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1.xml" ContentType="application/vnd.openxmlformats-officedocument.them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2.xml" ContentType="application/vnd.openxmlformats-officedocument.them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3.xml" ContentType="application/vnd.openxmlformats-officedocument.them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24.xml" ContentType="application/vnd.openxmlformats-officedocument.them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25.xml" ContentType="application/vnd.openxmlformats-officedocument.them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6.xml" ContentType="application/vnd.openxmlformats-officedocument.them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27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8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theme/theme29.xml" ContentType="application/vnd.openxmlformats-officedocument.them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3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18" r:id="rId2"/>
    <p:sldMasterId id="2147484130" r:id="rId3"/>
    <p:sldMasterId id="2147484172" r:id="rId4"/>
    <p:sldMasterId id="2147484184" r:id="rId5"/>
    <p:sldMasterId id="2147484196" r:id="rId6"/>
    <p:sldMasterId id="2147484208" r:id="rId7"/>
    <p:sldMasterId id="2147484232" r:id="rId8"/>
    <p:sldMasterId id="2147484256" r:id="rId9"/>
    <p:sldMasterId id="2147484280" r:id="rId10"/>
    <p:sldMasterId id="2147484292" r:id="rId11"/>
    <p:sldMasterId id="2147484304" r:id="rId12"/>
    <p:sldMasterId id="2147484319" r:id="rId13"/>
    <p:sldMasterId id="2147484332" r:id="rId14"/>
    <p:sldMasterId id="2147484356" r:id="rId15"/>
    <p:sldMasterId id="2147484368" r:id="rId16"/>
    <p:sldMasterId id="2147484380" r:id="rId17"/>
    <p:sldMasterId id="2147484392" r:id="rId18"/>
    <p:sldMasterId id="2147484404" r:id="rId19"/>
    <p:sldMasterId id="2147484416" r:id="rId20"/>
    <p:sldMasterId id="2147484428" r:id="rId21"/>
    <p:sldMasterId id="2147484452" r:id="rId22"/>
    <p:sldMasterId id="2147484476" r:id="rId23"/>
    <p:sldMasterId id="2147484500" r:id="rId24"/>
    <p:sldMasterId id="2147484512" r:id="rId25"/>
    <p:sldMasterId id="2147484524" r:id="rId26"/>
    <p:sldMasterId id="2147484536" r:id="rId27"/>
    <p:sldMasterId id="2147484548" r:id="rId28"/>
    <p:sldMasterId id="2147484572" r:id="rId29"/>
  </p:sldMasterIdLst>
  <p:notesMasterIdLst>
    <p:notesMasterId r:id="rId932"/>
  </p:notesMasterIdLst>
  <p:sldIdLst>
    <p:sldId id="259" r:id="rId30"/>
    <p:sldId id="262" r:id="rId31"/>
    <p:sldId id="265" r:id="rId32"/>
    <p:sldId id="268" r:id="rId33"/>
    <p:sldId id="271" r:id="rId34"/>
    <p:sldId id="274" r:id="rId35"/>
    <p:sldId id="277" r:id="rId36"/>
    <p:sldId id="280" r:id="rId37"/>
    <p:sldId id="283" r:id="rId38"/>
    <p:sldId id="286" r:id="rId39"/>
    <p:sldId id="289" r:id="rId40"/>
    <p:sldId id="292" r:id="rId41"/>
    <p:sldId id="295" r:id="rId42"/>
    <p:sldId id="298" r:id="rId43"/>
    <p:sldId id="301" r:id="rId44"/>
    <p:sldId id="304" r:id="rId45"/>
    <p:sldId id="307" r:id="rId46"/>
    <p:sldId id="310" r:id="rId47"/>
    <p:sldId id="313" r:id="rId48"/>
    <p:sldId id="316" r:id="rId49"/>
    <p:sldId id="319" r:id="rId50"/>
    <p:sldId id="322" r:id="rId51"/>
    <p:sldId id="325" r:id="rId52"/>
    <p:sldId id="328" r:id="rId53"/>
    <p:sldId id="331" r:id="rId54"/>
    <p:sldId id="334" r:id="rId55"/>
    <p:sldId id="337" r:id="rId56"/>
    <p:sldId id="340" r:id="rId57"/>
    <p:sldId id="343" r:id="rId58"/>
    <p:sldId id="346" r:id="rId59"/>
    <p:sldId id="349" r:id="rId60"/>
    <p:sldId id="352" r:id="rId61"/>
    <p:sldId id="355" r:id="rId62"/>
    <p:sldId id="358" r:id="rId63"/>
    <p:sldId id="361" r:id="rId64"/>
    <p:sldId id="364" r:id="rId65"/>
    <p:sldId id="367" r:id="rId66"/>
    <p:sldId id="370" r:id="rId67"/>
    <p:sldId id="373" r:id="rId68"/>
    <p:sldId id="376" r:id="rId69"/>
    <p:sldId id="379" r:id="rId70"/>
    <p:sldId id="382" r:id="rId71"/>
    <p:sldId id="385" r:id="rId72"/>
    <p:sldId id="388" r:id="rId73"/>
    <p:sldId id="391" r:id="rId74"/>
    <p:sldId id="394" r:id="rId75"/>
    <p:sldId id="397" r:id="rId76"/>
    <p:sldId id="400" r:id="rId77"/>
    <p:sldId id="403" r:id="rId78"/>
    <p:sldId id="406" r:id="rId79"/>
    <p:sldId id="409" r:id="rId80"/>
    <p:sldId id="412" r:id="rId81"/>
    <p:sldId id="415" r:id="rId82"/>
    <p:sldId id="418" r:id="rId83"/>
    <p:sldId id="421" r:id="rId84"/>
    <p:sldId id="424" r:id="rId85"/>
    <p:sldId id="427" r:id="rId86"/>
    <p:sldId id="430" r:id="rId87"/>
    <p:sldId id="433" r:id="rId88"/>
    <p:sldId id="436" r:id="rId89"/>
    <p:sldId id="439" r:id="rId90"/>
    <p:sldId id="442" r:id="rId91"/>
    <p:sldId id="445" r:id="rId92"/>
    <p:sldId id="448" r:id="rId93"/>
    <p:sldId id="2951" r:id="rId94"/>
    <p:sldId id="451" r:id="rId95"/>
    <p:sldId id="2952" r:id="rId96"/>
    <p:sldId id="454" r:id="rId97"/>
    <p:sldId id="2953" r:id="rId98"/>
    <p:sldId id="457" r:id="rId99"/>
    <p:sldId id="460" r:id="rId100"/>
    <p:sldId id="2954" r:id="rId101"/>
    <p:sldId id="463" r:id="rId102"/>
    <p:sldId id="466" r:id="rId103"/>
    <p:sldId id="469" r:id="rId104"/>
    <p:sldId id="472" r:id="rId105"/>
    <p:sldId id="475" r:id="rId106"/>
    <p:sldId id="478" r:id="rId107"/>
    <p:sldId id="481" r:id="rId108"/>
    <p:sldId id="484" r:id="rId109"/>
    <p:sldId id="487" r:id="rId110"/>
    <p:sldId id="490" r:id="rId111"/>
    <p:sldId id="493" r:id="rId112"/>
    <p:sldId id="496" r:id="rId113"/>
    <p:sldId id="499" r:id="rId114"/>
    <p:sldId id="502" r:id="rId115"/>
    <p:sldId id="505" r:id="rId116"/>
    <p:sldId id="508" r:id="rId117"/>
    <p:sldId id="511" r:id="rId118"/>
    <p:sldId id="514" r:id="rId119"/>
    <p:sldId id="517" r:id="rId120"/>
    <p:sldId id="520" r:id="rId121"/>
    <p:sldId id="523" r:id="rId122"/>
    <p:sldId id="526" r:id="rId123"/>
    <p:sldId id="529" r:id="rId124"/>
    <p:sldId id="532" r:id="rId125"/>
    <p:sldId id="535" r:id="rId126"/>
    <p:sldId id="538" r:id="rId127"/>
    <p:sldId id="541" r:id="rId128"/>
    <p:sldId id="544" r:id="rId129"/>
    <p:sldId id="547" r:id="rId130"/>
    <p:sldId id="550" r:id="rId131"/>
    <p:sldId id="553" r:id="rId132"/>
    <p:sldId id="556" r:id="rId133"/>
    <p:sldId id="559" r:id="rId134"/>
    <p:sldId id="562" r:id="rId135"/>
    <p:sldId id="565" r:id="rId136"/>
    <p:sldId id="568" r:id="rId137"/>
    <p:sldId id="571" r:id="rId138"/>
    <p:sldId id="574" r:id="rId139"/>
    <p:sldId id="577" r:id="rId140"/>
    <p:sldId id="580" r:id="rId141"/>
    <p:sldId id="583" r:id="rId142"/>
    <p:sldId id="586" r:id="rId143"/>
    <p:sldId id="589" r:id="rId144"/>
    <p:sldId id="592" r:id="rId145"/>
    <p:sldId id="595" r:id="rId146"/>
    <p:sldId id="598" r:id="rId147"/>
    <p:sldId id="601" r:id="rId148"/>
    <p:sldId id="604" r:id="rId149"/>
    <p:sldId id="607" r:id="rId150"/>
    <p:sldId id="610" r:id="rId151"/>
    <p:sldId id="613" r:id="rId152"/>
    <p:sldId id="616" r:id="rId153"/>
    <p:sldId id="619" r:id="rId154"/>
    <p:sldId id="622" r:id="rId155"/>
    <p:sldId id="625" r:id="rId156"/>
    <p:sldId id="628" r:id="rId157"/>
    <p:sldId id="631" r:id="rId158"/>
    <p:sldId id="634" r:id="rId159"/>
    <p:sldId id="637" r:id="rId160"/>
    <p:sldId id="640" r:id="rId161"/>
    <p:sldId id="643" r:id="rId162"/>
    <p:sldId id="646" r:id="rId163"/>
    <p:sldId id="649" r:id="rId164"/>
    <p:sldId id="652" r:id="rId165"/>
    <p:sldId id="655" r:id="rId166"/>
    <p:sldId id="658" r:id="rId167"/>
    <p:sldId id="661" r:id="rId168"/>
    <p:sldId id="664" r:id="rId169"/>
    <p:sldId id="667" r:id="rId170"/>
    <p:sldId id="670" r:id="rId171"/>
    <p:sldId id="673" r:id="rId172"/>
    <p:sldId id="676" r:id="rId173"/>
    <p:sldId id="679" r:id="rId174"/>
    <p:sldId id="682" r:id="rId175"/>
    <p:sldId id="685" r:id="rId176"/>
    <p:sldId id="688" r:id="rId177"/>
    <p:sldId id="691" r:id="rId178"/>
    <p:sldId id="694" r:id="rId179"/>
    <p:sldId id="697" r:id="rId180"/>
    <p:sldId id="700" r:id="rId181"/>
    <p:sldId id="703" r:id="rId182"/>
    <p:sldId id="706" r:id="rId183"/>
    <p:sldId id="709" r:id="rId184"/>
    <p:sldId id="712" r:id="rId185"/>
    <p:sldId id="715" r:id="rId186"/>
    <p:sldId id="718" r:id="rId187"/>
    <p:sldId id="721" r:id="rId188"/>
    <p:sldId id="724" r:id="rId189"/>
    <p:sldId id="727" r:id="rId190"/>
    <p:sldId id="730" r:id="rId191"/>
    <p:sldId id="733" r:id="rId192"/>
    <p:sldId id="736" r:id="rId193"/>
    <p:sldId id="739" r:id="rId194"/>
    <p:sldId id="742" r:id="rId195"/>
    <p:sldId id="745" r:id="rId196"/>
    <p:sldId id="748" r:id="rId197"/>
    <p:sldId id="751" r:id="rId198"/>
    <p:sldId id="754" r:id="rId199"/>
    <p:sldId id="757" r:id="rId200"/>
    <p:sldId id="760" r:id="rId201"/>
    <p:sldId id="763" r:id="rId202"/>
    <p:sldId id="766" r:id="rId203"/>
    <p:sldId id="769" r:id="rId204"/>
    <p:sldId id="772" r:id="rId205"/>
    <p:sldId id="775" r:id="rId206"/>
    <p:sldId id="778" r:id="rId207"/>
    <p:sldId id="781" r:id="rId208"/>
    <p:sldId id="784" r:id="rId209"/>
    <p:sldId id="787" r:id="rId210"/>
    <p:sldId id="790" r:id="rId211"/>
    <p:sldId id="793" r:id="rId212"/>
    <p:sldId id="796" r:id="rId213"/>
    <p:sldId id="799" r:id="rId214"/>
    <p:sldId id="802" r:id="rId215"/>
    <p:sldId id="805" r:id="rId216"/>
    <p:sldId id="808" r:id="rId217"/>
    <p:sldId id="811" r:id="rId218"/>
    <p:sldId id="814" r:id="rId219"/>
    <p:sldId id="817" r:id="rId220"/>
    <p:sldId id="820" r:id="rId221"/>
    <p:sldId id="823" r:id="rId222"/>
    <p:sldId id="826" r:id="rId223"/>
    <p:sldId id="829" r:id="rId224"/>
    <p:sldId id="832" r:id="rId225"/>
    <p:sldId id="835" r:id="rId226"/>
    <p:sldId id="838" r:id="rId227"/>
    <p:sldId id="841" r:id="rId228"/>
    <p:sldId id="844" r:id="rId229"/>
    <p:sldId id="847" r:id="rId230"/>
    <p:sldId id="850" r:id="rId231"/>
    <p:sldId id="853" r:id="rId232"/>
    <p:sldId id="856" r:id="rId233"/>
    <p:sldId id="859" r:id="rId234"/>
    <p:sldId id="862" r:id="rId235"/>
    <p:sldId id="865" r:id="rId236"/>
    <p:sldId id="868" r:id="rId237"/>
    <p:sldId id="871" r:id="rId238"/>
    <p:sldId id="874" r:id="rId239"/>
    <p:sldId id="877" r:id="rId240"/>
    <p:sldId id="880" r:id="rId241"/>
    <p:sldId id="883" r:id="rId242"/>
    <p:sldId id="886" r:id="rId243"/>
    <p:sldId id="889" r:id="rId244"/>
    <p:sldId id="892" r:id="rId245"/>
    <p:sldId id="895" r:id="rId246"/>
    <p:sldId id="898" r:id="rId247"/>
    <p:sldId id="901" r:id="rId248"/>
    <p:sldId id="904" r:id="rId249"/>
    <p:sldId id="907" r:id="rId250"/>
    <p:sldId id="910" r:id="rId251"/>
    <p:sldId id="913" r:id="rId252"/>
    <p:sldId id="916" r:id="rId253"/>
    <p:sldId id="919" r:id="rId254"/>
    <p:sldId id="922" r:id="rId255"/>
    <p:sldId id="925" r:id="rId256"/>
    <p:sldId id="928" r:id="rId257"/>
    <p:sldId id="931" r:id="rId258"/>
    <p:sldId id="934" r:id="rId259"/>
    <p:sldId id="937" r:id="rId260"/>
    <p:sldId id="940" r:id="rId261"/>
    <p:sldId id="943" r:id="rId262"/>
    <p:sldId id="946" r:id="rId263"/>
    <p:sldId id="949" r:id="rId264"/>
    <p:sldId id="952" r:id="rId265"/>
    <p:sldId id="955" r:id="rId266"/>
    <p:sldId id="958" r:id="rId267"/>
    <p:sldId id="961" r:id="rId268"/>
    <p:sldId id="964" r:id="rId269"/>
    <p:sldId id="967" r:id="rId270"/>
    <p:sldId id="970" r:id="rId271"/>
    <p:sldId id="973" r:id="rId272"/>
    <p:sldId id="976" r:id="rId273"/>
    <p:sldId id="979" r:id="rId274"/>
    <p:sldId id="982" r:id="rId275"/>
    <p:sldId id="985" r:id="rId276"/>
    <p:sldId id="988" r:id="rId277"/>
    <p:sldId id="991" r:id="rId278"/>
    <p:sldId id="994" r:id="rId279"/>
    <p:sldId id="997" r:id="rId280"/>
    <p:sldId id="1000" r:id="rId281"/>
    <p:sldId id="1003" r:id="rId282"/>
    <p:sldId id="1006" r:id="rId283"/>
    <p:sldId id="1009" r:id="rId284"/>
    <p:sldId id="1012" r:id="rId285"/>
    <p:sldId id="1015" r:id="rId286"/>
    <p:sldId id="1018" r:id="rId287"/>
    <p:sldId id="1021" r:id="rId288"/>
    <p:sldId id="1024" r:id="rId289"/>
    <p:sldId id="1027" r:id="rId290"/>
    <p:sldId id="1030" r:id="rId291"/>
    <p:sldId id="1033" r:id="rId292"/>
    <p:sldId id="1036" r:id="rId293"/>
    <p:sldId id="1039" r:id="rId294"/>
    <p:sldId id="1042" r:id="rId295"/>
    <p:sldId id="1045" r:id="rId296"/>
    <p:sldId id="1048" r:id="rId297"/>
    <p:sldId id="1051" r:id="rId298"/>
    <p:sldId id="1054" r:id="rId299"/>
    <p:sldId id="1057" r:id="rId300"/>
    <p:sldId id="1060" r:id="rId301"/>
    <p:sldId id="1063" r:id="rId302"/>
    <p:sldId id="1066" r:id="rId303"/>
    <p:sldId id="1069" r:id="rId304"/>
    <p:sldId id="1072" r:id="rId305"/>
    <p:sldId id="1075" r:id="rId306"/>
    <p:sldId id="1078" r:id="rId307"/>
    <p:sldId id="1081" r:id="rId308"/>
    <p:sldId id="1084" r:id="rId309"/>
    <p:sldId id="1087" r:id="rId310"/>
    <p:sldId id="1090" r:id="rId311"/>
    <p:sldId id="1093" r:id="rId312"/>
    <p:sldId id="1096" r:id="rId313"/>
    <p:sldId id="1099" r:id="rId314"/>
    <p:sldId id="1102" r:id="rId315"/>
    <p:sldId id="1105" r:id="rId316"/>
    <p:sldId id="1108" r:id="rId317"/>
    <p:sldId id="1111" r:id="rId318"/>
    <p:sldId id="1114" r:id="rId319"/>
    <p:sldId id="1117" r:id="rId320"/>
    <p:sldId id="1120" r:id="rId321"/>
    <p:sldId id="1123" r:id="rId322"/>
    <p:sldId id="1126" r:id="rId323"/>
    <p:sldId id="1129" r:id="rId324"/>
    <p:sldId id="1132" r:id="rId325"/>
    <p:sldId id="1135" r:id="rId326"/>
    <p:sldId id="1138" r:id="rId327"/>
    <p:sldId id="1141" r:id="rId328"/>
    <p:sldId id="1144" r:id="rId329"/>
    <p:sldId id="1147" r:id="rId330"/>
    <p:sldId id="1150" r:id="rId331"/>
    <p:sldId id="1153" r:id="rId332"/>
    <p:sldId id="1156" r:id="rId333"/>
    <p:sldId id="1159" r:id="rId334"/>
    <p:sldId id="1162" r:id="rId335"/>
    <p:sldId id="1165" r:id="rId336"/>
    <p:sldId id="1168" r:id="rId337"/>
    <p:sldId id="1171" r:id="rId338"/>
    <p:sldId id="1174" r:id="rId339"/>
    <p:sldId id="1177" r:id="rId340"/>
    <p:sldId id="1180" r:id="rId341"/>
    <p:sldId id="1183" r:id="rId342"/>
    <p:sldId id="1186" r:id="rId343"/>
    <p:sldId id="1189" r:id="rId344"/>
    <p:sldId id="1192" r:id="rId345"/>
    <p:sldId id="1195" r:id="rId346"/>
    <p:sldId id="1198" r:id="rId347"/>
    <p:sldId id="1201" r:id="rId348"/>
    <p:sldId id="1204" r:id="rId349"/>
    <p:sldId id="1207" r:id="rId350"/>
    <p:sldId id="1210" r:id="rId351"/>
    <p:sldId id="1213" r:id="rId352"/>
    <p:sldId id="1216" r:id="rId353"/>
    <p:sldId id="1219" r:id="rId354"/>
    <p:sldId id="1222" r:id="rId355"/>
    <p:sldId id="1225" r:id="rId356"/>
    <p:sldId id="1228" r:id="rId357"/>
    <p:sldId id="1231" r:id="rId358"/>
    <p:sldId id="1234" r:id="rId359"/>
    <p:sldId id="1237" r:id="rId360"/>
    <p:sldId id="1240" r:id="rId361"/>
    <p:sldId id="1243" r:id="rId362"/>
    <p:sldId id="1246" r:id="rId363"/>
    <p:sldId id="1249" r:id="rId364"/>
    <p:sldId id="1252" r:id="rId365"/>
    <p:sldId id="1255" r:id="rId366"/>
    <p:sldId id="1258" r:id="rId367"/>
    <p:sldId id="1261" r:id="rId368"/>
    <p:sldId id="1264" r:id="rId369"/>
    <p:sldId id="1267" r:id="rId370"/>
    <p:sldId id="1270" r:id="rId371"/>
    <p:sldId id="1273" r:id="rId372"/>
    <p:sldId id="1276" r:id="rId373"/>
    <p:sldId id="1279" r:id="rId374"/>
    <p:sldId id="1282" r:id="rId375"/>
    <p:sldId id="1285" r:id="rId376"/>
    <p:sldId id="1288" r:id="rId377"/>
    <p:sldId id="1291" r:id="rId378"/>
    <p:sldId id="1294" r:id="rId379"/>
    <p:sldId id="1297" r:id="rId380"/>
    <p:sldId id="1300" r:id="rId381"/>
    <p:sldId id="1303" r:id="rId382"/>
    <p:sldId id="1306" r:id="rId383"/>
    <p:sldId id="1309" r:id="rId384"/>
    <p:sldId id="1312" r:id="rId385"/>
    <p:sldId id="1315" r:id="rId386"/>
    <p:sldId id="1318" r:id="rId387"/>
    <p:sldId id="1321" r:id="rId388"/>
    <p:sldId id="1324" r:id="rId389"/>
    <p:sldId id="1327" r:id="rId390"/>
    <p:sldId id="1330" r:id="rId391"/>
    <p:sldId id="1333" r:id="rId392"/>
    <p:sldId id="1336" r:id="rId393"/>
    <p:sldId id="1339" r:id="rId394"/>
    <p:sldId id="1342" r:id="rId395"/>
    <p:sldId id="1345" r:id="rId396"/>
    <p:sldId id="1348" r:id="rId397"/>
    <p:sldId id="1351" r:id="rId398"/>
    <p:sldId id="1354" r:id="rId399"/>
    <p:sldId id="1357" r:id="rId400"/>
    <p:sldId id="1360" r:id="rId401"/>
    <p:sldId id="1363" r:id="rId402"/>
    <p:sldId id="1366" r:id="rId403"/>
    <p:sldId id="1369" r:id="rId404"/>
    <p:sldId id="1372" r:id="rId405"/>
    <p:sldId id="1375" r:id="rId406"/>
    <p:sldId id="1378" r:id="rId407"/>
    <p:sldId id="1381" r:id="rId408"/>
    <p:sldId id="1384" r:id="rId409"/>
    <p:sldId id="1387" r:id="rId410"/>
    <p:sldId id="1390" r:id="rId411"/>
    <p:sldId id="1393" r:id="rId412"/>
    <p:sldId id="1396" r:id="rId413"/>
    <p:sldId id="1399" r:id="rId414"/>
    <p:sldId id="1402" r:id="rId415"/>
    <p:sldId id="1405" r:id="rId416"/>
    <p:sldId id="1408" r:id="rId417"/>
    <p:sldId id="1411" r:id="rId418"/>
    <p:sldId id="1414" r:id="rId419"/>
    <p:sldId id="1417" r:id="rId420"/>
    <p:sldId id="1420" r:id="rId421"/>
    <p:sldId id="1423" r:id="rId422"/>
    <p:sldId id="1426" r:id="rId423"/>
    <p:sldId id="1429" r:id="rId424"/>
    <p:sldId id="1432" r:id="rId425"/>
    <p:sldId id="1435" r:id="rId426"/>
    <p:sldId id="1438" r:id="rId427"/>
    <p:sldId id="1441" r:id="rId428"/>
    <p:sldId id="1444" r:id="rId429"/>
    <p:sldId id="1447" r:id="rId430"/>
    <p:sldId id="1450" r:id="rId431"/>
    <p:sldId id="1453" r:id="rId432"/>
    <p:sldId id="1456" r:id="rId433"/>
    <p:sldId id="1459" r:id="rId434"/>
    <p:sldId id="1462" r:id="rId435"/>
    <p:sldId id="1465" r:id="rId436"/>
    <p:sldId id="1468" r:id="rId437"/>
    <p:sldId id="1471" r:id="rId438"/>
    <p:sldId id="1474" r:id="rId439"/>
    <p:sldId id="1477" r:id="rId440"/>
    <p:sldId id="1480" r:id="rId441"/>
    <p:sldId id="1483" r:id="rId442"/>
    <p:sldId id="1486" r:id="rId443"/>
    <p:sldId id="1489" r:id="rId444"/>
    <p:sldId id="1492" r:id="rId445"/>
    <p:sldId id="1495" r:id="rId446"/>
    <p:sldId id="1498" r:id="rId447"/>
    <p:sldId id="1501" r:id="rId448"/>
    <p:sldId id="1504" r:id="rId449"/>
    <p:sldId id="1507" r:id="rId450"/>
    <p:sldId id="1510" r:id="rId451"/>
    <p:sldId id="1513" r:id="rId452"/>
    <p:sldId id="1516" r:id="rId453"/>
    <p:sldId id="1519" r:id="rId454"/>
    <p:sldId id="1522" r:id="rId455"/>
    <p:sldId id="1525" r:id="rId456"/>
    <p:sldId id="1528" r:id="rId457"/>
    <p:sldId id="1531" r:id="rId458"/>
    <p:sldId id="1534" r:id="rId459"/>
    <p:sldId id="1537" r:id="rId460"/>
    <p:sldId id="1540" r:id="rId461"/>
    <p:sldId id="1543" r:id="rId462"/>
    <p:sldId id="1546" r:id="rId463"/>
    <p:sldId id="1549" r:id="rId464"/>
    <p:sldId id="1552" r:id="rId465"/>
    <p:sldId id="1555" r:id="rId466"/>
    <p:sldId id="1558" r:id="rId467"/>
    <p:sldId id="1561" r:id="rId468"/>
    <p:sldId id="1564" r:id="rId469"/>
    <p:sldId id="1567" r:id="rId470"/>
    <p:sldId id="1570" r:id="rId471"/>
    <p:sldId id="1573" r:id="rId472"/>
    <p:sldId id="1576" r:id="rId473"/>
    <p:sldId id="1579" r:id="rId474"/>
    <p:sldId id="1582" r:id="rId475"/>
    <p:sldId id="1585" r:id="rId476"/>
    <p:sldId id="1588" r:id="rId477"/>
    <p:sldId id="1591" r:id="rId478"/>
    <p:sldId id="1594" r:id="rId479"/>
    <p:sldId id="1597" r:id="rId480"/>
    <p:sldId id="1600" r:id="rId481"/>
    <p:sldId id="1603" r:id="rId482"/>
    <p:sldId id="1606" r:id="rId483"/>
    <p:sldId id="1609" r:id="rId484"/>
    <p:sldId id="1612" r:id="rId485"/>
    <p:sldId id="1615" r:id="rId486"/>
    <p:sldId id="1618" r:id="rId487"/>
    <p:sldId id="1621" r:id="rId488"/>
    <p:sldId id="1624" r:id="rId489"/>
    <p:sldId id="1627" r:id="rId490"/>
    <p:sldId id="1630" r:id="rId491"/>
    <p:sldId id="1633" r:id="rId492"/>
    <p:sldId id="1636" r:id="rId493"/>
    <p:sldId id="1639" r:id="rId494"/>
    <p:sldId id="1642" r:id="rId495"/>
    <p:sldId id="1645" r:id="rId496"/>
    <p:sldId id="1648" r:id="rId497"/>
    <p:sldId id="1651" r:id="rId498"/>
    <p:sldId id="1654" r:id="rId499"/>
    <p:sldId id="1657" r:id="rId500"/>
    <p:sldId id="1660" r:id="rId501"/>
    <p:sldId id="1663" r:id="rId502"/>
    <p:sldId id="1666" r:id="rId503"/>
    <p:sldId id="1669" r:id="rId504"/>
    <p:sldId id="1672" r:id="rId505"/>
    <p:sldId id="1675" r:id="rId506"/>
    <p:sldId id="1678" r:id="rId507"/>
    <p:sldId id="1681" r:id="rId508"/>
    <p:sldId id="1684" r:id="rId509"/>
    <p:sldId id="1687" r:id="rId510"/>
    <p:sldId id="1690" r:id="rId511"/>
    <p:sldId id="1693" r:id="rId512"/>
    <p:sldId id="1696" r:id="rId513"/>
    <p:sldId id="1699" r:id="rId514"/>
    <p:sldId id="1702" r:id="rId515"/>
    <p:sldId id="1705" r:id="rId516"/>
    <p:sldId id="1708" r:id="rId517"/>
    <p:sldId id="1711" r:id="rId518"/>
    <p:sldId id="1714" r:id="rId519"/>
    <p:sldId id="1717" r:id="rId520"/>
    <p:sldId id="1720" r:id="rId521"/>
    <p:sldId id="1723" r:id="rId522"/>
    <p:sldId id="1726" r:id="rId523"/>
    <p:sldId id="1729" r:id="rId524"/>
    <p:sldId id="1732" r:id="rId525"/>
    <p:sldId id="1735" r:id="rId526"/>
    <p:sldId id="1738" r:id="rId527"/>
    <p:sldId id="1741" r:id="rId528"/>
    <p:sldId id="1744" r:id="rId529"/>
    <p:sldId id="1747" r:id="rId530"/>
    <p:sldId id="1750" r:id="rId531"/>
    <p:sldId id="1753" r:id="rId532"/>
    <p:sldId id="1756" r:id="rId533"/>
    <p:sldId id="1759" r:id="rId534"/>
    <p:sldId id="1762" r:id="rId535"/>
    <p:sldId id="1765" r:id="rId536"/>
    <p:sldId id="1768" r:id="rId537"/>
    <p:sldId id="1771" r:id="rId538"/>
    <p:sldId id="1774" r:id="rId539"/>
    <p:sldId id="1777" r:id="rId540"/>
    <p:sldId id="1780" r:id="rId541"/>
    <p:sldId id="1783" r:id="rId542"/>
    <p:sldId id="1786" r:id="rId543"/>
    <p:sldId id="1789" r:id="rId544"/>
    <p:sldId id="1792" r:id="rId545"/>
    <p:sldId id="1795" r:id="rId546"/>
    <p:sldId id="1798" r:id="rId547"/>
    <p:sldId id="1801" r:id="rId548"/>
    <p:sldId id="1804" r:id="rId549"/>
    <p:sldId id="1807" r:id="rId550"/>
    <p:sldId id="1810" r:id="rId551"/>
    <p:sldId id="1813" r:id="rId552"/>
    <p:sldId id="1816" r:id="rId553"/>
    <p:sldId id="1819" r:id="rId554"/>
    <p:sldId id="1822" r:id="rId555"/>
    <p:sldId id="1825" r:id="rId556"/>
    <p:sldId id="1828" r:id="rId557"/>
    <p:sldId id="1831" r:id="rId558"/>
    <p:sldId id="1834" r:id="rId559"/>
    <p:sldId id="1837" r:id="rId560"/>
    <p:sldId id="1840" r:id="rId561"/>
    <p:sldId id="1843" r:id="rId562"/>
    <p:sldId id="1846" r:id="rId563"/>
    <p:sldId id="1849" r:id="rId564"/>
    <p:sldId id="1852" r:id="rId565"/>
    <p:sldId id="1855" r:id="rId566"/>
    <p:sldId id="1858" r:id="rId567"/>
    <p:sldId id="1861" r:id="rId568"/>
    <p:sldId id="1864" r:id="rId569"/>
    <p:sldId id="1867" r:id="rId570"/>
    <p:sldId id="1870" r:id="rId571"/>
    <p:sldId id="1873" r:id="rId572"/>
    <p:sldId id="1876" r:id="rId573"/>
    <p:sldId id="1879" r:id="rId574"/>
    <p:sldId id="1882" r:id="rId575"/>
    <p:sldId id="1885" r:id="rId576"/>
    <p:sldId id="1888" r:id="rId577"/>
    <p:sldId id="1891" r:id="rId578"/>
    <p:sldId id="1894" r:id="rId579"/>
    <p:sldId id="1897" r:id="rId580"/>
    <p:sldId id="1900" r:id="rId581"/>
    <p:sldId id="1903" r:id="rId582"/>
    <p:sldId id="1906" r:id="rId583"/>
    <p:sldId id="1909" r:id="rId584"/>
    <p:sldId id="1912" r:id="rId585"/>
    <p:sldId id="1915" r:id="rId586"/>
    <p:sldId id="1918" r:id="rId587"/>
    <p:sldId id="1921" r:id="rId588"/>
    <p:sldId id="1924" r:id="rId589"/>
    <p:sldId id="1927" r:id="rId590"/>
    <p:sldId id="1930" r:id="rId591"/>
    <p:sldId id="1933" r:id="rId592"/>
    <p:sldId id="1936" r:id="rId593"/>
    <p:sldId id="1939" r:id="rId594"/>
    <p:sldId id="1942" r:id="rId595"/>
    <p:sldId id="1945" r:id="rId596"/>
    <p:sldId id="1948" r:id="rId597"/>
    <p:sldId id="1951" r:id="rId598"/>
    <p:sldId id="1954" r:id="rId599"/>
    <p:sldId id="1957" r:id="rId600"/>
    <p:sldId id="1960" r:id="rId601"/>
    <p:sldId id="1963" r:id="rId602"/>
    <p:sldId id="1966" r:id="rId603"/>
    <p:sldId id="1969" r:id="rId604"/>
    <p:sldId id="1972" r:id="rId605"/>
    <p:sldId id="1975" r:id="rId606"/>
    <p:sldId id="1978" r:id="rId607"/>
    <p:sldId id="1981" r:id="rId608"/>
    <p:sldId id="1984" r:id="rId609"/>
    <p:sldId id="1987" r:id="rId610"/>
    <p:sldId id="1990" r:id="rId611"/>
    <p:sldId id="1993" r:id="rId612"/>
    <p:sldId id="1996" r:id="rId613"/>
    <p:sldId id="1999" r:id="rId614"/>
    <p:sldId id="2002" r:id="rId615"/>
    <p:sldId id="2005" r:id="rId616"/>
    <p:sldId id="2008" r:id="rId617"/>
    <p:sldId id="2011" r:id="rId618"/>
    <p:sldId id="2014" r:id="rId619"/>
    <p:sldId id="2017" r:id="rId620"/>
    <p:sldId id="2020" r:id="rId621"/>
    <p:sldId id="2023" r:id="rId622"/>
    <p:sldId id="2026" r:id="rId623"/>
    <p:sldId id="2029" r:id="rId624"/>
    <p:sldId id="2032" r:id="rId625"/>
    <p:sldId id="2035" r:id="rId626"/>
    <p:sldId id="2038" r:id="rId627"/>
    <p:sldId id="2041" r:id="rId628"/>
    <p:sldId id="2044" r:id="rId629"/>
    <p:sldId id="2047" r:id="rId630"/>
    <p:sldId id="2050" r:id="rId631"/>
    <p:sldId id="2053" r:id="rId632"/>
    <p:sldId id="2056" r:id="rId633"/>
    <p:sldId id="2059" r:id="rId634"/>
    <p:sldId id="2062" r:id="rId635"/>
    <p:sldId id="2065" r:id="rId636"/>
    <p:sldId id="2068" r:id="rId637"/>
    <p:sldId id="2071" r:id="rId638"/>
    <p:sldId id="2074" r:id="rId639"/>
    <p:sldId id="2077" r:id="rId640"/>
    <p:sldId id="2080" r:id="rId641"/>
    <p:sldId id="2083" r:id="rId642"/>
    <p:sldId id="2086" r:id="rId643"/>
    <p:sldId id="2089" r:id="rId644"/>
    <p:sldId id="2092" r:id="rId645"/>
    <p:sldId id="2095" r:id="rId646"/>
    <p:sldId id="2098" r:id="rId647"/>
    <p:sldId id="2101" r:id="rId648"/>
    <p:sldId id="2104" r:id="rId649"/>
    <p:sldId id="2107" r:id="rId650"/>
    <p:sldId id="2110" r:id="rId651"/>
    <p:sldId id="2113" r:id="rId652"/>
    <p:sldId id="2116" r:id="rId653"/>
    <p:sldId id="2119" r:id="rId654"/>
    <p:sldId id="2122" r:id="rId655"/>
    <p:sldId id="2125" r:id="rId656"/>
    <p:sldId id="2128" r:id="rId657"/>
    <p:sldId id="2131" r:id="rId658"/>
    <p:sldId id="2134" r:id="rId659"/>
    <p:sldId id="2137" r:id="rId660"/>
    <p:sldId id="2140" r:id="rId661"/>
    <p:sldId id="2143" r:id="rId662"/>
    <p:sldId id="2146" r:id="rId663"/>
    <p:sldId id="2149" r:id="rId664"/>
    <p:sldId id="2152" r:id="rId665"/>
    <p:sldId id="2155" r:id="rId666"/>
    <p:sldId id="2158" r:id="rId667"/>
    <p:sldId id="2161" r:id="rId668"/>
    <p:sldId id="2164" r:id="rId669"/>
    <p:sldId id="2167" r:id="rId670"/>
    <p:sldId id="2170" r:id="rId671"/>
    <p:sldId id="2173" r:id="rId672"/>
    <p:sldId id="2176" r:id="rId673"/>
    <p:sldId id="2179" r:id="rId674"/>
    <p:sldId id="2182" r:id="rId675"/>
    <p:sldId id="2185" r:id="rId676"/>
    <p:sldId id="2188" r:id="rId677"/>
    <p:sldId id="2191" r:id="rId678"/>
    <p:sldId id="2194" r:id="rId679"/>
    <p:sldId id="2197" r:id="rId680"/>
    <p:sldId id="2200" r:id="rId681"/>
    <p:sldId id="2203" r:id="rId682"/>
    <p:sldId id="2206" r:id="rId683"/>
    <p:sldId id="2209" r:id="rId684"/>
    <p:sldId id="2212" r:id="rId685"/>
    <p:sldId id="2215" r:id="rId686"/>
    <p:sldId id="2218" r:id="rId687"/>
    <p:sldId id="2221" r:id="rId688"/>
    <p:sldId id="2224" r:id="rId689"/>
    <p:sldId id="2227" r:id="rId690"/>
    <p:sldId id="2230" r:id="rId691"/>
    <p:sldId id="2233" r:id="rId692"/>
    <p:sldId id="2236" r:id="rId693"/>
    <p:sldId id="2239" r:id="rId694"/>
    <p:sldId id="2242" r:id="rId695"/>
    <p:sldId id="2245" r:id="rId696"/>
    <p:sldId id="2248" r:id="rId697"/>
    <p:sldId id="2251" r:id="rId698"/>
    <p:sldId id="2254" r:id="rId699"/>
    <p:sldId id="2257" r:id="rId700"/>
    <p:sldId id="2260" r:id="rId701"/>
    <p:sldId id="2263" r:id="rId702"/>
    <p:sldId id="2266" r:id="rId703"/>
    <p:sldId id="2269" r:id="rId704"/>
    <p:sldId id="2272" r:id="rId705"/>
    <p:sldId id="2275" r:id="rId706"/>
    <p:sldId id="2278" r:id="rId707"/>
    <p:sldId id="2281" r:id="rId708"/>
    <p:sldId id="2284" r:id="rId709"/>
    <p:sldId id="2287" r:id="rId710"/>
    <p:sldId id="2290" r:id="rId711"/>
    <p:sldId id="2293" r:id="rId712"/>
    <p:sldId id="2296" r:id="rId713"/>
    <p:sldId id="2299" r:id="rId714"/>
    <p:sldId id="2302" r:id="rId715"/>
    <p:sldId id="2305" r:id="rId716"/>
    <p:sldId id="2308" r:id="rId717"/>
    <p:sldId id="2311" r:id="rId718"/>
    <p:sldId id="2314" r:id="rId719"/>
    <p:sldId id="2317" r:id="rId720"/>
    <p:sldId id="2320" r:id="rId721"/>
    <p:sldId id="2323" r:id="rId722"/>
    <p:sldId id="2326" r:id="rId723"/>
    <p:sldId id="2329" r:id="rId724"/>
    <p:sldId id="2332" r:id="rId725"/>
    <p:sldId id="2335" r:id="rId726"/>
    <p:sldId id="2338" r:id="rId727"/>
    <p:sldId id="2341" r:id="rId728"/>
    <p:sldId id="2344" r:id="rId729"/>
    <p:sldId id="2347" r:id="rId730"/>
    <p:sldId id="2350" r:id="rId731"/>
    <p:sldId id="2353" r:id="rId732"/>
    <p:sldId id="2356" r:id="rId733"/>
    <p:sldId id="2359" r:id="rId734"/>
    <p:sldId id="2362" r:id="rId735"/>
    <p:sldId id="2365" r:id="rId736"/>
    <p:sldId id="2368" r:id="rId737"/>
    <p:sldId id="2371" r:id="rId738"/>
    <p:sldId id="2374" r:id="rId739"/>
    <p:sldId id="2377" r:id="rId740"/>
    <p:sldId id="2380" r:id="rId741"/>
    <p:sldId id="2383" r:id="rId742"/>
    <p:sldId id="2386" r:id="rId743"/>
    <p:sldId id="2389" r:id="rId744"/>
    <p:sldId id="2392" r:id="rId745"/>
    <p:sldId id="2395" r:id="rId746"/>
    <p:sldId id="2398" r:id="rId747"/>
    <p:sldId id="2401" r:id="rId748"/>
    <p:sldId id="2404" r:id="rId749"/>
    <p:sldId id="2407" r:id="rId750"/>
    <p:sldId id="2410" r:id="rId751"/>
    <p:sldId id="2413" r:id="rId752"/>
    <p:sldId id="2416" r:id="rId753"/>
    <p:sldId id="2419" r:id="rId754"/>
    <p:sldId id="2422" r:id="rId755"/>
    <p:sldId id="2425" r:id="rId756"/>
    <p:sldId id="2428" r:id="rId757"/>
    <p:sldId id="2431" r:id="rId758"/>
    <p:sldId id="2434" r:id="rId759"/>
    <p:sldId id="2437" r:id="rId760"/>
    <p:sldId id="2440" r:id="rId761"/>
    <p:sldId id="2443" r:id="rId762"/>
    <p:sldId id="2446" r:id="rId763"/>
    <p:sldId id="2449" r:id="rId764"/>
    <p:sldId id="2452" r:id="rId765"/>
    <p:sldId id="2455" r:id="rId766"/>
    <p:sldId id="2458" r:id="rId767"/>
    <p:sldId id="2461" r:id="rId768"/>
    <p:sldId id="2464" r:id="rId769"/>
    <p:sldId id="2467" r:id="rId770"/>
    <p:sldId id="2470" r:id="rId771"/>
    <p:sldId id="2473" r:id="rId772"/>
    <p:sldId id="2476" r:id="rId773"/>
    <p:sldId id="2479" r:id="rId774"/>
    <p:sldId id="2482" r:id="rId775"/>
    <p:sldId id="2485" r:id="rId776"/>
    <p:sldId id="2488" r:id="rId777"/>
    <p:sldId id="2491" r:id="rId778"/>
    <p:sldId id="2494" r:id="rId779"/>
    <p:sldId id="2497" r:id="rId780"/>
    <p:sldId id="2500" r:id="rId781"/>
    <p:sldId id="2503" r:id="rId782"/>
    <p:sldId id="2506" r:id="rId783"/>
    <p:sldId id="2509" r:id="rId784"/>
    <p:sldId id="2512" r:id="rId785"/>
    <p:sldId id="2515" r:id="rId786"/>
    <p:sldId id="2518" r:id="rId787"/>
    <p:sldId id="2521" r:id="rId788"/>
    <p:sldId id="2524" r:id="rId789"/>
    <p:sldId id="2527" r:id="rId790"/>
    <p:sldId id="2530" r:id="rId791"/>
    <p:sldId id="2533" r:id="rId792"/>
    <p:sldId id="2536" r:id="rId793"/>
    <p:sldId id="2539" r:id="rId794"/>
    <p:sldId id="2542" r:id="rId795"/>
    <p:sldId id="2545" r:id="rId796"/>
    <p:sldId id="2548" r:id="rId797"/>
    <p:sldId id="2551" r:id="rId798"/>
    <p:sldId id="2554" r:id="rId799"/>
    <p:sldId id="2557" r:id="rId800"/>
    <p:sldId id="2560" r:id="rId801"/>
    <p:sldId id="2563" r:id="rId802"/>
    <p:sldId id="2566" r:id="rId803"/>
    <p:sldId id="2569" r:id="rId804"/>
    <p:sldId id="2572" r:id="rId805"/>
    <p:sldId id="2575" r:id="rId806"/>
    <p:sldId id="2578" r:id="rId807"/>
    <p:sldId id="2581" r:id="rId808"/>
    <p:sldId id="2584" r:id="rId809"/>
    <p:sldId id="2587" r:id="rId810"/>
    <p:sldId id="2590" r:id="rId811"/>
    <p:sldId id="2593" r:id="rId812"/>
    <p:sldId id="2596" r:id="rId813"/>
    <p:sldId id="2599" r:id="rId814"/>
    <p:sldId id="2602" r:id="rId815"/>
    <p:sldId id="2605" r:id="rId816"/>
    <p:sldId id="2608" r:id="rId817"/>
    <p:sldId id="2611" r:id="rId818"/>
    <p:sldId id="2614" r:id="rId819"/>
    <p:sldId id="2617" r:id="rId820"/>
    <p:sldId id="2620" r:id="rId821"/>
    <p:sldId id="2623" r:id="rId822"/>
    <p:sldId id="2626" r:id="rId823"/>
    <p:sldId id="2629" r:id="rId824"/>
    <p:sldId id="2632" r:id="rId825"/>
    <p:sldId id="2635" r:id="rId826"/>
    <p:sldId id="2638" r:id="rId827"/>
    <p:sldId id="2641" r:id="rId828"/>
    <p:sldId id="2644" r:id="rId829"/>
    <p:sldId id="2647" r:id="rId830"/>
    <p:sldId id="2650" r:id="rId831"/>
    <p:sldId id="2653" r:id="rId832"/>
    <p:sldId id="2656" r:id="rId833"/>
    <p:sldId id="2659" r:id="rId834"/>
    <p:sldId id="2662" r:id="rId835"/>
    <p:sldId id="2665" r:id="rId836"/>
    <p:sldId id="2668" r:id="rId837"/>
    <p:sldId id="2671" r:id="rId838"/>
    <p:sldId id="2674" r:id="rId839"/>
    <p:sldId id="2677" r:id="rId840"/>
    <p:sldId id="2680" r:id="rId841"/>
    <p:sldId id="2683" r:id="rId842"/>
    <p:sldId id="2686" r:id="rId843"/>
    <p:sldId id="2689" r:id="rId844"/>
    <p:sldId id="2692" r:id="rId845"/>
    <p:sldId id="2695" r:id="rId846"/>
    <p:sldId id="2698" r:id="rId847"/>
    <p:sldId id="2701" r:id="rId848"/>
    <p:sldId id="2704" r:id="rId849"/>
    <p:sldId id="2707" r:id="rId850"/>
    <p:sldId id="2710" r:id="rId851"/>
    <p:sldId id="2713" r:id="rId852"/>
    <p:sldId id="2716" r:id="rId853"/>
    <p:sldId id="2719" r:id="rId854"/>
    <p:sldId id="2722" r:id="rId855"/>
    <p:sldId id="2725" r:id="rId856"/>
    <p:sldId id="2728" r:id="rId857"/>
    <p:sldId id="2731" r:id="rId858"/>
    <p:sldId id="2734" r:id="rId859"/>
    <p:sldId id="2737" r:id="rId860"/>
    <p:sldId id="2740" r:id="rId861"/>
    <p:sldId id="2743" r:id="rId862"/>
    <p:sldId id="2746" r:id="rId863"/>
    <p:sldId id="2749" r:id="rId864"/>
    <p:sldId id="2752" r:id="rId865"/>
    <p:sldId id="2755" r:id="rId866"/>
    <p:sldId id="2758" r:id="rId867"/>
    <p:sldId id="2761" r:id="rId868"/>
    <p:sldId id="2764" r:id="rId869"/>
    <p:sldId id="2767" r:id="rId870"/>
    <p:sldId id="2770" r:id="rId871"/>
    <p:sldId id="2773" r:id="rId872"/>
    <p:sldId id="2776" r:id="rId873"/>
    <p:sldId id="2779" r:id="rId874"/>
    <p:sldId id="2782" r:id="rId875"/>
    <p:sldId id="2785" r:id="rId876"/>
    <p:sldId id="2788" r:id="rId877"/>
    <p:sldId id="2791" r:id="rId878"/>
    <p:sldId id="2794" r:id="rId879"/>
    <p:sldId id="2797" r:id="rId880"/>
    <p:sldId id="2800" r:id="rId881"/>
    <p:sldId id="2803" r:id="rId882"/>
    <p:sldId id="2806" r:id="rId883"/>
    <p:sldId id="2809" r:id="rId884"/>
    <p:sldId id="2812" r:id="rId885"/>
    <p:sldId id="2815" r:id="rId886"/>
    <p:sldId id="2818" r:id="rId887"/>
    <p:sldId id="2821" r:id="rId888"/>
    <p:sldId id="2824" r:id="rId889"/>
    <p:sldId id="2827" r:id="rId890"/>
    <p:sldId id="2830" r:id="rId891"/>
    <p:sldId id="2833" r:id="rId892"/>
    <p:sldId id="2836" r:id="rId893"/>
    <p:sldId id="2839" r:id="rId894"/>
    <p:sldId id="2842" r:id="rId895"/>
    <p:sldId id="2845" r:id="rId896"/>
    <p:sldId id="2848" r:id="rId897"/>
    <p:sldId id="2851" r:id="rId898"/>
    <p:sldId id="2854" r:id="rId899"/>
    <p:sldId id="2857" r:id="rId900"/>
    <p:sldId id="2860" r:id="rId901"/>
    <p:sldId id="2863" r:id="rId902"/>
    <p:sldId id="2866" r:id="rId903"/>
    <p:sldId id="2869" r:id="rId904"/>
    <p:sldId id="2872" r:id="rId905"/>
    <p:sldId id="2875" r:id="rId906"/>
    <p:sldId id="2878" r:id="rId907"/>
    <p:sldId id="2881" r:id="rId908"/>
    <p:sldId id="2884" r:id="rId909"/>
    <p:sldId id="2887" r:id="rId910"/>
    <p:sldId id="2890" r:id="rId911"/>
    <p:sldId id="2893" r:id="rId912"/>
    <p:sldId id="2896" r:id="rId913"/>
    <p:sldId id="2899" r:id="rId914"/>
    <p:sldId id="2902" r:id="rId915"/>
    <p:sldId id="2905" r:id="rId916"/>
    <p:sldId id="2908" r:id="rId917"/>
    <p:sldId id="2911" r:id="rId918"/>
    <p:sldId id="2914" r:id="rId919"/>
    <p:sldId id="2917" r:id="rId920"/>
    <p:sldId id="2920" r:id="rId921"/>
    <p:sldId id="2923" r:id="rId922"/>
    <p:sldId id="2926" r:id="rId923"/>
    <p:sldId id="2929" r:id="rId924"/>
    <p:sldId id="2932" r:id="rId925"/>
    <p:sldId id="2935" r:id="rId926"/>
    <p:sldId id="2938" r:id="rId927"/>
    <p:sldId id="2941" r:id="rId928"/>
    <p:sldId id="2944" r:id="rId929"/>
    <p:sldId id="2947" r:id="rId930"/>
    <p:sldId id="2950" r:id="rId931"/>
  </p:sldIdLst>
  <p:sldSz cx="9144000" cy="6858000" type="screen4x3"/>
  <p:notesSz cx="6858000" cy="9144000"/>
  <p:custDataLst>
    <p:tags r:id="rId9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5" autoAdjust="0"/>
    <p:restoredTop sz="82555" autoAdjust="0"/>
  </p:normalViewPr>
  <p:slideViewPr>
    <p:cSldViewPr>
      <p:cViewPr varScale="1">
        <p:scale>
          <a:sx n="82" d="100"/>
          <a:sy n="82" d="100"/>
        </p:scale>
        <p:origin x="10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555"/>
    </p:cViewPr>
  </p:sorterViewPr>
  <p:notesViewPr>
    <p:cSldViewPr>
      <p:cViewPr>
        <p:scale>
          <a:sx n="66" d="100"/>
          <a:sy n="66" d="100"/>
        </p:scale>
        <p:origin x="8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88.xml"/><Relationship Id="rId671" Type="http://schemas.openxmlformats.org/officeDocument/2006/relationships/slide" Target="slides/slide642.xml"/><Relationship Id="rId769" Type="http://schemas.openxmlformats.org/officeDocument/2006/relationships/slide" Target="slides/slide740.xml"/><Relationship Id="rId21" Type="http://schemas.openxmlformats.org/officeDocument/2006/relationships/slideMaster" Target="slideMasters/slideMaster21.xml"/><Relationship Id="rId324" Type="http://schemas.openxmlformats.org/officeDocument/2006/relationships/slide" Target="slides/slide295.xml"/><Relationship Id="rId531" Type="http://schemas.openxmlformats.org/officeDocument/2006/relationships/slide" Target="slides/slide502.xml"/><Relationship Id="rId629" Type="http://schemas.openxmlformats.org/officeDocument/2006/relationships/slide" Target="slides/slide600.xml"/><Relationship Id="rId170" Type="http://schemas.openxmlformats.org/officeDocument/2006/relationships/slide" Target="slides/slide141.xml"/><Relationship Id="rId836" Type="http://schemas.openxmlformats.org/officeDocument/2006/relationships/slide" Target="slides/slide807.xml"/><Relationship Id="rId268" Type="http://schemas.openxmlformats.org/officeDocument/2006/relationships/slide" Target="slides/slide239.xml"/><Relationship Id="rId475" Type="http://schemas.openxmlformats.org/officeDocument/2006/relationships/slide" Target="slides/slide446.xml"/><Relationship Id="rId682" Type="http://schemas.openxmlformats.org/officeDocument/2006/relationships/slide" Target="slides/slide653.xml"/><Relationship Id="rId903" Type="http://schemas.openxmlformats.org/officeDocument/2006/relationships/slide" Target="slides/slide874.xml"/><Relationship Id="rId32" Type="http://schemas.openxmlformats.org/officeDocument/2006/relationships/slide" Target="slides/slide3.xml"/><Relationship Id="rId128" Type="http://schemas.openxmlformats.org/officeDocument/2006/relationships/slide" Target="slides/slide99.xml"/><Relationship Id="rId335" Type="http://schemas.openxmlformats.org/officeDocument/2006/relationships/slide" Target="slides/slide306.xml"/><Relationship Id="rId542" Type="http://schemas.openxmlformats.org/officeDocument/2006/relationships/slide" Target="slides/slide513.xml"/><Relationship Id="rId181" Type="http://schemas.openxmlformats.org/officeDocument/2006/relationships/slide" Target="slides/slide152.xml"/><Relationship Id="rId402" Type="http://schemas.openxmlformats.org/officeDocument/2006/relationships/slide" Target="slides/slide373.xml"/><Relationship Id="rId847" Type="http://schemas.openxmlformats.org/officeDocument/2006/relationships/slide" Target="slides/slide818.xml"/><Relationship Id="rId279" Type="http://schemas.openxmlformats.org/officeDocument/2006/relationships/slide" Target="slides/slide250.xml"/><Relationship Id="rId486" Type="http://schemas.openxmlformats.org/officeDocument/2006/relationships/slide" Target="slides/slide457.xml"/><Relationship Id="rId693" Type="http://schemas.openxmlformats.org/officeDocument/2006/relationships/slide" Target="slides/slide664.xml"/><Relationship Id="rId707" Type="http://schemas.openxmlformats.org/officeDocument/2006/relationships/slide" Target="slides/slide678.xml"/><Relationship Id="rId914" Type="http://schemas.openxmlformats.org/officeDocument/2006/relationships/slide" Target="slides/slide885.xml"/><Relationship Id="rId43" Type="http://schemas.openxmlformats.org/officeDocument/2006/relationships/slide" Target="slides/slide14.xml"/><Relationship Id="rId139" Type="http://schemas.openxmlformats.org/officeDocument/2006/relationships/slide" Target="slides/slide110.xml"/><Relationship Id="rId346" Type="http://schemas.openxmlformats.org/officeDocument/2006/relationships/slide" Target="slides/slide317.xml"/><Relationship Id="rId553" Type="http://schemas.openxmlformats.org/officeDocument/2006/relationships/slide" Target="slides/slide524.xml"/><Relationship Id="rId760" Type="http://schemas.openxmlformats.org/officeDocument/2006/relationships/slide" Target="slides/slide731.xml"/><Relationship Id="rId192" Type="http://schemas.openxmlformats.org/officeDocument/2006/relationships/slide" Target="slides/slide163.xml"/><Relationship Id="rId206" Type="http://schemas.openxmlformats.org/officeDocument/2006/relationships/slide" Target="slides/slide177.xml"/><Relationship Id="rId413" Type="http://schemas.openxmlformats.org/officeDocument/2006/relationships/slide" Target="slides/slide384.xml"/><Relationship Id="rId858" Type="http://schemas.openxmlformats.org/officeDocument/2006/relationships/slide" Target="slides/slide829.xml"/><Relationship Id="rId497" Type="http://schemas.openxmlformats.org/officeDocument/2006/relationships/slide" Target="slides/slide468.xml"/><Relationship Id="rId620" Type="http://schemas.openxmlformats.org/officeDocument/2006/relationships/slide" Target="slides/slide591.xml"/><Relationship Id="rId718" Type="http://schemas.openxmlformats.org/officeDocument/2006/relationships/slide" Target="slides/slide689.xml"/><Relationship Id="rId925" Type="http://schemas.openxmlformats.org/officeDocument/2006/relationships/slide" Target="slides/slide896.xml"/><Relationship Id="rId357" Type="http://schemas.openxmlformats.org/officeDocument/2006/relationships/slide" Target="slides/slide328.xml"/><Relationship Id="rId54" Type="http://schemas.openxmlformats.org/officeDocument/2006/relationships/slide" Target="slides/slide25.xml"/><Relationship Id="rId217" Type="http://schemas.openxmlformats.org/officeDocument/2006/relationships/slide" Target="slides/slide188.xml"/><Relationship Id="rId564" Type="http://schemas.openxmlformats.org/officeDocument/2006/relationships/slide" Target="slides/slide535.xml"/><Relationship Id="rId771" Type="http://schemas.openxmlformats.org/officeDocument/2006/relationships/slide" Target="slides/slide742.xml"/><Relationship Id="rId869" Type="http://schemas.openxmlformats.org/officeDocument/2006/relationships/slide" Target="slides/slide840.xml"/><Relationship Id="rId424" Type="http://schemas.openxmlformats.org/officeDocument/2006/relationships/slide" Target="slides/slide395.xml"/><Relationship Id="rId631" Type="http://schemas.openxmlformats.org/officeDocument/2006/relationships/slide" Target="slides/slide602.xml"/><Relationship Id="rId729" Type="http://schemas.openxmlformats.org/officeDocument/2006/relationships/slide" Target="slides/slide700.xml"/><Relationship Id="rId270" Type="http://schemas.openxmlformats.org/officeDocument/2006/relationships/slide" Target="slides/slide241.xml"/><Relationship Id="rId936" Type="http://schemas.openxmlformats.org/officeDocument/2006/relationships/theme" Target="theme/theme1.xml"/><Relationship Id="rId65" Type="http://schemas.openxmlformats.org/officeDocument/2006/relationships/slide" Target="slides/slide36.xml"/><Relationship Id="rId130" Type="http://schemas.openxmlformats.org/officeDocument/2006/relationships/slide" Target="slides/slide101.xml"/><Relationship Id="rId368" Type="http://schemas.openxmlformats.org/officeDocument/2006/relationships/slide" Target="slides/slide339.xml"/><Relationship Id="rId575" Type="http://schemas.openxmlformats.org/officeDocument/2006/relationships/slide" Target="slides/slide546.xml"/><Relationship Id="rId782" Type="http://schemas.openxmlformats.org/officeDocument/2006/relationships/slide" Target="slides/slide753.xml"/><Relationship Id="rId228" Type="http://schemas.openxmlformats.org/officeDocument/2006/relationships/slide" Target="slides/slide199.xml"/><Relationship Id="rId435" Type="http://schemas.openxmlformats.org/officeDocument/2006/relationships/slide" Target="slides/slide406.xml"/><Relationship Id="rId642" Type="http://schemas.openxmlformats.org/officeDocument/2006/relationships/slide" Target="slides/slide613.xml"/><Relationship Id="rId281" Type="http://schemas.openxmlformats.org/officeDocument/2006/relationships/slide" Target="slides/slide252.xml"/><Relationship Id="rId502" Type="http://schemas.openxmlformats.org/officeDocument/2006/relationships/slide" Target="slides/slide473.xml"/><Relationship Id="rId76" Type="http://schemas.openxmlformats.org/officeDocument/2006/relationships/slide" Target="slides/slide47.xml"/><Relationship Id="rId141" Type="http://schemas.openxmlformats.org/officeDocument/2006/relationships/slide" Target="slides/slide112.xml"/><Relationship Id="rId379" Type="http://schemas.openxmlformats.org/officeDocument/2006/relationships/slide" Target="slides/slide350.xml"/><Relationship Id="rId586" Type="http://schemas.openxmlformats.org/officeDocument/2006/relationships/slide" Target="slides/slide557.xml"/><Relationship Id="rId793" Type="http://schemas.openxmlformats.org/officeDocument/2006/relationships/slide" Target="slides/slide764.xml"/><Relationship Id="rId807" Type="http://schemas.openxmlformats.org/officeDocument/2006/relationships/slide" Target="slides/slide778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10.xml"/><Relationship Id="rId446" Type="http://schemas.openxmlformats.org/officeDocument/2006/relationships/slide" Target="slides/slide417.xml"/><Relationship Id="rId653" Type="http://schemas.openxmlformats.org/officeDocument/2006/relationships/slide" Target="slides/slide624.xml"/><Relationship Id="rId292" Type="http://schemas.openxmlformats.org/officeDocument/2006/relationships/slide" Target="slides/slide263.xml"/><Relationship Id="rId306" Type="http://schemas.openxmlformats.org/officeDocument/2006/relationships/slide" Target="slides/slide277.xml"/><Relationship Id="rId860" Type="http://schemas.openxmlformats.org/officeDocument/2006/relationships/slide" Target="slides/slide831.xml"/><Relationship Id="rId87" Type="http://schemas.openxmlformats.org/officeDocument/2006/relationships/slide" Target="slides/slide58.xml"/><Relationship Id="rId513" Type="http://schemas.openxmlformats.org/officeDocument/2006/relationships/slide" Target="slides/slide484.xml"/><Relationship Id="rId597" Type="http://schemas.openxmlformats.org/officeDocument/2006/relationships/slide" Target="slides/slide568.xml"/><Relationship Id="rId720" Type="http://schemas.openxmlformats.org/officeDocument/2006/relationships/slide" Target="slides/slide691.xml"/><Relationship Id="rId818" Type="http://schemas.openxmlformats.org/officeDocument/2006/relationships/slide" Target="slides/slide789.xml"/><Relationship Id="rId152" Type="http://schemas.openxmlformats.org/officeDocument/2006/relationships/slide" Target="slides/slide123.xml"/><Relationship Id="rId457" Type="http://schemas.openxmlformats.org/officeDocument/2006/relationships/slide" Target="slides/slide428.xml"/><Relationship Id="rId664" Type="http://schemas.openxmlformats.org/officeDocument/2006/relationships/slide" Target="slides/slide635.xml"/><Relationship Id="rId871" Type="http://schemas.openxmlformats.org/officeDocument/2006/relationships/slide" Target="slides/slide842.xml"/><Relationship Id="rId14" Type="http://schemas.openxmlformats.org/officeDocument/2006/relationships/slideMaster" Target="slideMasters/slideMaster14.xml"/><Relationship Id="rId317" Type="http://schemas.openxmlformats.org/officeDocument/2006/relationships/slide" Target="slides/slide288.xml"/><Relationship Id="rId524" Type="http://schemas.openxmlformats.org/officeDocument/2006/relationships/slide" Target="slides/slide495.xml"/><Relationship Id="rId731" Type="http://schemas.openxmlformats.org/officeDocument/2006/relationships/slide" Target="slides/slide702.xml"/><Relationship Id="rId98" Type="http://schemas.openxmlformats.org/officeDocument/2006/relationships/slide" Target="slides/slide69.xml"/><Relationship Id="rId163" Type="http://schemas.openxmlformats.org/officeDocument/2006/relationships/slide" Target="slides/slide134.xml"/><Relationship Id="rId370" Type="http://schemas.openxmlformats.org/officeDocument/2006/relationships/slide" Target="slides/slide341.xml"/><Relationship Id="rId829" Type="http://schemas.openxmlformats.org/officeDocument/2006/relationships/slide" Target="slides/slide800.xml"/><Relationship Id="rId230" Type="http://schemas.openxmlformats.org/officeDocument/2006/relationships/slide" Target="slides/slide201.xml"/><Relationship Id="rId468" Type="http://schemas.openxmlformats.org/officeDocument/2006/relationships/slide" Target="slides/slide439.xml"/><Relationship Id="rId675" Type="http://schemas.openxmlformats.org/officeDocument/2006/relationships/slide" Target="slides/slide646.xml"/><Relationship Id="rId882" Type="http://schemas.openxmlformats.org/officeDocument/2006/relationships/slide" Target="slides/slide853.xml"/><Relationship Id="rId25" Type="http://schemas.openxmlformats.org/officeDocument/2006/relationships/slideMaster" Target="slideMasters/slideMaster25.xml"/><Relationship Id="rId328" Type="http://schemas.openxmlformats.org/officeDocument/2006/relationships/slide" Target="slides/slide299.xml"/><Relationship Id="rId535" Type="http://schemas.openxmlformats.org/officeDocument/2006/relationships/slide" Target="slides/slide506.xml"/><Relationship Id="rId742" Type="http://schemas.openxmlformats.org/officeDocument/2006/relationships/slide" Target="slides/slide713.xml"/><Relationship Id="rId174" Type="http://schemas.openxmlformats.org/officeDocument/2006/relationships/slide" Target="slides/slide145.xml"/><Relationship Id="rId381" Type="http://schemas.openxmlformats.org/officeDocument/2006/relationships/slide" Target="slides/slide352.xml"/><Relationship Id="rId602" Type="http://schemas.openxmlformats.org/officeDocument/2006/relationships/slide" Target="slides/slide573.xml"/><Relationship Id="rId241" Type="http://schemas.openxmlformats.org/officeDocument/2006/relationships/slide" Target="slides/slide212.xml"/><Relationship Id="rId479" Type="http://schemas.openxmlformats.org/officeDocument/2006/relationships/slide" Target="slides/slide450.xml"/><Relationship Id="rId686" Type="http://schemas.openxmlformats.org/officeDocument/2006/relationships/slide" Target="slides/slide657.xml"/><Relationship Id="rId893" Type="http://schemas.openxmlformats.org/officeDocument/2006/relationships/slide" Target="slides/slide864.xml"/><Relationship Id="rId907" Type="http://schemas.openxmlformats.org/officeDocument/2006/relationships/slide" Target="slides/slide878.xml"/><Relationship Id="rId36" Type="http://schemas.openxmlformats.org/officeDocument/2006/relationships/slide" Target="slides/slide7.xml"/><Relationship Id="rId283" Type="http://schemas.openxmlformats.org/officeDocument/2006/relationships/slide" Target="slides/slide254.xml"/><Relationship Id="rId339" Type="http://schemas.openxmlformats.org/officeDocument/2006/relationships/slide" Target="slides/slide310.xml"/><Relationship Id="rId490" Type="http://schemas.openxmlformats.org/officeDocument/2006/relationships/slide" Target="slides/slide461.xml"/><Relationship Id="rId504" Type="http://schemas.openxmlformats.org/officeDocument/2006/relationships/slide" Target="slides/slide475.xml"/><Relationship Id="rId546" Type="http://schemas.openxmlformats.org/officeDocument/2006/relationships/slide" Target="slides/slide517.xml"/><Relationship Id="rId711" Type="http://schemas.openxmlformats.org/officeDocument/2006/relationships/slide" Target="slides/slide682.xml"/><Relationship Id="rId753" Type="http://schemas.openxmlformats.org/officeDocument/2006/relationships/slide" Target="slides/slide724.xml"/><Relationship Id="rId78" Type="http://schemas.openxmlformats.org/officeDocument/2006/relationships/slide" Target="slides/slide49.xml"/><Relationship Id="rId101" Type="http://schemas.openxmlformats.org/officeDocument/2006/relationships/slide" Target="slides/slide72.xml"/><Relationship Id="rId143" Type="http://schemas.openxmlformats.org/officeDocument/2006/relationships/slide" Target="slides/slide114.xml"/><Relationship Id="rId185" Type="http://schemas.openxmlformats.org/officeDocument/2006/relationships/slide" Target="slides/slide156.xml"/><Relationship Id="rId350" Type="http://schemas.openxmlformats.org/officeDocument/2006/relationships/slide" Target="slides/slide321.xml"/><Relationship Id="rId406" Type="http://schemas.openxmlformats.org/officeDocument/2006/relationships/slide" Target="slides/slide377.xml"/><Relationship Id="rId588" Type="http://schemas.openxmlformats.org/officeDocument/2006/relationships/slide" Target="slides/slide559.xml"/><Relationship Id="rId795" Type="http://schemas.openxmlformats.org/officeDocument/2006/relationships/slide" Target="slides/slide766.xml"/><Relationship Id="rId809" Type="http://schemas.openxmlformats.org/officeDocument/2006/relationships/slide" Target="slides/slide780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1.xml"/><Relationship Id="rId392" Type="http://schemas.openxmlformats.org/officeDocument/2006/relationships/slide" Target="slides/slide363.xml"/><Relationship Id="rId448" Type="http://schemas.openxmlformats.org/officeDocument/2006/relationships/slide" Target="slides/slide419.xml"/><Relationship Id="rId613" Type="http://schemas.openxmlformats.org/officeDocument/2006/relationships/slide" Target="slides/slide584.xml"/><Relationship Id="rId655" Type="http://schemas.openxmlformats.org/officeDocument/2006/relationships/slide" Target="slides/slide626.xml"/><Relationship Id="rId697" Type="http://schemas.openxmlformats.org/officeDocument/2006/relationships/slide" Target="slides/slide668.xml"/><Relationship Id="rId820" Type="http://schemas.openxmlformats.org/officeDocument/2006/relationships/slide" Target="slides/slide791.xml"/><Relationship Id="rId862" Type="http://schemas.openxmlformats.org/officeDocument/2006/relationships/slide" Target="slides/slide833.xml"/><Relationship Id="rId918" Type="http://schemas.openxmlformats.org/officeDocument/2006/relationships/slide" Target="slides/slide889.xml"/><Relationship Id="rId252" Type="http://schemas.openxmlformats.org/officeDocument/2006/relationships/slide" Target="slides/slide223.xml"/><Relationship Id="rId294" Type="http://schemas.openxmlformats.org/officeDocument/2006/relationships/slide" Target="slides/slide265.xml"/><Relationship Id="rId308" Type="http://schemas.openxmlformats.org/officeDocument/2006/relationships/slide" Target="slides/slide279.xml"/><Relationship Id="rId515" Type="http://schemas.openxmlformats.org/officeDocument/2006/relationships/slide" Target="slides/slide486.xml"/><Relationship Id="rId722" Type="http://schemas.openxmlformats.org/officeDocument/2006/relationships/slide" Target="slides/slide693.xml"/><Relationship Id="rId47" Type="http://schemas.openxmlformats.org/officeDocument/2006/relationships/slide" Target="slides/slide18.xml"/><Relationship Id="rId89" Type="http://schemas.openxmlformats.org/officeDocument/2006/relationships/slide" Target="slides/slide60.xml"/><Relationship Id="rId112" Type="http://schemas.openxmlformats.org/officeDocument/2006/relationships/slide" Target="slides/slide83.xml"/><Relationship Id="rId154" Type="http://schemas.openxmlformats.org/officeDocument/2006/relationships/slide" Target="slides/slide125.xml"/><Relationship Id="rId361" Type="http://schemas.openxmlformats.org/officeDocument/2006/relationships/slide" Target="slides/slide332.xml"/><Relationship Id="rId557" Type="http://schemas.openxmlformats.org/officeDocument/2006/relationships/slide" Target="slides/slide528.xml"/><Relationship Id="rId599" Type="http://schemas.openxmlformats.org/officeDocument/2006/relationships/slide" Target="slides/slide570.xml"/><Relationship Id="rId764" Type="http://schemas.openxmlformats.org/officeDocument/2006/relationships/slide" Target="slides/slide735.xml"/><Relationship Id="rId196" Type="http://schemas.openxmlformats.org/officeDocument/2006/relationships/slide" Target="slides/slide167.xml"/><Relationship Id="rId417" Type="http://schemas.openxmlformats.org/officeDocument/2006/relationships/slide" Target="slides/slide388.xml"/><Relationship Id="rId459" Type="http://schemas.openxmlformats.org/officeDocument/2006/relationships/slide" Target="slides/slide430.xml"/><Relationship Id="rId624" Type="http://schemas.openxmlformats.org/officeDocument/2006/relationships/slide" Target="slides/slide595.xml"/><Relationship Id="rId666" Type="http://schemas.openxmlformats.org/officeDocument/2006/relationships/slide" Target="slides/slide637.xml"/><Relationship Id="rId831" Type="http://schemas.openxmlformats.org/officeDocument/2006/relationships/slide" Target="slides/slide802.xml"/><Relationship Id="rId873" Type="http://schemas.openxmlformats.org/officeDocument/2006/relationships/slide" Target="slides/slide844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192.xml"/><Relationship Id="rId263" Type="http://schemas.openxmlformats.org/officeDocument/2006/relationships/slide" Target="slides/slide234.xml"/><Relationship Id="rId319" Type="http://schemas.openxmlformats.org/officeDocument/2006/relationships/slide" Target="slides/slide290.xml"/><Relationship Id="rId470" Type="http://schemas.openxmlformats.org/officeDocument/2006/relationships/slide" Target="slides/slide441.xml"/><Relationship Id="rId526" Type="http://schemas.openxmlformats.org/officeDocument/2006/relationships/slide" Target="slides/slide497.xml"/><Relationship Id="rId929" Type="http://schemas.openxmlformats.org/officeDocument/2006/relationships/slide" Target="slides/slide900.xml"/><Relationship Id="rId58" Type="http://schemas.openxmlformats.org/officeDocument/2006/relationships/slide" Target="slides/slide29.xml"/><Relationship Id="rId123" Type="http://schemas.openxmlformats.org/officeDocument/2006/relationships/slide" Target="slides/slide94.xml"/><Relationship Id="rId330" Type="http://schemas.openxmlformats.org/officeDocument/2006/relationships/slide" Target="slides/slide301.xml"/><Relationship Id="rId568" Type="http://schemas.openxmlformats.org/officeDocument/2006/relationships/slide" Target="slides/slide539.xml"/><Relationship Id="rId733" Type="http://schemas.openxmlformats.org/officeDocument/2006/relationships/slide" Target="slides/slide704.xml"/><Relationship Id="rId775" Type="http://schemas.openxmlformats.org/officeDocument/2006/relationships/slide" Target="slides/slide746.xml"/><Relationship Id="rId165" Type="http://schemas.openxmlformats.org/officeDocument/2006/relationships/slide" Target="slides/slide136.xml"/><Relationship Id="rId372" Type="http://schemas.openxmlformats.org/officeDocument/2006/relationships/slide" Target="slides/slide343.xml"/><Relationship Id="rId428" Type="http://schemas.openxmlformats.org/officeDocument/2006/relationships/slide" Target="slides/slide399.xml"/><Relationship Id="rId635" Type="http://schemas.openxmlformats.org/officeDocument/2006/relationships/slide" Target="slides/slide606.xml"/><Relationship Id="rId677" Type="http://schemas.openxmlformats.org/officeDocument/2006/relationships/slide" Target="slides/slide648.xml"/><Relationship Id="rId800" Type="http://schemas.openxmlformats.org/officeDocument/2006/relationships/slide" Target="slides/slide771.xml"/><Relationship Id="rId842" Type="http://schemas.openxmlformats.org/officeDocument/2006/relationships/slide" Target="slides/slide813.xml"/><Relationship Id="rId232" Type="http://schemas.openxmlformats.org/officeDocument/2006/relationships/slide" Target="slides/slide203.xml"/><Relationship Id="rId274" Type="http://schemas.openxmlformats.org/officeDocument/2006/relationships/slide" Target="slides/slide245.xml"/><Relationship Id="rId481" Type="http://schemas.openxmlformats.org/officeDocument/2006/relationships/slide" Target="slides/slide452.xml"/><Relationship Id="rId702" Type="http://schemas.openxmlformats.org/officeDocument/2006/relationships/slide" Target="slides/slide673.xml"/><Relationship Id="rId884" Type="http://schemas.openxmlformats.org/officeDocument/2006/relationships/slide" Target="slides/slide855.xml"/><Relationship Id="rId27" Type="http://schemas.openxmlformats.org/officeDocument/2006/relationships/slideMaster" Target="slideMasters/slideMaster27.xml"/><Relationship Id="rId69" Type="http://schemas.openxmlformats.org/officeDocument/2006/relationships/slide" Target="slides/slide40.xml"/><Relationship Id="rId134" Type="http://schemas.openxmlformats.org/officeDocument/2006/relationships/slide" Target="slides/slide105.xml"/><Relationship Id="rId537" Type="http://schemas.openxmlformats.org/officeDocument/2006/relationships/slide" Target="slides/slide508.xml"/><Relationship Id="rId579" Type="http://schemas.openxmlformats.org/officeDocument/2006/relationships/slide" Target="slides/slide550.xml"/><Relationship Id="rId744" Type="http://schemas.openxmlformats.org/officeDocument/2006/relationships/slide" Target="slides/slide715.xml"/><Relationship Id="rId786" Type="http://schemas.openxmlformats.org/officeDocument/2006/relationships/slide" Target="slides/slide757.xml"/><Relationship Id="rId80" Type="http://schemas.openxmlformats.org/officeDocument/2006/relationships/slide" Target="slides/slide51.xml"/><Relationship Id="rId176" Type="http://schemas.openxmlformats.org/officeDocument/2006/relationships/slide" Target="slides/slide147.xml"/><Relationship Id="rId341" Type="http://schemas.openxmlformats.org/officeDocument/2006/relationships/slide" Target="slides/slide312.xml"/><Relationship Id="rId383" Type="http://schemas.openxmlformats.org/officeDocument/2006/relationships/slide" Target="slides/slide354.xml"/><Relationship Id="rId439" Type="http://schemas.openxmlformats.org/officeDocument/2006/relationships/slide" Target="slides/slide410.xml"/><Relationship Id="rId590" Type="http://schemas.openxmlformats.org/officeDocument/2006/relationships/slide" Target="slides/slide561.xml"/><Relationship Id="rId604" Type="http://schemas.openxmlformats.org/officeDocument/2006/relationships/slide" Target="slides/slide575.xml"/><Relationship Id="rId646" Type="http://schemas.openxmlformats.org/officeDocument/2006/relationships/slide" Target="slides/slide617.xml"/><Relationship Id="rId811" Type="http://schemas.openxmlformats.org/officeDocument/2006/relationships/slide" Target="slides/slide782.xml"/><Relationship Id="rId201" Type="http://schemas.openxmlformats.org/officeDocument/2006/relationships/slide" Target="slides/slide172.xml"/><Relationship Id="rId243" Type="http://schemas.openxmlformats.org/officeDocument/2006/relationships/slide" Target="slides/slide214.xml"/><Relationship Id="rId285" Type="http://schemas.openxmlformats.org/officeDocument/2006/relationships/slide" Target="slides/slide256.xml"/><Relationship Id="rId450" Type="http://schemas.openxmlformats.org/officeDocument/2006/relationships/slide" Target="slides/slide421.xml"/><Relationship Id="rId506" Type="http://schemas.openxmlformats.org/officeDocument/2006/relationships/slide" Target="slides/slide477.xml"/><Relationship Id="rId688" Type="http://schemas.openxmlformats.org/officeDocument/2006/relationships/slide" Target="slides/slide659.xml"/><Relationship Id="rId853" Type="http://schemas.openxmlformats.org/officeDocument/2006/relationships/slide" Target="slides/slide824.xml"/><Relationship Id="rId895" Type="http://schemas.openxmlformats.org/officeDocument/2006/relationships/slide" Target="slides/slide866.xml"/><Relationship Id="rId909" Type="http://schemas.openxmlformats.org/officeDocument/2006/relationships/slide" Target="slides/slide880.xml"/><Relationship Id="rId38" Type="http://schemas.openxmlformats.org/officeDocument/2006/relationships/slide" Target="slides/slide9.xml"/><Relationship Id="rId103" Type="http://schemas.openxmlformats.org/officeDocument/2006/relationships/slide" Target="slides/slide74.xml"/><Relationship Id="rId310" Type="http://schemas.openxmlformats.org/officeDocument/2006/relationships/slide" Target="slides/slide281.xml"/><Relationship Id="rId492" Type="http://schemas.openxmlformats.org/officeDocument/2006/relationships/slide" Target="slides/slide463.xml"/><Relationship Id="rId548" Type="http://schemas.openxmlformats.org/officeDocument/2006/relationships/slide" Target="slides/slide519.xml"/><Relationship Id="rId713" Type="http://schemas.openxmlformats.org/officeDocument/2006/relationships/slide" Target="slides/slide684.xml"/><Relationship Id="rId755" Type="http://schemas.openxmlformats.org/officeDocument/2006/relationships/slide" Target="slides/slide726.xml"/><Relationship Id="rId797" Type="http://schemas.openxmlformats.org/officeDocument/2006/relationships/slide" Target="slides/slide768.xml"/><Relationship Id="rId920" Type="http://schemas.openxmlformats.org/officeDocument/2006/relationships/slide" Target="slides/slide891.xml"/><Relationship Id="rId91" Type="http://schemas.openxmlformats.org/officeDocument/2006/relationships/slide" Target="slides/slide62.xml"/><Relationship Id="rId145" Type="http://schemas.openxmlformats.org/officeDocument/2006/relationships/slide" Target="slides/slide116.xml"/><Relationship Id="rId187" Type="http://schemas.openxmlformats.org/officeDocument/2006/relationships/slide" Target="slides/slide158.xml"/><Relationship Id="rId352" Type="http://schemas.openxmlformats.org/officeDocument/2006/relationships/slide" Target="slides/slide323.xml"/><Relationship Id="rId394" Type="http://schemas.openxmlformats.org/officeDocument/2006/relationships/slide" Target="slides/slide365.xml"/><Relationship Id="rId408" Type="http://schemas.openxmlformats.org/officeDocument/2006/relationships/slide" Target="slides/slide379.xml"/><Relationship Id="rId615" Type="http://schemas.openxmlformats.org/officeDocument/2006/relationships/slide" Target="slides/slide586.xml"/><Relationship Id="rId822" Type="http://schemas.openxmlformats.org/officeDocument/2006/relationships/slide" Target="slides/slide793.xml"/><Relationship Id="rId212" Type="http://schemas.openxmlformats.org/officeDocument/2006/relationships/slide" Target="slides/slide183.xml"/><Relationship Id="rId254" Type="http://schemas.openxmlformats.org/officeDocument/2006/relationships/slide" Target="slides/slide225.xml"/><Relationship Id="rId657" Type="http://schemas.openxmlformats.org/officeDocument/2006/relationships/slide" Target="slides/slide628.xml"/><Relationship Id="rId699" Type="http://schemas.openxmlformats.org/officeDocument/2006/relationships/slide" Target="slides/slide670.xml"/><Relationship Id="rId864" Type="http://schemas.openxmlformats.org/officeDocument/2006/relationships/slide" Target="slides/slide835.xml"/><Relationship Id="rId49" Type="http://schemas.openxmlformats.org/officeDocument/2006/relationships/slide" Target="slides/slide20.xml"/><Relationship Id="rId114" Type="http://schemas.openxmlformats.org/officeDocument/2006/relationships/slide" Target="slides/slide85.xml"/><Relationship Id="rId296" Type="http://schemas.openxmlformats.org/officeDocument/2006/relationships/slide" Target="slides/slide267.xml"/><Relationship Id="rId461" Type="http://schemas.openxmlformats.org/officeDocument/2006/relationships/slide" Target="slides/slide432.xml"/><Relationship Id="rId517" Type="http://schemas.openxmlformats.org/officeDocument/2006/relationships/slide" Target="slides/slide488.xml"/><Relationship Id="rId559" Type="http://schemas.openxmlformats.org/officeDocument/2006/relationships/slide" Target="slides/slide530.xml"/><Relationship Id="rId724" Type="http://schemas.openxmlformats.org/officeDocument/2006/relationships/slide" Target="slides/slide695.xml"/><Relationship Id="rId766" Type="http://schemas.openxmlformats.org/officeDocument/2006/relationships/slide" Target="slides/slide737.xml"/><Relationship Id="rId931" Type="http://schemas.openxmlformats.org/officeDocument/2006/relationships/slide" Target="slides/slide902.xml"/><Relationship Id="rId60" Type="http://schemas.openxmlformats.org/officeDocument/2006/relationships/slide" Target="slides/slide31.xml"/><Relationship Id="rId156" Type="http://schemas.openxmlformats.org/officeDocument/2006/relationships/slide" Target="slides/slide127.xml"/><Relationship Id="rId198" Type="http://schemas.openxmlformats.org/officeDocument/2006/relationships/slide" Target="slides/slide169.xml"/><Relationship Id="rId321" Type="http://schemas.openxmlformats.org/officeDocument/2006/relationships/slide" Target="slides/slide292.xml"/><Relationship Id="rId363" Type="http://schemas.openxmlformats.org/officeDocument/2006/relationships/slide" Target="slides/slide334.xml"/><Relationship Id="rId419" Type="http://schemas.openxmlformats.org/officeDocument/2006/relationships/slide" Target="slides/slide390.xml"/><Relationship Id="rId570" Type="http://schemas.openxmlformats.org/officeDocument/2006/relationships/slide" Target="slides/slide541.xml"/><Relationship Id="rId626" Type="http://schemas.openxmlformats.org/officeDocument/2006/relationships/slide" Target="slides/slide597.xml"/><Relationship Id="rId223" Type="http://schemas.openxmlformats.org/officeDocument/2006/relationships/slide" Target="slides/slide194.xml"/><Relationship Id="rId430" Type="http://schemas.openxmlformats.org/officeDocument/2006/relationships/slide" Target="slides/slide401.xml"/><Relationship Id="rId668" Type="http://schemas.openxmlformats.org/officeDocument/2006/relationships/slide" Target="slides/slide639.xml"/><Relationship Id="rId833" Type="http://schemas.openxmlformats.org/officeDocument/2006/relationships/slide" Target="slides/slide804.xml"/><Relationship Id="rId875" Type="http://schemas.openxmlformats.org/officeDocument/2006/relationships/slide" Target="slides/slide846.xml"/><Relationship Id="rId18" Type="http://schemas.openxmlformats.org/officeDocument/2006/relationships/slideMaster" Target="slideMasters/slideMaster18.xml"/><Relationship Id="rId265" Type="http://schemas.openxmlformats.org/officeDocument/2006/relationships/slide" Target="slides/slide236.xml"/><Relationship Id="rId472" Type="http://schemas.openxmlformats.org/officeDocument/2006/relationships/slide" Target="slides/slide443.xml"/><Relationship Id="rId528" Type="http://schemas.openxmlformats.org/officeDocument/2006/relationships/slide" Target="slides/slide499.xml"/><Relationship Id="rId735" Type="http://schemas.openxmlformats.org/officeDocument/2006/relationships/slide" Target="slides/slide706.xml"/><Relationship Id="rId900" Type="http://schemas.openxmlformats.org/officeDocument/2006/relationships/slide" Target="slides/slide871.xml"/><Relationship Id="rId125" Type="http://schemas.openxmlformats.org/officeDocument/2006/relationships/slide" Target="slides/slide96.xml"/><Relationship Id="rId167" Type="http://schemas.openxmlformats.org/officeDocument/2006/relationships/slide" Target="slides/slide138.xml"/><Relationship Id="rId332" Type="http://schemas.openxmlformats.org/officeDocument/2006/relationships/slide" Target="slides/slide303.xml"/><Relationship Id="rId374" Type="http://schemas.openxmlformats.org/officeDocument/2006/relationships/slide" Target="slides/slide345.xml"/><Relationship Id="rId581" Type="http://schemas.openxmlformats.org/officeDocument/2006/relationships/slide" Target="slides/slide552.xml"/><Relationship Id="rId777" Type="http://schemas.openxmlformats.org/officeDocument/2006/relationships/slide" Target="slides/slide748.xml"/><Relationship Id="rId71" Type="http://schemas.openxmlformats.org/officeDocument/2006/relationships/slide" Target="slides/slide42.xml"/><Relationship Id="rId234" Type="http://schemas.openxmlformats.org/officeDocument/2006/relationships/slide" Target="slides/slide205.xml"/><Relationship Id="rId637" Type="http://schemas.openxmlformats.org/officeDocument/2006/relationships/slide" Target="slides/slide608.xml"/><Relationship Id="rId679" Type="http://schemas.openxmlformats.org/officeDocument/2006/relationships/slide" Target="slides/slide650.xml"/><Relationship Id="rId802" Type="http://schemas.openxmlformats.org/officeDocument/2006/relationships/slide" Target="slides/slide773.xml"/><Relationship Id="rId844" Type="http://schemas.openxmlformats.org/officeDocument/2006/relationships/slide" Target="slides/slide815.xml"/><Relationship Id="rId886" Type="http://schemas.openxmlformats.org/officeDocument/2006/relationships/slide" Target="slides/slide857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76" Type="http://schemas.openxmlformats.org/officeDocument/2006/relationships/slide" Target="slides/slide247.xml"/><Relationship Id="rId441" Type="http://schemas.openxmlformats.org/officeDocument/2006/relationships/slide" Target="slides/slide412.xml"/><Relationship Id="rId483" Type="http://schemas.openxmlformats.org/officeDocument/2006/relationships/slide" Target="slides/slide454.xml"/><Relationship Id="rId539" Type="http://schemas.openxmlformats.org/officeDocument/2006/relationships/slide" Target="slides/slide510.xml"/><Relationship Id="rId690" Type="http://schemas.openxmlformats.org/officeDocument/2006/relationships/slide" Target="slides/slide661.xml"/><Relationship Id="rId704" Type="http://schemas.openxmlformats.org/officeDocument/2006/relationships/slide" Target="slides/slide675.xml"/><Relationship Id="rId746" Type="http://schemas.openxmlformats.org/officeDocument/2006/relationships/slide" Target="slides/slide717.xml"/><Relationship Id="rId911" Type="http://schemas.openxmlformats.org/officeDocument/2006/relationships/slide" Target="slides/slide882.xml"/><Relationship Id="rId40" Type="http://schemas.openxmlformats.org/officeDocument/2006/relationships/slide" Target="slides/slide11.xml"/><Relationship Id="rId136" Type="http://schemas.openxmlformats.org/officeDocument/2006/relationships/slide" Target="slides/slide107.xml"/><Relationship Id="rId178" Type="http://schemas.openxmlformats.org/officeDocument/2006/relationships/slide" Target="slides/slide149.xml"/><Relationship Id="rId301" Type="http://schemas.openxmlformats.org/officeDocument/2006/relationships/slide" Target="slides/slide272.xml"/><Relationship Id="rId343" Type="http://schemas.openxmlformats.org/officeDocument/2006/relationships/slide" Target="slides/slide314.xml"/><Relationship Id="rId550" Type="http://schemas.openxmlformats.org/officeDocument/2006/relationships/slide" Target="slides/slide521.xml"/><Relationship Id="rId788" Type="http://schemas.openxmlformats.org/officeDocument/2006/relationships/slide" Target="slides/slide759.xml"/><Relationship Id="rId82" Type="http://schemas.openxmlformats.org/officeDocument/2006/relationships/slide" Target="slides/slide53.xml"/><Relationship Id="rId203" Type="http://schemas.openxmlformats.org/officeDocument/2006/relationships/slide" Target="slides/slide174.xml"/><Relationship Id="rId385" Type="http://schemas.openxmlformats.org/officeDocument/2006/relationships/slide" Target="slides/slide356.xml"/><Relationship Id="rId592" Type="http://schemas.openxmlformats.org/officeDocument/2006/relationships/slide" Target="slides/slide563.xml"/><Relationship Id="rId606" Type="http://schemas.openxmlformats.org/officeDocument/2006/relationships/slide" Target="slides/slide577.xml"/><Relationship Id="rId648" Type="http://schemas.openxmlformats.org/officeDocument/2006/relationships/slide" Target="slides/slide619.xml"/><Relationship Id="rId813" Type="http://schemas.openxmlformats.org/officeDocument/2006/relationships/slide" Target="slides/slide784.xml"/><Relationship Id="rId855" Type="http://schemas.openxmlformats.org/officeDocument/2006/relationships/slide" Target="slides/slide826.xml"/><Relationship Id="rId245" Type="http://schemas.openxmlformats.org/officeDocument/2006/relationships/slide" Target="slides/slide216.xml"/><Relationship Id="rId287" Type="http://schemas.openxmlformats.org/officeDocument/2006/relationships/slide" Target="slides/slide258.xml"/><Relationship Id="rId410" Type="http://schemas.openxmlformats.org/officeDocument/2006/relationships/slide" Target="slides/slide381.xml"/><Relationship Id="rId452" Type="http://schemas.openxmlformats.org/officeDocument/2006/relationships/slide" Target="slides/slide423.xml"/><Relationship Id="rId494" Type="http://schemas.openxmlformats.org/officeDocument/2006/relationships/slide" Target="slides/slide465.xml"/><Relationship Id="rId508" Type="http://schemas.openxmlformats.org/officeDocument/2006/relationships/slide" Target="slides/slide479.xml"/><Relationship Id="rId715" Type="http://schemas.openxmlformats.org/officeDocument/2006/relationships/slide" Target="slides/slide686.xml"/><Relationship Id="rId897" Type="http://schemas.openxmlformats.org/officeDocument/2006/relationships/slide" Target="slides/slide868.xml"/><Relationship Id="rId922" Type="http://schemas.openxmlformats.org/officeDocument/2006/relationships/slide" Target="slides/slide893.xml"/><Relationship Id="rId105" Type="http://schemas.openxmlformats.org/officeDocument/2006/relationships/slide" Target="slides/slide76.xml"/><Relationship Id="rId147" Type="http://schemas.openxmlformats.org/officeDocument/2006/relationships/slide" Target="slides/slide118.xml"/><Relationship Id="rId312" Type="http://schemas.openxmlformats.org/officeDocument/2006/relationships/slide" Target="slides/slide283.xml"/><Relationship Id="rId354" Type="http://schemas.openxmlformats.org/officeDocument/2006/relationships/slide" Target="slides/slide325.xml"/><Relationship Id="rId757" Type="http://schemas.openxmlformats.org/officeDocument/2006/relationships/slide" Target="slides/slide728.xml"/><Relationship Id="rId799" Type="http://schemas.openxmlformats.org/officeDocument/2006/relationships/slide" Target="slides/slide770.xml"/><Relationship Id="rId51" Type="http://schemas.openxmlformats.org/officeDocument/2006/relationships/slide" Target="slides/slide22.xml"/><Relationship Id="rId93" Type="http://schemas.openxmlformats.org/officeDocument/2006/relationships/slide" Target="slides/slide64.xml"/><Relationship Id="rId189" Type="http://schemas.openxmlformats.org/officeDocument/2006/relationships/slide" Target="slides/slide160.xml"/><Relationship Id="rId396" Type="http://schemas.openxmlformats.org/officeDocument/2006/relationships/slide" Target="slides/slide367.xml"/><Relationship Id="rId561" Type="http://schemas.openxmlformats.org/officeDocument/2006/relationships/slide" Target="slides/slide532.xml"/><Relationship Id="rId617" Type="http://schemas.openxmlformats.org/officeDocument/2006/relationships/slide" Target="slides/slide588.xml"/><Relationship Id="rId659" Type="http://schemas.openxmlformats.org/officeDocument/2006/relationships/slide" Target="slides/slide630.xml"/><Relationship Id="rId824" Type="http://schemas.openxmlformats.org/officeDocument/2006/relationships/slide" Target="slides/slide795.xml"/><Relationship Id="rId866" Type="http://schemas.openxmlformats.org/officeDocument/2006/relationships/slide" Target="slides/slide837.xml"/><Relationship Id="rId214" Type="http://schemas.openxmlformats.org/officeDocument/2006/relationships/slide" Target="slides/slide185.xml"/><Relationship Id="rId256" Type="http://schemas.openxmlformats.org/officeDocument/2006/relationships/slide" Target="slides/slide227.xml"/><Relationship Id="rId298" Type="http://schemas.openxmlformats.org/officeDocument/2006/relationships/slide" Target="slides/slide269.xml"/><Relationship Id="rId421" Type="http://schemas.openxmlformats.org/officeDocument/2006/relationships/slide" Target="slides/slide392.xml"/><Relationship Id="rId463" Type="http://schemas.openxmlformats.org/officeDocument/2006/relationships/slide" Target="slides/slide434.xml"/><Relationship Id="rId519" Type="http://schemas.openxmlformats.org/officeDocument/2006/relationships/slide" Target="slides/slide490.xml"/><Relationship Id="rId670" Type="http://schemas.openxmlformats.org/officeDocument/2006/relationships/slide" Target="slides/slide641.xml"/><Relationship Id="rId116" Type="http://schemas.openxmlformats.org/officeDocument/2006/relationships/slide" Target="slides/slide87.xml"/><Relationship Id="rId158" Type="http://schemas.openxmlformats.org/officeDocument/2006/relationships/slide" Target="slides/slide129.xml"/><Relationship Id="rId323" Type="http://schemas.openxmlformats.org/officeDocument/2006/relationships/slide" Target="slides/slide294.xml"/><Relationship Id="rId530" Type="http://schemas.openxmlformats.org/officeDocument/2006/relationships/slide" Target="slides/slide501.xml"/><Relationship Id="rId726" Type="http://schemas.openxmlformats.org/officeDocument/2006/relationships/slide" Target="slides/slide697.xml"/><Relationship Id="rId768" Type="http://schemas.openxmlformats.org/officeDocument/2006/relationships/slide" Target="slides/slide739.xml"/><Relationship Id="rId933" Type="http://schemas.openxmlformats.org/officeDocument/2006/relationships/tags" Target="tags/tag1.xml"/><Relationship Id="rId20" Type="http://schemas.openxmlformats.org/officeDocument/2006/relationships/slideMaster" Target="slideMasters/slideMaster20.xml"/><Relationship Id="rId62" Type="http://schemas.openxmlformats.org/officeDocument/2006/relationships/slide" Target="slides/slide33.xml"/><Relationship Id="rId365" Type="http://schemas.openxmlformats.org/officeDocument/2006/relationships/slide" Target="slides/slide336.xml"/><Relationship Id="rId572" Type="http://schemas.openxmlformats.org/officeDocument/2006/relationships/slide" Target="slides/slide543.xml"/><Relationship Id="rId628" Type="http://schemas.openxmlformats.org/officeDocument/2006/relationships/slide" Target="slides/slide599.xml"/><Relationship Id="rId835" Type="http://schemas.openxmlformats.org/officeDocument/2006/relationships/slide" Target="slides/slide806.xml"/><Relationship Id="rId225" Type="http://schemas.openxmlformats.org/officeDocument/2006/relationships/slide" Target="slides/slide196.xml"/><Relationship Id="rId267" Type="http://schemas.openxmlformats.org/officeDocument/2006/relationships/slide" Target="slides/slide238.xml"/><Relationship Id="rId432" Type="http://schemas.openxmlformats.org/officeDocument/2006/relationships/slide" Target="slides/slide403.xml"/><Relationship Id="rId474" Type="http://schemas.openxmlformats.org/officeDocument/2006/relationships/slide" Target="slides/slide445.xml"/><Relationship Id="rId877" Type="http://schemas.openxmlformats.org/officeDocument/2006/relationships/slide" Target="slides/slide848.xml"/><Relationship Id="rId127" Type="http://schemas.openxmlformats.org/officeDocument/2006/relationships/slide" Target="slides/slide98.xml"/><Relationship Id="rId681" Type="http://schemas.openxmlformats.org/officeDocument/2006/relationships/slide" Target="slides/slide652.xml"/><Relationship Id="rId737" Type="http://schemas.openxmlformats.org/officeDocument/2006/relationships/slide" Target="slides/slide708.xml"/><Relationship Id="rId779" Type="http://schemas.openxmlformats.org/officeDocument/2006/relationships/slide" Target="slides/slide750.xml"/><Relationship Id="rId902" Type="http://schemas.openxmlformats.org/officeDocument/2006/relationships/slide" Target="slides/slide873.xml"/><Relationship Id="rId31" Type="http://schemas.openxmlformats.org/officeDocument/2006/relationships/slide" Target="slides/slide2.xml"/><Relationship Id="rId73" Type="http://schemas.openxmlformats.org/officeDocument/2006/relationships/slide" Target="slides/slide44.xml"/><Relationship Id="rId169" Type="http://schemas.openxmlformats.org/officeDocument/2006/relationships/slide" Target="slides/slide140.xml"/><Relationship Id="rId334" Type="http://schemas.openxmlformats.org/officeDocument/2006/relationships/slide" Target="slides/slide305.xml"/><Relationship Id="rId376" Type="http://schemas.openxmlformats.org/officeDocument/2006/relationships/slide" Target="slides/slide347.xml"/><Relationship Id="rId541" Type="http://schemas.openxmlformats.org/officeDocument/2006/relationships/slide" Target="slides/slide512.xml"/><Relationship Id="rId583" Type="http://schemas.openxmlformats.org/officeDocument/2006/relationships/slide" Target="slides/slide554.xml"/><Relationship Id="rId639" Type="http://schemas.openxmlformats.org/officeDocument/2006/relationships/slide" Target="slides/slide610.xml"/><Relationship Id="rId790" Type="http://schemas.openxmlformats.org/officeDocument/2006/relationships/slide" Target="slides/slide761.xml"/><Relationship Id="rId804" Type="http://schemas.openxmlformats.org/officeDocument/2006/relationships/slide" Target="slides/slide775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51.xml"/><Relationship Id="rId236" Type="http://schemas.openxmlformats.org/officeDocument/2006/relationships/slide" Target="slides/slide207.xml"/><Relationship Id="rId278" Type="http://schemas.openxmlformats.org/officeDocument/2006/relationships/slide" Target="slides/slide249.xml"/><Relationship Id="rId401" Type="http://schemas.openxmlformats.org/officeDocument/2006/relationships/slide" Target="slides/slide372.xml"/><Relationship Id="rId443" Type="http://schemas.openxmlformats.org/officeDocument/2006/relationships/slide" Target="slides/slide414.xml"/><Relationship Id="rId650" Type="http://schemas.openxmlformats.org/officeDocument/2006/relationships/slide" Target="slides/slide621.xml"/><Relationship Id="rId846" Type="http://schemas.openxmlformats.org/officeDocument/2006/relationships/slide" Target="slides/slide817.xml"/><Relationship Id="rId888" Type="http://schemas.openxmlformats.org/officeDocument/2006/relationships/slide" Target="slides/slide859.xml"/><Relationship Id="rId303" Type="http://schemas.openxmlformats.org/officeDocument/2006/relationships/slide" Target="slides/slide274.xml"/><Relationship Id="rId485" Type="http://schemas.openxmlformats.org/officeDocument/2006/relationships/slide" Target="slides/slide456.xml"/><Relationship Id="rId692" Type="http://schemas.openxmlformats.org/officeDocument/2006/relationships/slide" Target="slides/slide663.xml"/><Relationship Id="rId706" Type="http://schemas.openxmlformats.org/officeDocument/2006/relationships/slide" Target="slides/slide677.xml"/><Relationship Id="rId748" Type="http://schemas.openxmlformats.org/officeDocument/2006/relationships/slide" Target="slides/slide719.xml"/><Relationship Id="rId913" Type="http://schemas.openxmlformats.org/officeDocument/2006/relationships/slide" Target="slides/slide884.xml"/><Relationship Id="rId42" Type="http://schemas.openxmlformats.org/officeDocument/2006/relationships/slide" Target="slides/slide13.xml"/><Relationship Id="rId84" Type="http://schemas.openxmlformats.org/officeDocument/2006/relationships/slide" Target="slides/slide55.xml"/><Relationship Id="rId138" Type="http://schemas.openxmlformats.org/officeDocument/2006/relationships/slide" Target="slides/slide109.xml"/><Relationship Id="rId345" Type="http://schemas.openxmlformats.org/officeDocument/2006/relationships/slide" Target="slides/slide316.xml"/><Relationship Id="rId387" Type="http://schemas.openxmlformats.org/officeDocument/2006/relationships/slide" Target="slides/slide358.xml"/><Relationship Id="rId510" Type="http://schemas.openxmlformats.org/officeDocument/2006/relationships/slide" Target="slides/slide481.xml"/><Relationship Id="rId552" Type="http://schemas.openxmlformats.org/officeDocument/2006/relationships/slide" Target="slides/slide523.xml"/><Relationship Id="rId594" Type="http://schemas.openxmlformats.org/officeDocument/2006/relationships/slide" Target="slides/slide565.xml"/><Relationship Id="rId608" Type="http://schemas.openxmlformats.org/officeDocument/2006/relationships/slide" Target="slides/slide579.xml"/><Relationship Id="rId815" Type="http://schemas.openxmlformats.org/officeDocument/2006/relationships/slide" Target="slides/slide786.xml"/><Relationship Id="rId191" Type="http://schemas.openxmlformats.org/officeDocument/2006/relationships/slide" Target="slides/slide162.xml"/><Relationship Id="rId205" Type="http://schemas.openxmlformats.org/officeDocument/2006/relationships/slide" Target="slides/slide176.xml"/><Relationship Id="rId247" Type="http://schemas.openxmlformats.org/officeDocument/2006/relationships/slide" Target="slides/slide218.xml"/><Relationship Id="rId412" Type="http://schemas.openxmlformats.org/officeDocument/2006/relationships/slide" Target="slides/slide383.xml"/><Relationship Id="rId857" Type="http://schemas.openxmlformats.org/officeDocument/2006/relationships/slide" Target="slides/slide828.xml"/><Relationship Id="rId899" Type="http://schemas.openxmlformats.org/officeDocument/2006/relationships/slide" Target="slides/slide870.xml"/><Relationship Id="rId107" Type="http://schemas.openxmlformats.org/officeDocument/2006/relationships/slide" Target="slides/slide78.xml"/><Relationship Id="rId289" Type="http://schemas.openxmlformats.org/officeDocument/2006/relationships/slide" Target="slides/slide260.xml"/><Relationship Id="rId454" Type="http://schemas.openxmlformats.org/officeDocument/2006/relationships/slide" Target="slides/slide425.xml"/><Relationship Id="rId496" Type="http://schemas.openxmlformats.org/officeDocument/2006/relationships/slide" Target="slides/slide467.xml"/><Relationship Id="rId661" Type="http://schemas.openxmlformats.org/officeDocument/2006/relationships/slide" Target="slides/slide632.xml"/><Relationship Id="rId717" Type="http://schemas.openxmlformats.org/officeDocument/2006/relationships/slide" Target="slides/slide688.xml"/><Relationship Id="rId759" Type="http://schemas.openxmlformats.org/officeDocument/2006/relationships/slide" Target="slides/slide730.xml"/><Relationship Id="rId924" Type="http://schemas.openxmlformats.org/officeDocument/2006/relationships/slide" Target="slides/slide895.xml"/><Relationship Id="rId11" Type="http://schemas.openxmlformats.org/officeDocument/2006/relationships/slideMaster" Target="slideMasters/slideMaster11.xml"/><Relationship Id="rId53" Type="http://schemas.openxmlformats.org/officeDocument/2006/relationships/slide" Target="slides/slide24.xml"/><Relationship Id="rId149" Type="http://schemas.openxmlformats.org/officeDocument/2006/relationships/slide" Target="slides/slide120.xml"/><Relationship Id="rId314" Type="http://schemas.openxmlformats.org/officeDocument/2006/relationships/slide" Target="slides/slide285.xml"/><Relationship Id="rId356" Type="http://schemas.openxmlformats.org/officeDocument/2006/relationships/slide" Target="slides/slide327.xml"/><Relationship Id="rId398" Type="http://schemas.openxmlformats.org/officeDocument/2006/relationships/slide" Target="slides/slide369.xml"/><Relationship Id="rId521" Type="http://schemas.openxmlformats.org/officeDocument/2006/relationships/slide" Target="slides/slide492.xml"/><Relationship Id="rId563" Type="http://schemas.openxmlformats.org/officeDocument/2006/relationships/slide" Target="slides/slide534.xml"/><Relationship Id="rId619" Type="http://schemas.openxmlformats.org/officeDocument/2006/relationships/slide" Target="slides/slide590.xml"/><Relationship Id="rId770" Type="http://schemas.openxmlformats.org/officeDocument/2006/relationships/slide" Target="slides/slide741.xml"/><Relationship Id="rId95" Type="http://schemas.openxmlformats.org/officeDocument/2006/relationships/slide" Target="slides/slide66.xml"/><Relationship Id="rId160" Type="http://schemas.openxmlformats.org/officeDocument/2006/relationships/slide" Target="slides/slide131.xml"/><Relationship Id="rId216" Type="http://schemas.openxmlformats.org/officeDocument/2006/relationships/slide" Target="slides/slide187.xml"/><Relationship Id="rId423" Type="http://schemas.openxmlformats.org/officeDocument/2006/relationships/slide" Target="slides/slide394.xml"/><Relationship Id="rId826" Type="http://schemas.openxmlformats.org/officeDocument/2006/relationships/slide" Target="slides/slide797.xml"/><Relationship Id="rId868" Type="http://schemas.openxmlformats.org/officeDocument/2006/relationships/slide" Target="slides/slide839.xml"/><Relationship Id="rId258" Type="http://schemas.openxmlformats.org/officeDocument/2006/relationships/slide" Target="slides/slide229.xml"/><Relationship Id="rId465" Type="http://schemas.openxmlformats.org/officeDocument/2006/relationships/slide" Target="slides/slide436.xml"/><Relationship Id="rId630" Type="http://schemas.openxmlformats.org/officeDocument/2006/relationships/slide" Target="slides/slide601.xml"/><Relationship Id="rId672" Type="http://schemas.openxmlformats.org/officeDocument/2006/relationships/slide" Target="slides/slide643.xml"/><Relationship Id="rId728" Type="http://schemas.openxmlformats.org/officeDocument/2006/relationships/slide" Target="slides/slide699.xml"/><Relationship Id="rId935" Type="http://schemas.openxmlformats.org/officeDocument/2006/relationships/viewProps" Target="viewProps.xml"/><Relationship Id="rId22" Type="http://schemas.openxmlformats.org/officeDocument/2006/relationships/slideMaster" Target="slideMasters/slideMaster22.xml"/><Relationship Id="rId64" Type="http://schemas.openxmlformats.org/officeDocument/2006/relationships/slide" Target="slides/slide35.xml"/><Relationship Id="rId118" Type="http://schemas.openxmlformats.org/officeDocument/2006/relationships/slide" Target="slides/slide89.xml"/><Relationship Id="rId325" Type="http://schemas.openxmlformats.org/officeDocument/2006/relationships/slide" Target="slides/slide296.xml"/><Relationship Id="rId367" Type="http://schemas.openxmlformats.org/officeDocument/2006/relationships/slide" Target="slides/slide338.xml"/><Relationship Id="rId532" Type="http://schemas.openxmlformats.org/officeDocument/2006/relationships/slide" Target="slides/slide503.xml"/><Relationship Id="rId574" Type="http://schemas.openxmlformats.org/officeDocument/2006/relationships/slide" Target="slides/slide545.xml"/><Relationship Id="rId171" Type="http://schemas.openxmlformats.org/officeDocument/2006/relationships/slide" Target="slides/slide142.xml"/><Relationship Id="rId227" Type="http://schemas.openxmlformats.org/officeDocument/2006/relationships/slide" Target="slides/slide198.xml"/><Relationship Id="rId781" Type="http://schemas.openxmlformats.org/officeDocument/2006/relationships/slide" Target="slides/slide752.xml"/><Relationship Id="rId837" Type="http://schemas.openxmlformats.org/officeDocument/2006/relationships/slide" Target="slides/slide808.xml"/><Relationship Id="rId879" Type="http://schemas.openxmlformats.org/officeDocument/2006/relationships/slide" Target="slides/slide850.xml"/><Relationship Id="rId269" Type="http://schemas.openxmlformats.org/officeDocument/2006/relationships/slide" Target="slides/slide240.xml"/><Relationship Id="rId434" Type="http://schemas.openxmlformats.org/officeDocument/2006/relationships/slide" Target="slides/slide405.xml"/><Relationship Id="rId476" Type="http://schemas.openxmlformats.org/officeDocument/2006/relationships/slide" Target="slides/slide447.xml"/><Relationship Id="rId641" Type="http://schemas.openxmlformats.org/officeDocument/2006/relationships/slide" Target="slides/slide612.xml"/><Relationship Id="rId683" Type="http://schemas.openxmlformats.org/officeDocument/2006/relationships/slide" Target="slides/slide654.xml"/><Relationship Id="rId739" Type="http://schemas.openxmlformats.org/officeDocument/2006/relationships/slide" Target="slides/slide710.xml"/><Relationship Id="rId890" Type="http://schemas.openxmlformats.org/officeDocument/2006/relationships/slide" Target="slides/slide861.xml"/><Relationship Id="rId904" Type="http://schemas.openxmlformats.org/officeDocument/2006/relationships/slide" Target="slides/slide875.xml"/><Relationship Id="rId33" Type="http://schemas.openxmlformats.org/officeDocument/2006/relationships/slide" Target="slides/slide4.xml"/><Relationship Id="rId129" Type="http://schemas.openxmlformats.org/officeDocument/2006/relationships/slide" Target="slides/slide100.xml"/><Relationship Id="rId280" Type="http://schemas.openxmlformats.org/officeDocument/2006/relationships/slide" Target="slides/slide251.xml"/><Relationship Id="rId336" Type="http://schemas.openxmlformats.org/officeDocument/2006/relationships/slide" Target="slides/slide307.xml"/><Relationship Id="rId501" Type="http://schemas.openxmlformats.org/officeDocument/2006/relationships/slide" Target="slides/slide472.xml"/><Relationship Id="rId543" Type="http://schemas.openxmlformats.org/officeDocument/2006/relationships/slide" Target="slides/slide514.xml"/><Relationship Id="rId75" Type="http://schemas.openxmlformats.org/officeDocument/2006/relationships/slide" Target="slides/slide46.xml"/><Relationship Id="rId140" Type="http://schemas.openxmlformats.org/officeDocument/2006/relationships/slide" Target="slides/slide111.xml"/><Relationship Id="rId182" Type="http://schemas.openxmlformats.org/officeDocument/2006/relationships/slide" Target="slides/slide153.xml"/><Relationship Id="rId378" Type="http://schemas.openxmlformats.org/officeDocument/2006/relationships/slide" Target="slides/slide349.xml"/><Relationship Id="rId403" Type="http://schemas.openxmlformats.org/officeDocument/2006/relationships/slide" Target="slides/slide374.xml"/><Relationship Id="rId585" Type="http://schemas.openxmlformats.org/officeDocument/2006/relationships/slide" Target="slides/slide556.xml"/><Relationship Id="rId750" Type="http://schemas.openxmlformats.org/officeDocument/2006/relationships/slide" Target="slides/slide721.xml"/><Relationship Id="rId792" Type="http://schemas.openxmlformats.org/officeDocument/2006/relationships/slide" Target="slides/slide763.xml"/><Relationship Id="rId806" Type="http://schemas.openxmlformats.org/officeDocument/2006/relationships/slide" Target="slides/slide777.xml"/><Relationship Id="rId848" Type="http://schemas.openxmlformats.org/officeDocument/2006/relationships/slide" Target="slides/slide819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09.xml"/><Relationship Id="rId445" Type="http://schemas.openxmlformats.org/officeDocument/2006/relationships/slide" Target="slides/slide416.xml"/><Relationship Id="rId487" Type="http://schemas.openxmlformats.org/officeDocument/2006/relationships/slide" Target="slides/slide458.xml"/><Relationship Id="rId610" Type="http://schemas.openxmlformats.org/officeDocument/2006/relationships/slide" Target="slides/slide581.xml"/><Relationship Id="rId652" Type="http://schemas.openxmlformats.org/officeDocument/2006/relationships/slide" Target="slides/slide623.xml"/><Relationship Id="rId694" Type="http://schemas.openxmlformats.org/officeDocument/2006/relationships/slide" Target="slides/slide665.xml"/><Relationship Id="rId708" Type="http://schemas.openxmlformats.org/officeDocument/2006/relationships/slide" Target="slides/slide679.xml"/><Relationship Id="rId915" Type="http://schemas.openxmlformats.org/officeDocument/2006/relationships/slide" Target="slides/slide886.xml"/><Relationship Id="rId291" Type="http://schemas.openxmlformats.org/officeDocument/2006/relationships/slide" Target="slides/slide262.xml"/><Relationship Id="rId305" Type="http://schemas.openxmlformats.org/officeDocument/2006/relationships/slide" Target="slides/slide276.xml"/><Relationship Id="rId347" Type="http://schemas.openxmlformats.org/officeDocument/2006/relationships/slide" Target="slides/slide318.xml"/><Relationship Id="rId512" Type="http://schemas.openxmlformats.org/officeDocument/2006/relationships/slide" Target="slides/slide483.xml"/><Relationship Id="rId44" Type="http://schemas.openxmlformats.org/officeDocument/2006/relationships/slide" Target="slides/slide15.xml"/><Relationship Id="rId86" Type="http://schemas.openxmlformats.org/officeDocument/2006/relationships/slide" Target="slides/slide57.xml"/><Relationship Id="rId151" Type="http://schemas.openxmlformats.org/officeDocument/2006/relationships/slide" Target="slides/slide122.xml"/><Relationship Id="rId389" Type="http://schemas.openxmlformats.org/officeDocument/2006/relationships/slide" Target="slides/slide360.xml"/><Relationship Id="rId554" Type="http://schemas.openxmlformats.org/officeDocument/2006/relationships/slide" Target="slides/slide525.xml"/><Relationship Id="rId596" Type="http://schemas.openxmlformats.org/officeDocument/2006/relationships/slide" Target="slides/slide567.xml"/><Relationship Id="rId761" Type="http://schemas.openxmlformats.org/officeDocument/2006/relationships/slide" Target="slides/slide732.xml"/><Relationship Id="rId817" Type="http://schemas.openxmlformats.org/officeDocument/2006/relationships/slide" Target="slides/slide788.xml"/><Relationship Id="rId859" Type="http://schemas.openxmlformats.org/officeDocument/2006/relationships/slide" Target="slides/slide830.xml"/><Relationship Id="rId193" Type="http://schemas.openxmlformats.org/officeDocument/2006/relationships/slide" Target="slides/slide164.xml"/><Relationship Id="rId207" Type="http://schemas.openxmlformats.org/officeDocument/2006/relationships/slide" Target="slides/slide178.xml"/><Relationship Id="rId249" Type="http://schemas.openxmlformats.org/officeDocument/2006/relationships/slide" Target="slides/slide220.xml"/><Relationship Id="rId414" Type="http://schemas.openxmlformats.org/officeDocument/2006/relationships/slide" Target="slides/slide385.xml"/><Relationship Id="rId456" Type="http://schemas.openxmlformats.org/officeDocument/2006/relationships/slide" Target="slides/slide427.xml"/><Relationship Id="rId498" Type="http://schemas.openxmlformats.org/officeDocument/2006/relationships/slide" Target="slides/slide469.xml"/><Relationship Id="rId621" Type="http://schemas.openxmlformats.org/officeDocument/2006/relationships/slide" Target="slides/slide592.xml"/><Relationship Id="rId663" Type="http://schemas.openxmlformats.org/officeDocument/2006/relationships/slide" Target="slides/slide634.xml"/><Relationship Id="rId870" Type="http://schemas.openxmlformats.org/officeDocument/2006/relationships/slide" Target="slides/slide841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80.xml"/><Relationship Id="rId260" Type="http://schemas.openxmlformats.org/officeDocument/2006/relationships/slide" Target="slides/slide231.xml"/><Relationship Id="rId316" Type="http://schemas.openxmlformats.org/officeDocument/2006/relationships/slide" Target="slides/slide287.xml"/><Relationship Id="rId523" Type="http://schemas.openxmlformats.org/officeDocument/2006/relationships/slide" Target="slides/slide494.xml"/><Relationship Id="rId719" Type="http://schemas.openxmlformats.org/officeDocument/2006/relationships/slide" Target="slides/slide690.xml"/><Relationship Id="rId926" Type="http://schemas.openxmlformats.org/officeDocument/2006/relationships/slide" Target="slides/slide897.xml"/><Relationship Id="rId55" Type="http://schemas.openxmlformats.org/officeDocument/2006/relationships/slide" Target="slides/slide26.xml"/><Relationship Id="rId97" Type="http://schemas.openxmlformats.org/officeDocument/2006/relationships/slide" Target="slides/slide68.xml"/><Relationship Id="rId120" Type="http://schemas.openxmlformats.org/officeDocument/2006/relationships/slide" Target="slides/slide91.xml"/><Relationship Id="rId358" Type="http://schemas.openxmlformats.org/officeDocument/2006/relationships/slide" Target="slides/slide329.xml"/><Relationship Id="rId565" Type="http://schemas.openxmlformats.org/officeDocument/2006/relationships/slide" Target="slides/slide536.xml"/><Relationship Id="rId730" Type="http://schemas.openxmlformats.org/officeDocument/2006/relationships/slide" Target="slides/slide701.xml"/><Relationship Id="rId772" Type="http://schemas.openxmlformats.org/officeDocument/2006/relationships/slide" Target="slides/slide743.xml"/><Relationship Id="rId828" Type="http://schemas.openxmlformats.org/officeDocument/2006/relationships/slide" Target="slides/slide799.xml"/><Relationship Id="rId162" Type="http://schemas.openxmlformats.org/officeDocument/2006/relationships/slide" Target="slides/slide133.xml"/><Relationship Id="rId218" Type="http://schemas.openxmlformats.org/officeDocument/2006/relationships/slide" Target="slides/slide189.xml"/><Relationship Id="rId425" Type="http://schemas.openxmlformats.org/officeDocument/2006/relationships/slide" Target="slides/slide396.xml"/><Relationship Id="rId467" Type="http://schemas.openxmlformats.org/officeDocument/2006/relationships/slide" Target="slides/slide438.xml"/><Relationship Id="rId632" Type="http://schemas.openxmlformats.org/officeDocument/2006/relationships/slide" Target="slides/slide603.xml"/><Relationship Id="rId271" Type="http://schemas.openxmlformats.org/officeDocument/2006/relationships/slide" Target="slides/slide242.xml"/><Relationship Id="rId674" Type="http://schemas.openxmlformats.org/officeDocument/2006/relationships/slide" Target="slides/slide645.xml"/><Relationship Id="rId881" Type="http://schemas.openxmlformats.org/officeDocument/2006/relationships/slide" Target="slides/slide852.xml"/><Relationship Id="rId937" Type="http://schemas.openxmlformats.org/officeDocument/2006/relationships/tableStyles" Target="tableStyles.xml"/><Relationship Id="rId24" Type="http://schemas.openxmlformats.org/officeDocument/2006/relationships/slideMaster" Target="slideMasters/slideMaster24.xml"/><Relationship Id="rId66" Type="http://schemas.openxmlformats.org/officeDocument/2006/relationships/slide" Target="slides/slide37.xml"/><Relationship Id="rId131" Type="http://schemas.openxmlformats.org/officeDocument/2006/relationships/slide" Target="slides/slide102.xml"/><Relationship Id="rId327" Type="http://schemas.openxmlformats.org/officeDocument/2006/relationships/slide" Target="slides/slide298.xml"/><Relationship Id="rId369" Type="http://schemas.openxmlformats.org/officeDocument/2006/relationships/slide" Target="slides/slide340.xml"/><Relationship Id="rId534" Type="http://schemas.openxmlformats.org/officeDocument/2006/relationships/slide" Target="slides/slide505.xml"/><Relationship Id="rId576" Type="http://schemas.openxmlformats.org/officeDocument/2006/relationships/slide" Target="slides/slide547.xml"/><Relationship Id="rId741" Type="http://schemas.openxmlformats.org/officeDocument/2006/relationships/slide" Target="slides/slide712.xml"/><Relationship Id="rId783" Type="http://schemas.openxmlformats.org/officeDocument/2006/relationships/slide" Target="slides/slide754.xml"/><Relationship Id="rId839" Type="http://schemas.openxmlformats.org/officeDocument/2006/relationships/slide" Target="slides/slide810.xml"/><Relationship Id="rId173" Type="http://schemas.openxmlformats.org/officeDocument/2006/relationships/slide" Target="slides/slide144.xml"/><Relationship Id="rId229" Type="http://schemas.openxmlformats.org/officeDocument/2006/relationships/slide" Target="slides/slide200.xml"/><Relationship Id="rId380" Type="http://schemas.openxmlformats.org/officeDocument/2006/relationships/slide" Target="slides/slide351.xml"/><Relationship Id="rId436" Type="http://schemas.openxmlformats.org/officeDocument/2006/relationships/slide" Target="slides/slide407.xml"/><Relationship Id="rId601" Type="http://schemas.openxmlformats.org/officeDocument/2006/relationships/slide" Target="slides/slide572.xml"/><Relationship Id="rId643" Type="http://schemas.openxmlformats.org/officeDocument/2006/relationships/slide" Target="slides/slide614.xml"/><Relationship Id="rId240" Type="http://schemas.openxmlformats.org/officeDocument/2006/relationships/slide" Target="slides/slide211.xml"/><Relationship Id="rId478" Type="http://schemas.openxmlformats.org/officeDocument/2006/relationships/slide" Target="slides/slide449.xml"/><Relationship Id="rId685" Type="http://schemas.openxmlformats.org/officeDocument/2006/relationships/slide" Target="slides/slide656.xml"/><Relationship Id="rId850" Type="http://schemas.openxmlformats.org/officeDocument/2006/relationships/slide" Target="slides/slide821.xml"/><Relationship Id="rId892" Type="http://schemas.openxmlformats.org/officeDocument/2006/relationships/slide" Target="slides/slide863.xml"/><Relationship Id="rId906" Type="http://schemas.openxmlformats.org/officeDocument/2006/relationships/slide" Target="slides/slide877.xml"/><Relationship Id="rId35" Type="http://schemas.openxmlformats.org/officeDocument/2006/relationships/slide" Target="slides/slide6.xml"/><Relationship Id="rId77" Type="http://schemas.openxmlformats.org/officeDocument/2006/relationships/slide" Target="slides/slide48.xml"/><Relationship Id="rId100" Type="http://schemas.openxmlformats.org/officeDocument/2006/relationships/slide" Target="slides/slide71.xml"/><Relationship Id="rId282" Type="http://schemas.openxmlformats.org/officeDocument/2006/relationships/slide" Target="slides/slide253.xml"/><Relationship Id="rId338" Type="http://schemas.openxmlformats.org/officeDocument/2006/relationships/slide" Target="slides/slide309.xml"/><Relationship Id="rId503" Type="http://schemas.openxmlformats.org/officeDocument/2006/relationships/slide" Target="slides/slide474.xml"/><Relationship Id="rId545" Type="http://schemas.openxmlformats.org/officeDocument/2006/relationships/slide" Target="slides/slide516.xml"/><Relationship Id="rId587" Type="http://schemas.openxmlformats.org/officeDocument/2006/relationships/slide" Target="slides/slide558.xml"/><Relationship Id="rId710" Type="http://schemas.openxmlformats.org/officeDocument/2006/relationships/slide" Target="slides/slide681.xml"/><Relationship Id="rId752" Type="http://schemas.openxmlformats.org/officeDocument/2006/relationships/slide" Target="slides/slide723.xml"/><Relationship Id="rId808" Type="http://schemas.openxmlformats.org/officeDocument/2006/relationships/slide" Target="slides/slide779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13.xml"/><Relationship Id="rId184" Type="http://schemas.openxmlformats.org/officeDocument/2006/relationships/slide" Target="slides/slide155.xml"/><Relationship Id="rId391" Type="http://schemas.openxmlformats.org/officeDocument/2006/relationships/slide" Target="slides/slide362.xml"/><Relationship Id="rId405" Type="http://schemas.openxmlformats.org/officeDocument/2006/relationships/slide" Target="slides/slide376.xml"/><Relationship Id="rId447" Type="http://schemas.openxmlformats.org/officeDocument/2006/relationships/slide" Target="slides/slide418.xml"/><Relationship Id="rId612" Type="http://schemas.openxmlformats.org/officeDocument/2006/relationships/slide" Target="slides/slide583.xml"/><Relationship Id="rId794" Type="http://schemas.openxmlformats.org/officeDocument/2006/relationships/slide" Target="slides/slide765.xml"/><Relationship Id="rId251" Type="http://schemas.openxmlformats.org/officeDocument/2006/relationships/slide" Target="slides/slide222.xml"/><Relationship Id="rId489" Type="http://schemas.openxmlformats.org/officeDocument/2006/relationships/slide" Target="slides/slide460.xml"/><Relationship Id="rId654" Type="http://schemas.openxmlformats.org/officeDocument/2006/relationships/slide" Target="slides/slide625.xml"/><Relationship Id="rId696" Type="http://schemas.openxmlformats.org/officeDocument/2006/relationships/slide" Target="slides/slide667.xml"/><Relationship Id="rId861" Type="http://schemas.openxmlformats.org/officeDocument/2006/relationships/slide" Target="slides/slide832.xml"/><Relationship Id="rId917" Type="http://schemas.openxmlformats.org/officeDocument/2006/relationships/slide" Target="slides/slide888.xml"/><Relationship Id="rId46" Type="http://schemas.openxmlformats.org/officeDocument/2006/relationships/slide" Target="slides/slide17.xml"/><Relationship Id="rId293" Type="http://schemas.openxmlformats.org/officeDocument/2006/relationships/slide" Target="slides/slide264.xml"/><Relationship Id="rId307" Type="http://schemas.openxmlformats.org/officeDocument/2006/relationships/slide" Target="slides/slide278.xml"/><Relationship Id="rId349" Type="http://schemas.openxmlformats.org/officeDocument/2006/relationships/slide" Target="slides/slide320.xml"/><Relationship Id="rId514" Type="http://schemas.openxmlformats.org/officeDocument/2006/relationships/slide" Target="slides/slide485.xml"/><Relationship Id="rId556" Type="http://schemas.openxmlformats.org/officeDocument/2006/relationships/slide" Target="slides/slide527.xml"/><Relationship Id="rId721" Type="http://schemas.openxmlformats.org/officeDocument/2006/relationships/slide" Target="slides/slide692.xml"/><Relationship Id="rId763" Type="http://schemas.openxmlformats.org/officeDocument/2006/relationships/slide" Target="slides/slide734.xml"/><Relationship Id="rId88" Type="http://schemas.openxmlformats.org/officeDocument/2006/relationships/slide" Target="slides/slide59.xml"/><Relationship Id="rId111" Type="http://schemas.openxmlformats.org/officeDocument/2006/relationships/slide" Target="slides/slide82.xml"/><Relationship Id="rId153" Type="http://schemas.openxmlformats.org/officeDocument/2006/relationships/slide" Target="slides/slide124.xml"/><Relationship Id="rId195" Type="http://schemas.openxmlformats.org/officeDocument/2006/relationships/slide" Target="slides/slide166.xml"/><Relationship Id="rId209" Type="http://schemas.openxmlformats.org/officeDocument/2006/relationships/slide" Target="slides/slide180.xml"/><Relationship Id="rId360" Type="http://schemas.openxmlformats.org/officeDocument/2006/relationships/slide" Target="slides/slide331.xml"/><Relationship Id="rId416" Type="http://schemas.openxmlformats.org/officeDocument/2006/relationships/slide" Target="slides/slide387.xml"/><Relationship Id="rId598" Type="http://schemas.openxmlformats.org/officeDocument/2006/relationships/slide" Target="slides/slide569.xml"/><Relationship Id="rId819" Type="http://schemas.openxmlformats.org/officeDocument/2006/relationships/slide" Target="slides/slide790.xml"/><Relationship Id="rId220" Type="http://schemas.openxmlformats.org/officeDocument/2006/relationships/slide" Target="slides/slide191.xml"/><Relationship Id="rId458" Type="http://schemas.openxmlformats.org/officeDocument/2006/relationships/slide" Target="slides/slide429.xml"/><Relationship Id="rId623" Type="http://schemas.openxmlformats.org/officeDocument/2006/relationships/slide" Target="slides/slide594.xml"/><Relationship Id="rId665" Type="http://schemas.openxmlformats.org/officeDocument/2006/relationships/slide" Target="slides/slide636.xml"/><Relationship Id="rId830" Type="http://schemas.openxmlformats.org/officeDocument/2006/relationships/slide" Target="slides/slide801.xml"/><Relationship Id="rId872" Type="http://schemas.openxmlformats.org/officeDocument/2006/relationships/slide" Target="slides/slide843.xml"/><Relationship Id="rId928" Type="http://schemas.openxmlformats.org/officeDocument/2006/relationships/slide" Target="slides/slide899.xml"/><Relationship Id="rId15" Type="http://schemas.openxmlformats.org/officeDocument/2006/relationships/slideMaster" Target="slideMasters/slideMaster15.xml"/><Relationship Id="rId57" Type="http://schemas.openxmlformats.org/officeDocument/2006/relationships/slide" Target="slides/slide28.xml"/><Relationship Id="rId262" Type="http://schemas.openxmlformats.org/officeDocument/2006/relationships/slide" Target="slides/slide233.xml"/><Relationship Id="rId318" Type="http://schemas.openxmlformats.org/officeDocument/2006/relationships/slide" Target="slides/slide289.xml"/><Relationship Id="rId525" Type="http://schemas.openxmlformats.org/officeDocument/2006/relationships/slide" Target="slides/slide496.xml"/><Relationship Id="rId567" Type="http://schemas.openxmlformats.org/officeDocument/2006/relationships/slide" Target="slides/slide538.xml"/><Relationship Id="rId732" Type="http://schemas.openxmlformats.org/officeDocument/2006/relationships/slide" Target="slides/slide703.xml"/><Relationship Id="rId99" Type="http://schemas.openxmlformats.org/officeDocument/2006/relationships/slide" Target="slides/slide70.xml"/><Relationship Id="rId122" Type="http://schemas.openxmlformats.org/officeDocument/2006/relationships/slide" Target="slides/slide93.xml"/><Relationship Id="rId164" Type="http://schemas.openxmlformats.org/officeDocument/2006/relationships/slide" Target="slides/slide135.xml"/><Relationship Id="rId371" Type="http://schemas.openxmlformats.org/officeDocument/2006/relationships/slide" Target="slides/slide342.xml"/><Relationship Id="rId774" Type="http://schemas.openxmlformats.org/officeDocument/2006/relationships/slide" Target="slides/slide745.xml"/><Relationship Id="rId427" Type="http://schemas.openxmlformats.org/officeDocument/2006/relationships/slide" Target="slides/slide398.xml"/><Relationship Id="rId469" Type="http://schemas.openxmlformats.org/officeDocument/2006/relationships/slide" Target="slides/slide440.xml"/><Relationship Id="rId634" Type="http://schemas.openxmlformats.org/officeDocument/2006/relationships/slide" Target="slides/slide605.xml"/><Relationship Id="rId676" Type="http://schemas.openxmlformats.org/officeDocument/2006/relationships/slide" Target="slides/slide647.xml"/><Relationship Id="rId841" Type="http://schemas.openxmlformats.org/officeDocument/2006/relationships/slide" Target="slides/slide812.xml"/><Relationship Id="rId883" Type="http://schemas.openxmlformats.org/officeDocument/2006/relationships/slide" Target="slides/slide854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202.xml"/><Relationship Id="rId273" Type="http://schemas.openxmlformats.org/officeDocument/2006/relationships/slide" Target="slides/slide244.xml"/><Relationship Id="rId329" Type="http://schemas.openxmlformats.org/officeDocument/2006/relationships/slide" Target="slides/slide300.xml"/><Relationship Id="rId480" Type="http://schemas.openxmlformats.org/officeDocument/2006/relationships/slide" Target="slides/slide451.xml"/><Relationship Id="rId536" Type="http://schemas.openxmlformats.org/officeDocument/2006/relationships/slide" Target="slides/slide507.xml"/><Relationship Id="rId701" Type="http://schemas.openxmlformats.org/officeDocument/2006/relationships/slide" Target="slides/slide672.xml"/><Relationship Id="rId68" Type="http://schemas.openxmlformats.org/officeDocument/2006/relationships/slide" Target="slides/slide39.xml"/><Relationship Id="rId133" Type="http://schemas.openxmlformats.org/officeDocument/2006/relationships/slide" Target="slides/slide104.xml"/><Relationship Id="rId175" Type="http://schemas.openxmlformats.org/officeDocument/2006/relationships/slide" Target="slides/slide146.xml"/><Relationship Id="rId340" Type="http://schemas.openxmlformats.org/officeDocument/2006/relationships/slide" Target="slides/slide311.xml"/><Relationship Id="rId578" Type="http://schemas.openxmlformats.org/officeDocument/2006/relationships/slide" Target="slides/slide549.xml"/><Relationship Id="rId743" Type="http://schemas.openxmlformats.org/officeDocument/2006/relationships/slide" Target="slides/slide714.xml"/><Relationship Id="rId785" Type="http://schemas.openxmlformats.org/officeDocument/2006/relationships/slide" Target="slides/slide756.xml"/><Relationship Id="rId200" Type="http://schemas.openxmlformats.org/officeDocument/2006/relationships/slide" Target="slides/slide171.xml"/><Relationship Id="rId382" Type="http://schemas.openxmlformats.org/officeDocument/2006/relationships/slide" Target="slides/slide353.xml"/><Relationship Id="rId438" Type="http://schemas.openxmlformats.org/officeDocument/2006/relationships/slide" Target="slides/slide409.xml"/><Relationship Id="rId603" Type="http://schemas.openxmlformats.org/officeDocument/2006/relationships/slide" Target="slides/slide574.xml"/><Relationship Id="rId645" Type="http://schemas.openxmlformats.org/officeDocument/2006/relationships/slide" Target="slides/slide616.xml"/><Relationship Id="rId687" Type="http://schemas.openxmlformats.org/officeDocument/2006/relationships/slide" Target="slides/slide658.xml"/><Relationship Id="rId810" Type="http://schemas.openxmlformats.org/officeDocument/2006/relationships/slide" Target="slides/slide781.xml"/><Relationship Id="rId852" Type="http://schemas.openxmlformats.org/officeDocument/2006/relationships/slide" Target="slides/slide823.xml"/><Relationship Id="rId908" Type="http://schemas.openxmlformats.org/officeDocument/2006/relationships/slide" Target="slides/slide879.xml"/><Relationship Id="rId242" Type="http://schemas.openxmlformats.org/officeDocument/2006/relationships/slide" Target="slides/slide213.xml"/><Relationship Id="rId284" Type="http://schemas.openxmlformats.org/officeDocument/2006/relationships/slide" Target="slides/slide255.xml"/><Relationship Id="rId491" Type="http://schemas.openxmlformats.org/officeDocument/2006/relationships/slide" Target="slides/slide462.xml"/><Relationship Id="rId505" Type="http://schemas.openxmlformats.org/officeDocument/2006/relationships/slide" Target="slides/slide476.xml"/><Relationship Id="rId712" Type="http://schemas.openxmlformats.org/officeDocument/2006/relationships/slide" Target="slides/slide683.xml"/><Relationship Id="rId894" Type="http://schemas.openxmlformats.org/officeDocument/2006/relationships/slide" Target="slides/slide865.xml"/><Relationship Id="rId37" Type="http://schemas.openxmlformats.org/officeDocument/2006/relationships/slide" Target="slides/slide8.xml"/><Relationship Id="rId79" Type="http://schemas.openxmlformats.org/officeDocument/2006/relationships/slide" Target="slides/slide50.xml"/><Relationship Id="rId102" Type="http://schemas.openxmlformats.org/officeDocument/2006/relationships/slide" Target="slides/slide73.xml"/><Relationship Id="rId144" Type="http://schemas.openxmlformats.org/officeDocument/2006/relationships/slide" Target="slides/slide115.xml"/><Relationship Id="rId547" Type="http://schemas.openxmlformats.org/officeDocument/2006/relationships/slide" Target="slides/slide518.xml"/><Relationship Id="rId589" Type="http://schemas.openxmlformats.org/officeDocument/2006/relationships/slide" Target="slides/slide560.xml"/><Relationship Id="rId754" Type="http://schemas.openxmlformats.org/officeDocument/2006/relationships/slide" Target="slides/slide725.xml"/><Relationship Id="rId796" Type="http://schemas.openxmlformats.org/officeDocument/2006/relationships/slide" Target="slides/slide767.xml"/><Relationship Id="rId90" Type="http://schemas.openxmlformats.org/officeDocument/2006/relationships/slide" Target="slides/slide61.xml"/><Relationship Id="rId186" Type="http://schemas.openxmlformats.org/officeDocument/2006/relationships/slide" Target="slides/slide157.xml"/><Relationship Id="rId351" Type="http://schemas.openxmlformats.org/officeDocument/2006/relationships/slide" Target="slides/slide322.xml"/><Relationship Id="rId393" Type="http://schemas.openxmlformats.org/officeDocument/2006/relationships/slide" Target="slides/slide364.xml"/><Relationship Id="rId407" Type="http://schemas.openxmlformats.org/officeDocument/2006/relationships/slide" Target="slides/slide378.xml"/><Relationship Id="rId449" Type="http://schemas.openxmlformats.org/officeDocument/2006/relationships/slide" Target="slides/slide420.xml"/><Relationship Id="rId614" Type="http://schemas.openxmlformats.org/officeDocument/2006/relationships/slide" Target="slides/slide585.xml"/><Relationship Id="rId656" Type="http://schemas.openxmlformats.org/officeDocument/2006/relationships/slide" Target="slides/slide627.xml"/><Relationship Id="rId821" Type="http://schemas.openxmlformats.org/officeDocument/2006/relationships/slide" Target="slides/slide792.xml"/><Relationship Id="rId863" Type="http://schemas.openxmlformats.org/officeDocument/2006/relationships/slide" Target="slides/slide834.xml"/><Relationship Id="rId211" Type="http://schemas.openxmlformats.org/officeDocument/2006/relationships/slide" Target="slides/slide182.xml"/><Relationship Id="rId253" Type="http://schemas.openxmlformats.org/officeDocument/2006/relationships/slide" Target="slides/slide224.xml"/><Relationship Id="rId295" Type="http://schemas.openxmlformats.org/officeDocument/2006/relationships/slide" Target="slides/slide266.xml"/><Relationship Id="rId309" Type="http://schemas.openxmlformats.org/officeDocument/2006/relationships/slide" Target="slides/slide280.xml"/><Relationship Id="rId460" Type="http://schemas.openxmlformats.org/officeDocument/2006/relationships/slide" Target="slides/slide431.xml"/><Relationship Id="rId516" Type="http://schemas.openxmlformats.org/officeDocument/2006/relationships/slide" Target="slides/slide487.xml"/><Relationship Id="rId698" Type="http://schemas.openxmlformats.org/officeDocument/2006/relationships/slide" Target="slides/slide669.xml"/><Relationship Id="rId919" Type="http://schemas.openxmlformats.org/officeDocument/2006/relationships/slide" Target="slides/slide890.xml"/><Relationship Id="rId48" Type="http://schemas.openxmlformats.org/officeDocument/2006/relationships/slide" Target="slides/slide19.xml"/><Relationship Id="rId113" Type="http://schemas.openxmlformats.org/officeDocument/2006/relationships/slide" Target="slides/slide84.xml"/><Relationship Id="rId320" Type="http://schemas.openxmlformats.org/officeDocument/2006/relationships/slide" Target="slides/slide291.xml"/><Relationship Id="rId558" Type="http://schemas.openxmlformats.org/officeDocument/2006/relationships/slide" Target="slides/slide529.xml"/><Relationship Id="rId723" Type="http://schemas.openxmlformats.org/officeDocument/2006/relationships/slide" Target="slides/slide694.xml"/><Relationship Id="rId765" Type="http://schemas.openxmlformats.org/officeDocument/2006/relationships/slide" Target="slides/slide736.xml"/><Relationship Id="rId930" Type="http://schemas.openxmlformats.org/officeDocument/2006/relationships/slide" Target="slides/slide901.xml"/><Relationship Id="rId155" Type="http://schemas.openxmlformats.org/officeDocument/2006/relationships/slide" Target="slides/slide126.xml"/><Relationship Id="rId197" Type="http://schemas.openxmlformats.org/officeDocument/2006/relationships/slide" Target="slides/slide168.xml"/><Relationship Id="rId362" Type="http://schemas.openxmlformats.org/officeDocument/2006/relationships/slide" Target="slides/slide333.xml"/><Relationship Id="rId418" Type="http://schemas.openxmlformats.org/officeDocument/2006/relationships/slide" Target="slides/slide389.xml"/><Relationship Id="rId625" Type="http://schemas.openxmlformats.org/officeDocument/2006/relationships/slide" Target="slides/slide596.xml"/><Relationship Id="rId832" Type="http://schemas.openxmlformats.org/officeDocument/2006/relationships/slide" Target="slides/slide803.xml"/><Relationship Id="rId222" Type="http://schemas.openxmlformats.org/officeDocument/2006/relationships/slide" Target="slides/slide193.xml"/><Relationship Id="rId264" Type="http://schemas.openxmlformats.org/officeDocument/2006/relationships/slide" Target="slides/slide235.xml"/><Relationship Id="rId471" Type="http://schemas.openxmlformats.org/officeDocument/2006/relationships/slide" Target="slides/slide442.xml"/><Relationship Id="rId667" Type="http://schemas.openxmlformats.org/officeDocument/2006/relationships/slide" Target="slides/slide638.xml"/><Relationship Id="rId874" Type="http://schemas.openxmlformats.org/officeDocument/2006/relationships/slide" Target="slides/slide845.xml"/><Relationship Id="rId17" Type="http://schemas.openxmlformats.org/officeDocument/2006/relationships/slideMaster" Target="slideMasters/slideMaster17.xml"/><Relationship Id="rId59" Type="http://schemas.openxmlformats.org/officeDocument/2006/relationships/slide" Target="slides/slide30.xml"/><Relationship Id="rId124" Type="http://schemas.openxmlformats.org/officeDocument/2006/relationships/slide" Target="slides/slide95.xml"/><Relationship Id="rId527" Type="http://schemas.openxmlformats.org/officeDocument/2006/relationships/slide" Target="slides/slide498.xml"/><Relationship Id="rId569" Type="http://schemas.openxmlformats.org/officeDocument/2006/relationships/slide" Target="slides/slide540.xml"/><Relationship Id="rId734" Type="http://schemas.openxmlformats.org/officeDocument/2006/relationships/slide" Target="slides/slide705.xml"/><Relationship Id="rId776" Type="http://schemas.openxmlformats.org/officeDocument/2006/relationships/slide" Target="slides/slide747.xml"/><Relationship Id="rId70" Type="http://schemas.openxmlformats.org/officeDocument/2006/relationships/slide" Target="slides/slide41.xml"/><Relationship Id="rId166" Type="http://schemas.openxmlformats.org/officeDocument/2006/relationships/slide" Target="slides/slide137.xml"/><Relationship Id="rId331" Type="http://schemas.openxmlformats.org/officeDocument/2006/relationships/slide" Target="slides/slide302.xml"/><Relationship Id="rId373" Type="http://schemas.openxmlformats.org/officeDocument/2006/relationships/slide" Target="slides/slide344.xml"/><Relationship Id="rId429" Type="http://schemas.openxmlformats.org/officeDocument/2006/relationships/slide" Target="slides/slide400.xml"/><Relationship Id="rId580" Type="http://schemas.openxmlformats.org/officeDocument/2006/relationships/slide" Target="slides/slide551.xml"/><Relationship Id="rId636" Type="http://schemas.openxmlformats.org/officeDocument/2006/relationships/slide" Target="slides/slide607.xml"/><Relationship Id="rId801" Type="http://schemas.openxmlformats.org/officeDocument/2006/relationships/slide" Target="slides/slide772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04.xml"/><Relationship Id="rId440" Type="http://schemas.openxmlformats.org/officeDocument/2006/relationships/slide" Target="slides/slide411.xml"/><Relationship Id="rId678" Type="http://schemas.openxmlformats.org/officeDocument/2006/relationships/slide" Target="slides/slide649.xml"/><Relationship Id="rId843" Type="http://schemas.openxmlformats.org/officeDocument/2006/relationships/slide" Target="slides/slide814.xml"/><Relationship Id="rId885" Type="http://schemas.openxmlformats.org/officeDocument/2006/relationships/slide" Target="slides/slide856.xml"/><Relationship Id="rId28" Type="http://schemas.openxmlformats.org/officeDocument/2006/relationships/slideMaster" Target="slideMasters/slideMaster28.xml"/><Relationship Id="rId275" Type="http://schemas.openxmlformats.org/officeDocument/2006/relationships/slide" Target="slides/slide246.xml"/><Relationship Id="rId300" Type="http://schemas.openxmlformats.org/officeDocument/2006/relationships/slide" Target="slides/slide271.xml"/><Relationship Id="rId482" Type="http://schemas.openxmlformats.org/officeDocument/2006/relationships/slide" Target="slides/slide453.xml"/><Relationship Id="rId538" Type="http://schemas.openxmlformats.org/officeDocument/2006/relationships/slide" Target="slides/slide509.xml"/><Relationship Id="rId703" Type="http://schemas.openxmlformats.org/officeDocument/2006/relationships/slide" Target="slides/slide674.xml"/><Relationship Id="rId745" Type="http://schemas.openxmlformats.org/officeDocument/2006/relationships/slide" Target="slides/slide716.xml"/><Relationship Id="rId910" Type="http://schemas.openxmlformats.org/officeDocument/2006/relationships/slide" Target="slides/slide881.xml"/><Relationship Id="rId81" Type="http://schemas.openxmlformats.org/officeDocument/2006/relationships/slide" Target="slides/slide52.xml"/><Relationship Id="rId135" Type="http://schemas.openxmlformats.org/officeDocument/2006/relationships/slide" Target="slides/slide106.xml"/><Relationship Id="rId177" Type="http://schemas.openxmlformats.org/officeDocument/2006/relationships/slide" Target="slides/slide148.xml"/><Relationship Id="rId342" Type="http://schemas.openxmlformats.org/officeDocument/2006/relationships/slide" Target="slides/slide313.xml"/><Relationship Id="rId384" Type="http://schemas.openxmlformats.org/officeDocument/2006/relationships/slide" Target="slides/slide355.xml"/><Relationship Id="rId591" Type="http://schemas.openxmlformats.org/officeDocument/2006/relationships/slide" Target="slides/slide562.xml"/><Relationship Id="rId605" Type="http://schemas.openxmlformats.org/officeDocument/2006/relationships/slide" Target="slides/slide576.xml"/><Relationship Id="rId787" Type="http://schemas.openxmlformats.org/officeDocument/2006/relationships/slide" Target="slides/slide758.xml"/><Relationship Id="rId812" Type="http://schemas.openxmlformats.org/officeDocument/2006/relationships/slide" Target="slides/slide783.xml"/><Relationship Id="rId202" Type="http://schemas.openxmlformats.org/officeDocument/2006/relationships/slide" Target="slides/slide173.xml"/><Relationship Id="rId244" Type="http://schemas.openxmlformats.org/officeDocument/2006/relationships/slide" Target="slides/slide215.xml"/><Relationship Id="rId647" Type="http://schemas.openxmlformats.org/officeDocument/2006/relationships/slide" Target="slides/slide618.xml"/><Relationship Id="rId689" Type="http://schemas.openxmlformats.org/officeDocument/2006/relationships/slide" Target="slides/slide660.xml"/><Relationship Id="rId854" Type="http://schemas.openxmlformats.org/officeDocument/2006/relationships/slide" Target="slides/slide825.xml"/><Relationship Id="rId896" Type="http://schemas.openxmlformats.org/officeDocument/2006/relationships/slide" Target="slides/slide867.xml"/><Relationship Id="rId39" Type="http://schemas.openxmlformats.org/officeDocument/2006/relationships/slide" Target="slides/slide10.xml"/><Relationship Id="rId286" Type="http://schemas.openxmlformats.org/officeDocument/2006/relationships/slide" Target="slides/slide257.xml"/><Relationship Id="rId451" Type="http://schemas.openxmlformats.org/officeDocument/2006/relationships/slide" Target="slides/slide422.xml"/><Relationship Id="rId493" Type="http://schemas.openxmlformats.org/officeDocument/2006/relationships/slide" Target="slides/slide464.xml"/><Relationship Id="rId507" Type="http://schemas.openxmlformats.org/officeDocument/2006/relationships/slide" Target="slides/slide478.xml"/><Relationship Id="rId549" Type="http://schemas.openxmlformats.org/officeDocument/2006/relationships/slide" Target="slides/slide520.xml"/><Relationship Id="rId714" Type="http://schemas.openxmlformats.org/officeDocument/2006/relationships/slide" Target="slides/slide685.xml"/><Relationship Id="rId756" Type="http://schemas.openxmlformats.org/officeDocument/2006/relationships/slide" Target="slides/slide727.xml"/><Relationship Id="rId921" Type="http://schemas.openxmlformats.org/officeDocument/2006/relationships/slide" Target="slides/slide892.xml"/><Relationship Id="rId50" Type="http://schemas.openxmlformats.org/officeDocument/2006/relationships/slide" Target="slides/slide21.xml"/><Relationship Id="rId104" Type="http://schemas.openxmlformats.org/officeDocument/2006/relationships/slide" Target="slides/slide75.xml"/><Relationship Id="rId146" Type="http://schemas.openxmlformats.org/officeDocument/2006/relationships/slide" Target="slides/slide117.xml"/><Relationship Id="rId188" Type="http://schemas.openxmlformats.org/officeDocument/2006/relationships/slide" Target="slides/slide159.xml"/><Relationship Id="rId311" Type="http://schemas.openxmlformats.org/officeDocument/2006/relationships/slide" Target="slides/slide282.xml"/><Relationship Id="rId353" Type="http://schemas.openxmlformats.org/officeDocument/2006/relationships/slide" Target="slides/slide324.xml"/><Relationship Id="rId395" Type="http://schemas.openxmlformats.org/officeDocument/2006/relationships/slide" Target="slides/slide366.xml"/><Relationship Id="rId409" Type="http://schemas.openxmlformats.org/officeDocument/2006/relationships/slide" Target="slides/slide380.xml"/><Relationship Id="rId560" Type="http://schemas.openxmlformats.org/officeDocument/2006/relationships/slide" Target="slides/slide531.xml"/><Relationship Id="rId798" Type="http://schemas.openxmlformats.org/officeDocument/2006/relationships/slide" Target="slides/slide769.xml"/><Relationship Id="rId92" Type="http://schemas.openxmlformats.org/officeDocument/2006/relationships/slide" Target="slides/slide63.xml"/><Relationship Id="rId213" Type="http://schemas.openxmlformats.org/officeDocument/2006/relationships/slide" Target="slides/slide184.xml"/><Relationship Id="rId420" Type="http://schemas.openxmlformats.org/officeDocument/2006/relationships/slide" Target="slides/slide391.xml"/><Relationship Id="rId616" Type="http://schemas.openxmlformats.org/officeDocument/2006/relationships/slide" Target="slides/slide587.xml"/><Relationship Id="rId658" Type="http://schemas.openxmlformats.org/officeDocument/2006/relationships/slide" Target="slides/slide629.xml"/><Relationship Id="rId823" Type="http://schemas.openxmlformats.org/officeDocument/2006/relationships/slide" Target="slides/slide794.xml"/><Relationship Id="rId865" Type="http://schemas.openxmlformats.org/officeDocument/2006/relationships/slide" Target="slides/slide836.xml"/><Relationship Id="rId255" Type="http://schemas.openxmlformats.org/officeDocument/2006/relationships/slide" Target="slides/slide226.xml"/><Relationship Id="rId297" Type="http://schemas.openxmlformats.org/officeDocument/2006/relationships/slide" Target="slides/slide268.xml"/><Relationship Id="rId462" Type="http://schemas.openxmlformats.org/officeDocument/2006/relationships/slide" Target="slides/slide433.xml"/><Relationship Id="rId518" Type="http://schemas.openxmlformats.org/officeDocument/2006/relationships/slide" Target="slides/slide489.xml"/><Relationship Id="rId725" Type="http://schemas.openxmlformats.org/officeDocument/2006/relationships/slide" Target="slides/slide696.xml"/><Relationship Id="rId932" Type="http://schemas.openxmlformats.org/officeDocument/2006/relationships/notesMaster" Target="notesMasters/notesMaster1.xml"/><Relationship Id="rId115" Type="http://schemas.openxmlformats.org/officeDocument/2006/relationships/slide" Target="slides/slide86.xml"/><Relationship Id="rId157" Type="http://schemas.openxmlformats.org/officeDocument/2006/relationships/slide" Target="slides/slide128.xml"/><Relationship Id="rId322" Type="http://schemas.openxmlformats.org/officeDocument/2006/relationships/slide" Target="slides/slide293.xml"/><Relationship Id="rId364" Type="http://schemas.openxmlformats.org/officeDocument/2006/relationships/slide" Target="slides/slide335.xml"/><Relationship Id="rId767" Type="http://schemas.openxmlformats.org/officeDocument/2006/relationships/slide" Target="slides/slide738.xml"/><Relationship Id="rId61" Type="http://schemas.openxmlformats.org/officeDocument/2006/relationships/slide" Target="slides/slide32.xml"/><Relationship Id="rId199" Type="http://schemas.openxmlformats.org/officeDocument/2006/relationships/slide" Target="slides/slide170.xml"/><Relationship Id="rId571" Type="http://schemas.openxmlformats.org/officeDocument/2006/relationships/slide" Target="slides/slide542.xml"/><Relationship Id="rId627" Type="http://schemas.openxmlformats.org/officeDocument/2006/relationships/slide" Target="slides/slide598.xml"/><Relationship Id="rId669" Type="http://schemas.openxmlformats.org/officeDocument/2006/relationships/slide" Target="slides/slide640.xml"/><Relationship Id="rId834" Type="http://schemas.openxmlformats.org/officeDocument/2006/relationships/slide" Target="slides/slide805.xml"/><Relationship Id="rId876" Type="http://schemas.openxmlformats.org/officeDocument/2006/relationships/slide" Target="slides/slide847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95.xml"/><Relationship Id="rId266" Type="http://schemas.openxmlformats.org/officeDocument/2006/relationships/slide" Target="slides/slide237.xml"/><Relationship Id="rId431" Type="http://schemas.openxmlformats.org/officeDocument/2006/relationships/slide" Target="slides/slide402.xml"/><Relationship Id="rId473" Type="http://schemas.openxmlformats.org/officeDocument/2006/relationships/slide" Target="slides/slide444.xml"/><Relationship Id="rId529" Type="http://schemas.openxmlformats.org/officeDocument/2006/relationships/slide" Target="slides/slide500.xml"/><Relationship Id="rId680" Type="http://schemas.openxmlformats.org/officeDocument/2006/relationships/slide" Target="slides/slide651.xml"/><Relationship Id="rId736" Type="http://schemas.openxmlformats.org/officeDocument/2006/relationships/slide" Target="slides/slide707.xml"/><Relationship Id="rId901" Type="http://schemas.openxmlformats.org/officeDocument/2006/relationships/slide" Target="slides/slide872.xml"/><Relationship Id="rId30" Type="http://schemas.openxmlformats.org/officeDocument/2006/relationships/slide" Target="slides/slide1.xml"/><Relationship Id="rId126" Type="http://schemas.openxmlformats.org/officeDocument/2006/relationships/slide" Target="slides/slide97.xml"/><Relationship Id="rId168" Type="http://schemas.openxmlformats.org/officeDocument/2006/relationships/slide" Target="slides/slide139.xml"/><Relationship Id="rId333" Type="http://schemas.openxmlformats.org/officeDocument/2006/relationships/slide" Target="slides/slide304.xml"/><Relationship Id="rId540" Type="http://schemas.openxmlformats.org/officeDocument/2006/relationships/slide" Target="slides/slide511.xml"/><Relationship Id="rId778" Type="http://schemas.openxmlformats.org/officeDocument/2006/relationships/slide" Target="slides/slide749.xml"/><Relationship Id="rId72" Type="http://schemas.openxmlformats.org/officeDocument/2006/relationships/slide" Target="slides/slide43.xml"/><Relationship Id="rId375" Type="http://schemas.openxmlformats.org/officeDocument/2006/relationships/slide" Target="slides/slide346.xml"/><Relationship Id="rId582" Type="http://schemas.openxmlformats.org/officeDocument/2006/relationships/slide" Target="slides/slide553.xml"/><Relationship Id="rId638" Type="http://schemas.openxmlformats.org/officeDocument/2006/relationships/slide" Target="slides/slide609.xml"/><Relationship Id="rId803" Type="http://schemas.openxmlformats.org/officeDocument/2006/relationships/slide" Target="slides/slide774.xml"/><Relationship Id="rId845" Type="http://schemas.openxmlformats.org/officeDocument/2006/relationships/slide" Target="slides/slide816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06.xml"/><Relationship Id="rId277" Type="http://schemas.openxmlformats.org/officeDocument/2006/relationships/slide" Target="slides/slide248.xml"/><Relationship Id="rId400" Type="http://schemas.openxmlformats.org/officeDocument/2006/relationships/slide" Target="slides/slide371.xml"/><Relationship Id="rId442" Type="http://schemas.openxmlformats.org/officeDocument/2006/relationships/slide" Target="slides/slide413.xml"/><Relationship Id="rId484" Type="http://schemas.openxmlformats.org/officeDocument/2006/relationships/slide" Target="slides/slide455.xml"/><Relationship Id="rId705" Type="http://schemas.openxmlformats.org/officeDocument/2006/relationships/slide" Target="slides/slide676.xml"/><Relationship Id="rId887" Type="http://schemas.openxmlformats.org/officeDocument/2006/relationships/slide" Target="slides/slide858.xml"/><Relationship Id="rId137" Type="http://schemas.openxmlformats.org/officeDocument/2006/relationships/slide" Target="slides/slide108.xml"/><Relationship Id="rId302" Type="http://schemas.openxmlformats.org/officeDocument/2006/relationships/slide" Target="slides/slide273.xml"/><Relationship Id="rId344" Type="http://schemas.openxmlformats.org/officeDocument/2006/relationships/slide" Target="slides/slide315.xml"/><Relationship Id="rId691" Type="http://schemas.openxmlformats.org/officeDocument/2006/relationships/slide" Target="slides/slide662.xml"/><Relationship Id="rId747" Type="http://schemas.openxmlformats.org/officeDocument/2006/relationships/slide" Target="slides/slide718.xml"/><Relationship Id="rId789" Type="http://schemas.openxmlformats.org/officeDocument/2006/relationships/slide" Target="slides/slide760.xml"/><Relationship Id="rId912" Type="http://schemas.openxmlformats.org/officeDocument/2006/relationships/slide" Target="slides/slide883.xml"/><Relationship Id="rId41" Type="http://schemas.openxmlformats.org/officeDocument/2006/relationships/slide" Target="slides/slide12.xml"/><Relationship Id="rId83" Type="http://schemas.openxmlformats.org/officeDocument/2006/relationships/slide" Target="slides/slide54.xml"/><Relationship Id="rId179" Type="http://schemas.openxmlformats.org/officeDocument/2006/relationships/slide" Target="slides/slide150.xml"/><Relationship Id="rId386" Type="http://schemas.openxmlformats.org/officeDocument/2006/relationships/slide" Target="slides/slide357.xml"/><Relationship Id="rId551" Type="http://schemas.openxmlformats.org/officeDocument/2006/relationships/slide" Target="slides/slide522.xml"/><Relationship Id="rId593" Type="http://schemas.openxmlformats.org/officeDocument/2006/relationships/slide" Target="slides/slide564.xml"/><Relationship Id="rId607" Type="http://schemas.openxmlformats.org/officeDocument/2006/relationships/slide" Target="slides/slide578.xml"/><Relationship Id="rId649" Type="http://schemas.openxmlformats.org/officeDocument/2006/relationships/slide" Target="slides/slide620.xml"/><Relationship Id="rId814" Type="http://schemas.openxmlformats.org/officeDocument/2006/relationships/slide" Target="slides/slide785.xml"/><Relationship Id="rId856" Type="http://schemas.openxmlformats.org/officeDocument/2006/relationships/slide" Target="slides/slide827.xml"/><Relationship Id="rId190" Type="http://schemas.openxmlformats.org/officeDocument/2006/relationships/slide" Target="slides/slide161.xml"/><Relationship Id="rId204" Type="http://schemas.openxmlformats.org/officeDocument/2006/relationships/slide" Target="slides/slide175.xml"/><Relationship Id="rId246" Type="http://schemas.openxmlformats.org/officeDocument/2006/relationships/slide" Target="slides/slide217.xml"/><Relationship Id="rId288" Type="http://schemas.openxmlformats.org/officeDocument/2006/relationships/slide" Target="slides/slide259.xml"/><Relationship Id="rId411" Type="http://schemas.openxmlformats.org/officeDocument/2006/relationships/slide" Target="slides/slide382.xml"/><Relationship Id="rId453" Type="http://schemas.openxmlformats.org/officeDocument/2006/relationships/slide" Target="slides/slide424.xml"/><Relationship Id="rId509" Type="http://schemas.openxmlformats.org/officeDocument/2006/relationships/slide" Target="slides/slide480.xml"/><Relationship Id="rId660" Type="http://schemas.openxmlformats.org/officeDocument/2006/relationships/slide" Target="slides/slide631.xml"/><Relationship Id="rId898" Type="http://schemas.openxmlformats.org/officeDocument/2006/relationships/slide" Target="slides/slide869.xml"/><Relationship Id="rId106" Type="http://schemas.openxmlformats.org/officeDocument/2006/relationships/slide" Target="slides/slide77.xml"/><Relationship Id="rId313" Type="http://schemas.openxmlformats.org/officeDocument/2006/relationships/slide" Target="slides/slide284.xml"/><Relationship Id="rId495" Type="http://schemas.openxmlformats.org/officeDocument/2006/relationships/slide" Target="slides/slide466.xml"/><Relationship Id="rId716" Type="http://schemas.openxmlformats.org/officeDocument/2006/relationships/slide" Target="slides/slide687.xml"/><Relationship Id="rId758" Type="http://schemas.openxmlformats.org/officeDocument/2006/relationships/slide" Target="slides/slide729.xml"/><Relationship Id="rId923" Type="http://schemas.openxmlformats.org/officeDocument/2006/relationships/slide" Target="slides/slide894.xml"/><Relationship Id="rId10" Type="http://schemas.openxmlformats.org/officeDocument/2006/relationships/slideMaster" Target="slideMasters/slideMaster10.xml"/><Relationship Id="rId52" Type="http://schemas.openxmlformats.org/officeDocument/2006/relationships/slide" Target="slides/slide23.xml"/><Relationship Id="rId94" Type="http://schemas.openxmlformats.org/officeDocument/2006/relationships/slide" Target="slides/slide65.xml"/><Relationship Id="rId148" Type="http://schemas.openxmlformats.org/officeDocument/2006/relationships/slide" Target="slides/slide119.xml"/><Relationship Id="rId355" Type="http://schemas.openxmlformats.org/officeDocument/2006/relationships/slide" Target="slides/slide326.xml"/><Relationship Id="rId397" Type="http://schemas.openxmlformats.org/officeDocument/2006/relationships/slide" Target="slides/slide368.xml"/><Relationship Id="rId520" Type="http://schemas.openxmlformats.org/officeDocument/2006/relationships/slide" Target="slides/slide491.xml"/><Relationship Id="rId562" Type="http://schemas.openxmlformats.org/officeDocument/2006/relationships/slide" Target="slides/slide533.xml"/><Relationship Id="rId618" Type="http://schemas.openxmlformats.org/officeDocument/2006/relationships/slide" Target="slides/slide589.xml"/><Relationship Id="rId825" Type="http://schemas.openxmlformats.org/officeDocument/2006/relationships/slide" Target="slides/slide796.xml"/><Relationship Id="rId215" Type="http://schemas.openxmlformats.org/officeDocument/2006/relationships/slide" Target="slides/slide186.xml"/><Relationship Id="rId257" Type="http://schemas.openxmlformats.org/officeDocument/2006/relationships/slide" Target="slides/slide228.xml"/><Relationship Id="rId422" Type="http://schemas.openxmlformats.org/officeDocument/2006/relationships/slide" Target="slides/slide393.xml"/><Relationship Id="rId464" Type="http://schemas.openxmlformats.org/officeDocument/2006/relationships/slide" Target="slides/slide435.xml"/><Relationship Id="rId867" Type="http://schemas.openxmlformats.org/officeDocument/2006/relationships/slide" Target="slides/slide838.xml"/><Relationship Id="rId299" Type="http://schemas.openxmlformats.org/officeDocument/2006/relationships/slide" Target="slides/slide270.xml"/><Relationship Id="rId727" Type="http://schemas.openxmlformats.org/officeDocument/2006/relationships/slide" Target="slides/slide698.xml"/><Relationship Id="rId934" Type="http://schemas.openxmlformats.org/officeDocument/2006/relationships/presProps" Target="presProps.xml"/><Relationship Id="rId63" Type="http://schemas.openxmlformats.org/officeDocument/2006/relationships/slide" Target="slides/slide34.xml"/><Relationship Id="rId159" Type="http://schemas.openxmlformats.org/officeDocument/2006/relationships/slide" Target="slides/slide130.xml"/><Relationship Id="rId366" Type="http://schemas.openxmlformats.org/officeDocument/2006/relationships/slide" Target="slides/slide337.xml"/><Relationship Id="rId573" Type="http://schemas.openxmlformats.org/officeDocument/2006/relationships/slide" Target="slides/slide544.xml"/><Relationship Id="rId780" Type="http://schemas.openxmlformats.org/officeDocument/2006/relationships/slide" Target="slides/slide751.xml"/><Relationship Id="rId226" Type="http://schemas.openxmlformats.org/officeDocument/2006/relationships/slide" Target="slides/slide197.xml"/><Relationship Id="rId433" Type="http://schemas.openxmlformats.org/officeDocument/2006/relationships/slide" Target="slides/slide404.xml"/><Relationship Id="rId878" Type="http://schemas.openxmlformats.org/officeDocument/2006/relationships/slide" Target="slides/slide849.xml"/><Relationship Id="rId640" Type="http://schemas.openxmlformats.org/officeDocument/2006/relationships/slide" Target="slides/slide611.xml"/><Relationship Id="rId738" Type="http://schemas.openxmlformats.org/officeDocument/2006/relationships/slide" Target="slides/slide709.xml"/><Relationship Id="rId74" Type="http://schemas.openxmlformats.org/officeDocument/2006/relationships/slide" Target="slides/slide45.xml"/><Relationship Id="rId377" Type="http://schemas.openxmlformats.org/officeDocument/2006/relationships/slide" Target="slides/slide348.xml"/><Relationship Id="rId500" Type="http://schemas.openxmlformats.org/officeDocument/2006/relationships/slide" Target="slides/slide471.xml"/><Relationship Id="rId584" Type="http://schemas.openxmlformats.org/officeDocument/2006/relationships/slide" Target="slides/slide555.xml"/><Relationship Id="rId805" Type="http://schemas.openxmlformats.org/officeDocument/2006/relationships/slide" Target="slides/slide776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08.xml"/><Relationship Id="rId791" Type="http://schemas.openxmlformats.org/officeDocument/2006/relationships/slide" Target="slides/slide762.xml"/><Relationship Id="rId889" Type="http://schemas.openxmlformats.org/officeDocument/2006/relationships/slide" Target="slides/slide860.xml"/><Relationship Id="rId444" Type="http://schemas.openxmlformats.org/officeDocument/2006/relationships/slide" Target="slides/slide415.xml"/><Relationship Id="rId651" Type="http://schemas.openxmlformats.org/officeDocument/2006/relationships/slide" Target="slides/slide622.xml"/><Relationship Id="rId749" Type="http://schemas.openxmlformats.org/officeDocument/2006/relationships/slide" Target="slides/slide720.xml"/><Relationship Id="rId290" Type="http://schemas.openxmlformats.org/officeDocument/2006/relationships/slide" Target="slides/slide261.xml"/><Relationship Id="rId304" Type="http://schemas.openxmlformats.org/officeDocument/2006/relationships/slide" Target="slides/slide275.xml"/><Relationship Id="rId388" Type="http://schemas.openxmlformats.org/officeDocument/2006/relationships/slide" Target="slides/slide359.xml"/><Relationship Id="rId511" Type="http://schemas.openxmlformats.org/officeDocument/2006/relationships/slide" Target="slides/slide482.xml"/><Relationship Id="rId609" Type="http://schemas.openxmlformats.org/officeDocument/2006/relationships/slide" Target="slides/slide580.xml"/><Relationship Id="rId85" Type="http://schemas.openxmlformats.org/officeDocument/2006/relationships/slide" Target="slides/slide56.xml"/><Relationship Id="rId150" Type="http://schemas.openxmlformats.org/officeDocument/2006/relationships/slide" Target="slides/slide121.xml"/><Relationship Id="rId595" Type="http://schemas.openxmlformats.org/officeDocument/2006/relationships/slide" Target="slides/slide566.xml"/><Relationship Id="rId816" Type="http://schemas.openxmlformats.org/officeDocument/2006/relationships/slide" Target="slides/slide787.xml"/><Relationship Id="rId248" Type="http://schemas.openxmlformats.org/officeDocument/2006/relationships/slide" Target="slides/slide219.xml"/><Relationship Id="rId455" Type="http://schemas.openxmlformats.org/officeDocument/2006/relationships/slide" Target="slides/slide426.xml"/><Relationship Id="rId662" Type="http://schemas.openxmlformats.org/officeDocument/2006/relationships/slide" Target="slides/slide633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79.xml"/><Relationship Id="rId315" Type="http://schemas.openxmlformats.org/officeDocument/2006/relationships/slide" Target="slides/slide286.xml"/><Relationship Id="rId522" Type="http://schemas.openxmlformats.org/officeDocument/2006/relationships/slide" Target="slides/slide493.xml"/><Relationship Id="rId96" Type="http://schemas.openxmlformats.org/officeDocument/2006/relationships/slide" Target="slides/slide67.xml"/><Relationship Id="rId161" Type="http://schemas.openxmlformats.org/officeDocument/2006/relationships/slide" Target="slides/slide132.xml"/><Relationship Id="rId399" Type="http://schemas.openxmlformats.org/officeDocument/2006/relationships/slide" Target="slides/slide370.xml"/><Relationship Id="rId827" Type="http://schemas.openxmlformats.org/officeDocument/2006/relationships/slide" Target="slides/slide798.xml"/><Relationship Id="rId259" Type="http://schemas.openxmlformats.org/officeDocument/2006/relationships/slide" Target="slides/slide230.xml"/><Relationship Id="rId466" Type="http://schemas.openxmlformats.org/officeDocument/2006/relationships/slide" Target="slides/slide437.xml"/><Relationship Id="rId673" Type="http://schemas.openxmlformats.org/officeDocument/2006/relationships/slide" Target="slides/slide644.xml"/><Relationship Id="rId880" Type="http://schemas.openxmlformats.org/officeDocument/2006/relationships/slide" Target="slides/slide851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90.xml"/><Relationship Id="rId326" Type="http://schemas.openxmlformats.org/officeDocument/2006/relationships/slide" Target="slides/slide297.xml"/><Relationship Id="rId533" Type="http://schemas.openxmlformats.org/officeDocument/2006/relationships/slide" Target="slides/slide504.xml"/><Relationship Id="rId740" Type="http://schemas.openxmlformats.org/officeDocument/2006/relationships/slide" Target="slides/slide711.xml"/><Relationship Id="rId838" Type="http://schemas.openxmlformats.org/officeDocument/2006/relationships/slide" Target="slides/slide809.xml"/><Relationship Id="rId172" Type="http://schemas.openxmlformats.org/officeDocument/2006/relationships/slide" Target="slides/slide143.xml"/><Relationship Id="rId477" Type="http://schemas.openxmlformats.org/officeDocument/2006/relationships/slide" Target="slides/slide448.xml"/><Relationship Id="rId600" Type="http://schemas.openxmlformats.org/officeDocument/2006/relationships/slide" Target="slides/slide571.xml"/><Relationship Id="rId684" Type="http://schemas.openxmlformats.org/officeDocument/2006/relationships/slide" Target="slides/slide655.xml"/><Relationship Id="rId337" Type="http://schemas.openxmlformats.org/officeDocument/2006/relationships/slide" Target="slides/slide308.xml"/><Relationship Id="rId891" Type="http://schemas.openxmlformats.org/officeDocument/2006/relationships/slide" Target="slides/slide862.xml"/><Relationship Id="rId905" Type="http://schemas.openxmlformats.org/officeDocument/2006/relationships/slide" Target="slides/slide876.xml"/><Relationship Id="rId34" Type="http://schemas.openxmlformats.org/officeDocument/2006/relationships/slide" Target="slides/slide5.xml"/><Relationship Id="rId544" Type="http://schemas.openxmlformats.org/officeDocument/2006/relationships/slide" Target="slides/slide515.xml"/><Relationship Id="rId751" Type="http://schemas.openxmlformats.org/officeDocument/2006/relationships/slide" Target="slides/slide722.xml"/><Relationship Id="rId849" Type="http://schemas.openxmlformats.org/officeDocument/2006/relationships/slide" Target="slides/slide820.xml"/><Relationship Id="rId183" Type="http://schemas.openxmlformats.org/officeDocument/2006/relationships/slide" Target="slides/slide154.xml"/><Relationship Id="rId390" Type="http://schemas.openxmlformats.org/officeDocument/2006/relationships/slide" Target="slides/slide361.xml"/><Relationship Id="rId404" Type="http://schemas.openxmlformats.org/officeDocument/2006/relationships/slide" Target="slides/slide375.xml"/><Relationship Id="rId611" Type="http://schemas.openxmlformats.org/officeDocument/2006/relationships/slide" Target="slides/slide582.xml"/><Relationship Id="rId250" Type="http://schemas.openxmlformats.org/officeDocument/2006/relationships/slide" Target="slides/slide221.xml"/><Relationship Id="rId488" Type="http://schemas.openxmlformats.org/officeDocument/2006/relationships/slide" Target="slides/slide459.xml"/><Relationship Id="rId695" Type="http://schemas.openxmlformats.org/officeDocument/2006/relationships/slide" Target="slides/slide666.xml"/><Relationship Id="rId709" Type="http://schemas.openxmlformats.org/officeDocument/2006/relationships/slide" Target="slides/slide680.xml"/><Relationship Id="rId916" Type="http://schemas.openxmlformats.org/officeDocument/2006/relationships/slide" Target="slides/slide887.xml"/><Relationship Id="rId45" Type="http://schemas.openxmlformats.org/officeDocument/2006/relationships/slide" Target="slides/slide16.xml"/><Relationship Id="rId110" Type="http://schemas.openxmlformats.org/officeDocument/2006/relationships/slide" Target="slides/slide81.xml"/><Relationship Id="rId348" Type="http://schemas.openxmlformats.org/officeDocument/2006/relationships/slide" Target="slides/slide319.xml"/><Relationship Id="rId555" Type="http://schemas.openxmlformats.org/officeDocument/2006/relationships/slide" Target="slides/slide526.xml"/><Relationship Id="rId762" Type="http://schemas.openxmlformats.org/officeDocument/2006/relationships/slide" Target="slides/slide733.xml"/><Relationship Id="rId194" Type="http://schemas.openxmlformats.org/officeDocument/2006/relationships/slide" Target="slides/slide165.xml"/><Relationship Id="rId208" Type="http://schemas.openxmlformats.org/officeDocument/2006/relationships/slide" Target="slides/slide179.xml"/><Relationship Id="rId415" Type="http://schemas.openxmlformats.org/officeDocument/2006/relationships/slide" Target="slides/slide386.xml"/><Relationship Id="rId622" Type="http://schemas.openxmlformats.org/officeDocument/2006/relationships/slide" Target="slides/slide593.xml"/><Relationship Id="rId261" Type="http://schemas.openxmlformats.org/officeDocument/2006/relationships/slide" Target="slides/slide232.xml"/><Relationship Id="rId499" Type="http://schemas.openxmlformats.org/officeDocument/2006/relationships/slide" Target="slides/slide470.xml"/><Relationship Id="rId927" Type="http://schemas.openxmlformats.org/officeDocument/2006/relationships/slide" Target="slides/slide898.xml"/><Relationship Id="rId56" Type="http://schemas.openxmlformats.org/officeDocument/2006/relationships/slide" Target="slides/slide27.xml"/><Relationship Id="rId359" Type="http://schemas.openxmlformats.org/officeDocument/2006/relationships/slide" Target="slides/slide330.xml"/><Relationship Id="rId566" Type="http://schemas.openxmlformats.org/officeDocument/2006/relationships/slide" Target="slides/slide537.xml"/><Relationship Id="rId773" Type="http://schemas.openxmlformats.org/officeDocument/2006/relationships/slide" Target="slides/slide744.xml"/><Relationship Id="rId121" Type="http://schemas.openxmlformats.org/officeDocument/2006/relationships/slide" Target="slides/slide92.xml"/><Relationship Id="rId219" Type="http://schemas.openxmlformats.org/officeDocument/2006/relationships/slide" Target="slides/slide190.xml"/><Relationship Id="rId426" Type="http://schemas.openxmlformats.org/officeDocument/2006/relationships/slide" Target="slides/slide397.xml"/><Relationship Id="rId633" Type="http://schemas.openxmlformats.org/officeDocument/2006/relationships/slide" Target="slides/slide604.xml"/><Relationship Id="rId840" Type="http://schemas.openxmlformats.org/officeDocument/2006/relationships/slide" Target="slides/slide811.xml"/><Relationship Id="rId67" Type="http://schemas.openxmlformats.org/officeDocument/2006/relationships/slide" Target="slides/slide38.xml"/><Relationship Id="rId272" Type="http://schemas.openxmlformats.org/officeDocument/2006/relationships/slide" Target="slides/slide243.xml"/><Relationship Id="rId577" Type="http://schemas.openxmlformats.org/officeDocument/2006/relationships/slide" Target="slides/slide548.xml"/><Relationship Id="rId700" Type="http://schemas.openxmlformats.org/officeDocument/2006/relationships/slide" Target="slides/slide671.xml"/><Relationship Id="rId132" Type="http://schemas.openxmlformats.org/officeDocument/2006/relationships/slide" Target="slides/slide103.xml"/><Relationship Id="rId784" Type="http://schemas.openxmlformats.org/officeDocument/2006/relationships/slide" Target="slides/slide755.xml"/><Relationship Id="rId437" Type="http://schemas.openxmlformats.org/officeDocument/2006/relationships/slide" Target="slides/slide408.xml"/><Relationship Id="rId644" Type="http://schemas.openxmlformats.org/officeDocument/2006/relationships/slide" Target="slides/slide615.xml"/><Relationship Id="rId851" Type="http://schemas.openxmlformats.org/officeDocument/2006/relationships/slide" Target="slides/slide8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17E9C5-551D-4BFA-BC38-E275D1AEBAD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DB9522-BB54-49B9-9207-1F5310FFEACA}" type="parTrans" cxnId="{D7227DFF-4867-4D58-89C1-82994A4B4BAB}">
      <dgm:prSet/>
      <dgm:spPr/>
      <dgm:t>
        <a:bodyPr/>
        <a:lstStyle/>
        <a:p>
          <a:endParaRPr lang="ru-RU"/>
        </a:p>
      </dgm:t>
    </dgm:pt>
    <dgm:pt modelId="{62B43718-E33E-4294-8CB3-7FD5E62EECDF}">
      <dgm:prSet phldrT="[Текст]"/>
      <dgm:spPr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Разделяемый пул</a:t>
          </a:r>
        </a:p>
      </dgm:t>
    </dgm:pt>
    <dgm:pt modelId="{45A631D1-8EE7-4D9C-8D59-FD14F2331DEB}" type="sibTrans" cxnId="{D7227DFF-4867-4D58-89C1-82994A4B4BAB}">
      <dgm:prSet/>
      <dgm:spPr/>
      <dgm:t>
        <a:bodyPr/>
        <a:lstStyle/>
        <a:p>
          <a:endParaRPr lang="ru-RU"/>
        </a:p>
      </dgm:t>
    </dgm:pt>
    <dgm:pt modelId="{5912579F-535E-4679-AA02-D2913E1B4359}" type="parTrans" cxnId="{0F726FB6-2B57-4AD2-BE33-098F1CBB2E8E}">
      <dgm:prSet/>
      <dgm:spPr/>
      <dgm:t>
        <a:bodyPr/>
        <a:lstStyle/>
        <a:p>
          <a:endParaRPr lang="ru-RU"/>
        </a:p>
      </dgm:t>
    </dgm:pt>
    <dgm:pt modelId="{6C231343-916B-45DD-A9DD-EB457C3B7056}">
      <dgm:prSet phldrT="[Текст]"/>
      <dgm:spPr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Фиксированная область </a:t>
          </a:r>
          <a:r>
            <a:rPr lang="en-US"/>
            <a:t>SGA</a:t>
          </a:r>
          <a:endParaRPr lang="ru-RU"/>
        </a:p>
      </dgm:t>
    </dgm:pt>
    <dgm:pt modelId="{06574B0E-5E47-458E-A65B-29B4543F13B7}" type="sibTrans" cxnId="{0F726FB6-2B57-4AD2-BE33-098F1CBB2E8E}">
      <dgm:prSet/>
      <dgm:spPr/>
      <dgm:t>
        <a:bodyPr/>
        <a:lstStyle/>
        <a:p>
          <a:endParaRPr lang="ru-RU"/>
        </a:p>
      </dgm:t>
    </dgm:pt>
    <dgm:pt modelId="{CCBFDCB7-74DB-4B07-AB7F-8F038DF783BD}" type="parTrans" cxnId="{C145945E-8D4E-41E7-AC68-B435631B6213}">
      <dgm:prSet/>
      <dgm:spPr/>
      <dgm:t>
        <a:bodyPr/>
        <a:lstStyle/>
        <a:p>
          <a:endParaRPr lang="ru-RU"/>
        </a:p>
      </dgm:t>
    </dgm:pt>
    <dgm:pt modelId="{7074DF79-2AFF-4CC0-8452-651385FDDC7F}">
      <dgm:prSet phldrT="[Текст]"/>
      <dgm:spPr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Большой пул</a:t>
          </a:r>
        </a:p>
      </dgm:t>
    </dgm:pt>
    <dgm:pt modelId="{8EDA1754-BA34-4B29-93B8-FDD54B450B71}" type="sibTrans" cxnId="{C145945E-8D4E-41E7-AC68-B435631B6213}">
      <dgm:prSet/>
      <dgm:spPr/>
      <dgm:t>
        <a:bodyPr/>
        <a:lstStyle/>
        <a:p>
          <a:endParaRPr lang="ru-RU"/>
        </a:p>
      </dgm:t>
    </dgm:pt>
    <dgm:pt modelId="{06021282-7E51-414B-A6A2-EF85D0BE6B31}" type="parTrans" cxnId="{6B410D16-CEF5-4037-BC32-3AB7B35354A6}">
      <dgm:prSet/>
      <dgm:spPr/>
      <dgm:t>
        <a:bodyPr/>
        <a:lstStyle/>
        <a:p>
          <a:endParaRPr lang="ru-RU"/>
        </a:p>
      </dgm:t>
    </dgm:pt>
    <dgm:pt modelId="{32CCBCD1-DD5F-4BBB-AD1D-A7F5E1C23977}">
      <dgm:prSet phldrT="[Текст]"/>
      <dgm:spPr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Пул </a:t>
          </a:r>
          <a:r>
            <a:rPr lang="en-US"/>
            <a:t>Java</a:t>
          </a:r>
          <a:endParaRPr lang="ru-RU"/>
        </a:p>
      </dgm:t>
    </dgm:pt>
    <dgm:pt modelId="{71E83951-37F5-403C-BAE4-E293854DCCFB}" type="sibTrans" cxnId="{6B410D16-CEF5-4037-BC32-3AB7B35354A6}">
      <dgm:prSet/>
      <dgm:spPr/>
      <dgm:t>
        <a:bodyPr/>
        <a:lstStyle/>
        <a:p>
          <a:endParaRPr lang="ru-RU"/>
        </a:p>
      </dgm:t>
    </dgm:pt>
    <dgm:pt modelId="{3CF46321-601A-4E50-964A-5990CC428816}" type="parTrans" cxnId="{7981F055-C4D3-4DD6-9872-98AB82961AA6}">
      <dgm:prSet/>
      <dgm:spPr/>
      <dgm:t>
        <a:bodyPr/>
        <a:lstStyle/>
        <a:p>
          <a:endParaRPr lang="ru-RU"/>
        </a:p>
      </dgm:t>
    </dgm:pt>
    <dgm:pt modelId="{F8EE45E1-256F-45FE-A22F-2C33A0621B39}">
      <dgm:prSet phldrT="[Текст]"/>
      <dgm:spPr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Буфер журналов повтора</a:t>
          </a:r>
        </a:p>
      </dgm:t>
    </dgm:pt>
    <dgm:pt modelId="{63DFE859-932C-491D-950E-38146E56A5B0}" type="sibTrans" cxnId="{7981F055-C4D3-4DD6-9872-98AB82961AA6}">
      <dgm:prSet/>
      <dgm:spPr/>
      <dgm:t>
        <a:bodyPr/>
        <a:lstStyle/>
        <a:p>
          <a:endParaRPr lang="ru-RU"/>
        </a:p>
      </dgm:t>
    </dgm:pt>
    <dgm:pt modelId="{7A212E8D-AB0F-4400-9A02-608CF0D87FC3}" type="parTrans" cxnId="{7E0075ED-634B-472C-93EC-E93BD8D465C6}">
      <dgm:prSet/>
      <dgm:spPr/>
      <dgm:t>
        <a:bodyPr/>
        <a:lstStyle/>
        <a:p>
          <a:endParaRPr lang="ru-RU"/>
        </a:p>
      </dgm:t>
    </dgm:pt>
    <dgm:pt modelId="{1655B8E0-74CA-4B02-9457-0C03B2D65FC2}">
      <dgm:prSet phldrT="[Текст]"/>
      <dgm:spPr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Буферный пул</a:t>
          </a:r>
        </a:p>
      </dgm:t>
    </dgm:pt>
    <dgm:pt modelId="{309E4F5A-D0C4-4632-BF77-7F7DBB321936}" type="sibTrans" cxnId="{7E0075ED-634B-472C-93EC-E93BD8D465C6}">
      <dgm:prSet/>
      <dgm:spPr/>
      <dgm:t>
        <a:bodyPr/>
        <a:lstStyle/>
        <a:p>
          <a:endParaRPr lang="ru-RU"/>
        </a:p>
      </dgm:t>
    </dgm:pt>
    <dgm:pt modelId="{BA221209-23F7-42A6-895F-36560785A901}" type="pres">
      <dgm:prSet presAssocID="{9117E9C5-551D-4BFA-BC38-E275D1AEBAD5}" presName="diagram" presStyleCnt="0">
        <dgm:presLayoutVars>
          <dgm:dir/>
          <dgm:resizeHandles val="exact"/>
        </dgm:presLayoutVars>
      </dgm:prSet>
      <dgm:spPr/>
    </dgm:pt>
    <dgm:pt modelId="{CB8D6188-1D31-480D-A54B-CDF916343EB7}" type="pres">
      <dgm:prSet presAssocID="{62B43718-E33E-4294-8CB3-7FD5E62EECDF}" presName="node" presStyleLbl="node1" presStyleIdx="0" presStyleCnt="6" custScaleY="212025" custLinFactNeighborX="-2788" custLinFactNeighborY="-24300">
        <dgm:presLayoutVars>
          <dgm:bulletEnabled val="1"/>
        </dgm:presLayoutVars>
      </dgm:prSet>
      <dgm:spPr/>
    </dgm:pt>
    <dgm:pt modelId="{2C8CEB0C-3A77-40C2-8DE5-1F415CC30C80}" type="pres">
      <dgm:prSet presAssocID="{45A631D1-8EE7-4D9C-8D59-FD14F2331DEB}" presName="sibTrans" presStyleCnt="0"/>
      <dgm:spPr/>
    </dgm:pt>
    <dgm:pt modelId="{6FF1C1DC-F9C2-4962-A536-B05E5E798414}" type="pres">
      <dgm:prSet presAssocID="{6C231343-916B-45DD-A9DD-EB457C3B7056}" presName="node" presStyleLbl="node1" presStyleIdx="1" presStyleCnt="6" custScaleY="76435" custLinFactX="63221" custLinFactNeighborX="100000" custLinFactNeighborY="-84675">
        <dgm:presLayoutVars>
          <dgm:bulletEnabled val="1"/>
        </dgm:presLayoutVars>
      </dgm:prSet>
      <dgm:spPr/>
    </dgm:pt>
    <dgm:pt modelId="{DD0EDB67-DE35-49D3-830F-35A13DAB795B}" type="pres">
      <dgm:prSet presAssocID="{06574B0E-5E47-458E-A65B-29B4543F13B7}" presName="sibTrans" presStyleCnt="0"/>
      <dgm:spPr/>
    </dgm:pt>
    <dgm:pt modelId="{51523EAA-D554-43A9-B1EF-2BFCB0963A02}" type="pres">
      <dgm:prSet presAssocID="{7074DF79-2AFF-4CC0-8452-651385FDDC7F}" presName="node" presStyleLbl="node1" presStyleIdx="2" presStyleCnt="6" custScaleX="151360" custScaleY="202743" custLinFactX="-7043" custLinFactNeighborX="-100000" custLinFactNeighborY="-21521">
        <dgm:presLayoutVars>
          <dgm:bulletEnabled val="1"/>
        </dgm:presLayoutVars>
      </dgm:prSet>
      <dgm:spPr/>
    </dgm:pt>
    <dgm:pt modelId="{FAFD37F3-34A3-4572-8E47-FE52C2A49E74}" type="pres">
      <dgm:prSet presAssocID="{8EDA1754-BA34-4B29-93B8-FDD54B450B71}" presName="sibTrans" presStyleCnt="0"/>
      <dgm:spPr/>
    </dgm:pt>
    <dgm:pt modelId="{84EC3C04-03B6-4539-A0E5-82B8AEC109A8}" type="pres">
      <dgm:prSet presAssocID="{32CCBCD1-DD5F-4BBB-AD1D-A7F5E1C23977}" presName="node" presStyleLbl="node1" presStyleIdx="3" presStyleCnt="6" custLinFactX="100000" custLinFactY="-74827" custLinFactNeighborX="186188" custLinFactNeighborY="-100000">
        <dgm:presLayoutVars>
          <dgm:bulletEnabled val="1"/>
        </dgm:presLayoutVars>
      </dgm:prSet>
      <dgm:spPr/>
    </dgm:pt>
    <dgm:pt modelId="{9E383161-66A6-4789-9AE9-68030B46FC03}" type="pres">
      <dgm:prSet presAssocID="{71E83951-37F5-403C-BAE4-E293854DCCFB}" presName="sibTrans" presStyleCnt="0"/>
      <dgm:spPr/>
    </dgm:pt>
    <dgm:pt modelId="{AA6D4E87-7B68-4DC7-B17A-8115707EDD51}" type="pres">
      <dgm:prSet presAssocID="{F8EE45E1-256F-45FE-A22F-2C33A0621B39}" presName="node" presStyleLbl="node1" presStyleIdx="4" presStyleCnt="6" custScaleX="139048" custScaleY="146395" custLinFactX="9412" custLinFactNeighborX="100000" custLinFactNeighborY="4182">
        <dgm:presLayoutVars>
          <dgm:bulletEnabled val="1"/>
        </dgm:presLayoutVars>
      </dgm:prSet>
      <dgm:spPr/>
    </dgm:pt>
    <dgm:pt modelId="{32DEAAEE-23BA-415D-B264-9E9D1FE7BE0C}" type="pres">
      <dgm:prSet presAssocID="{63DFE859-932C-491D-950E-38146E56A5B0}" presName="sibTrans" presStyleCnt="0"/>
      <dgm:spPr/>
    </dgm:pt>
    <dgm:pt modelId="{DF8781CA-3579-4BC9-A167-D71BBC58AE9F}" type="pres">
      <dgm:prSet presAssocID="{1655B8E0-74CA-4B02-9457-0C03B2D65FC2}" presName="node" presStyleLbl="node1" presStyleIdx="5" presStyleCnt="6" custScaleX="138247" custScaleY="153297" custLinFactX="-100000" custLinFactNeighborX="-139965" custLinFactNeighborY="214">
        <dgm:presLayoutVars>
          <dgm:bulletEnabled val="1"/>
        </dgm:presLayoutVars>
      </dgm:prSet>
      <dgm:spPr/>
    </dgm:pt>
  </dgm:ptLst>
  <dgm:cxnLst>
    <dgm:cxn modelId="{6B410D16-CEF5-4037-BC32-3AB7B35354A6}" srcId="{9117E9C5-551D-4BFA-BC38-E275D1AEBAD5}" destId="{32CCBCD1-DD5F-4BBB-AD1D-A7F5E1C23977}" srcOrd="3" destOrd="0" parTransId="{06021282-7E51-414B-A6A2-EF85D0BE6B31}" sibTransId="{71E83951-37F5-403C-BAE4-E293854DCCFB}"/>
    <dgm:cxn modelId="{90788139-FF79-44C2-A90A-241E8209FAF9}" type="presOf" srcId="{F8EE45E1-256F-45FE-A22F-2C33A0621B39}" destId="{AA6D4E87-7B68-4DC7-B17A-8115707EDD51}" srcOrd="0" destOrd="0" presId="urn:microsoft.com/office/officeart/2005/8/layout/default"/>
    <dgm:cxn modelId="{ACA78F3B-A282-4AC9-8976-526D89277BEC}" type="presOf" srcId="{32CCBCD1-DD5F-4BBB-AD1D-A7F5E1C23977}" destId="{84EC3C04-03B6-4539-A0E5-82B8AEC109A8}" srcOrd="0" destOrd="0" presId="urn:microsoft.com/office/officeart/2005/8/layout/default"/>
    <dgm:cxn modelId="{C145945E-8D4E-41E7-AC68-B435631B6213}" srcId="{9117E9C5-551D-4BFA-BC38-E275D1AEBAD5}" destId="{7074DF79-2AFF-4CC0-8452-651385FDDC7F}" srcOrd="2" destOrd="0" parTransId="{CCBFDCB7-74DB-4B07-AB7F-8F038DF783BD}" sibTransId="{8EDA1754-BA34-4B29-93B8-FDD54B450B71}"/>
    <dgm:cxn modelId="{1068D852-51F7-46E9-A503-36648B55112B}" type="presOf" srcId="{6C231343-916B-45DD-A9DD-EB457C3B7056}" destId="{6FF1C1DC-F9C2-4962-A536-B05E5E798414}" srcOrd="0" destOrd="0" presId="urn:microsoft.com/office/officeart/2005/8/layout/default"/>
    <dgm:cxn modelId="{7981F055-C4D3-4DD6-9872-98AB82961AA6}" srcId="{9117E9C5-551D-4BFA-BC38-E275D1AEBAD5}" destId="{F8EE45E1-256F-45FE-A22F-2C33A0621B39}" srcOrd="4" destOrd="0" parTransId="{3CF46321-601A-4E50-964A-5990CC428816}" sibTransId="{63DFE859-932C-491D-950E-38146E56A5B0}"/>
    <dgm:cxn modelId="{11345C7B-AEC0-464E-BBB2-3EDDC671C6D7}" type="presOf" srcId="{7074DF79-2AFF-4CC0-8452-651385FDDC7F}" destId="{51523EAA-D554-43A9-B1EF-2BFCB0963A02}" srcOrd="0" destOrd="0" presId="urn:microsoft.com/office/officeart/2005/8/layout/default"/>
    <dgm:cxn modelId="{6C59629F-F104-48FB-B80B-954968C82E2C}" type="presOf" srcId="{62B43718-E33E-4294-8CB3-7FD5E62EECDF}" destId="{CB8D6188-1D31-480D-A54B-CDF916343EB7}" srcOrd="0" destOrd="0" presId="urn:microsoft.com/office/officeart/2005/8/layout/default"/>
    <dgm:cxn modelId="{0F726FB6-2B57-4AD2-BE33-098F1CBB2E8E}" srcId="{9117E9C5-551D-4BFA-BC38-E275D1AEBAD5}" destId="{6C231343-916B-45DD-A9DD-EB457C3B7056}" srcOrd="1" destOrd="0" parTransId="{5912579F-535E-4679-AA02-D2913E1B4359}" sibTransId="{06574B0E-5E47-458E-A65B-29B4543F13B7}"/>
    <dgm:cxn modelId="{7DF74DD8-A2B1-444D-9A33-6F43263461E2}" type="presOf" srcId="{9117E9C5-551D-4BFA-BC38-E275D1AEBAD5}" destId="{BA221209-23F7-42A6-895F-36560785A901}" srcOrd="0" destOrd="0" presId="urn:microsoft.com/office/officeart/2005/8/layout/default"/>
    <dgm:cxn modelId="{7E0075ED-634B-472C-93EC-E93BD8D465C6}" srcId="{9117E9C5-551D-4BFA-BC38-E275D1AEBAD5}" destId="{1655B8E0-74CA-4B02-9457-0C03B2D65FC2}" srcOrd="5" destOrd="0" parTransId="{7A212E8D-AB0F-4400-9A02-608CF0D87FC3}" sibTransId="{309E4F5A-D0C4-4632-BF77-7F7DBB321936}"/>
    <dgm:cxn modelId="{82F866FB-9B00-405F-9DD1-A844B5A16E5D}" type="presOf" srcId="{1655B8E0-74CA-4B02-9457-0C03B2D65FC2}" destId="{DF8781CA-3579-4BC9-A167-D71BBC58AE9F}" srcOrd="0" destOrd="0" presId="urn:microsoft.com/office/officeart/2005/8/layout/default"/>
    <dgm:cxn modelId="{D7227DFF-4867-4D58-89C1-82994A4B4BAB}" srcId="{9117E9C5-551D-4BFA-BC38-E275D1AEBAD5}" destId="{62B43718-E33E-4294-8CB3-7FD5E62EECDF}" srcOrd="0" destOrd="0" parTransId="{A9DB9522-BB54-49B9-9207-1F5310FFEACA}" sibTransId="{45A631D1-8EE7-4D9C-8D59-FD14F2331DEB}"/>
    <dgm:cxn modelId="{4C11BEB9-AF84-4499-A121-E8F128DABFCC}" type="presParOf" srcId="{BA221209-23F7-42A6-895F-36560785A901}" destId="{CB8D6188-1D31-480D-A54B-CDF916343EB7}" srcOrd="0" destOrd="0" presId="urn:microsoft.com/office/officeart/2005/8/layout/default"/>
    <dgm:cxn modelId="{1132F7E4-2222-4B91-BFED-12EE510A2B01}" type="presParOf" srcId="{BA221209-23F7-42A6-895F-36560785A901}" destId="{2C8CEB0C-3A77-40C2-8DE5-1F415CC30C80}" srcOrd="1" destOrd="0" presId="urn:microsoft.com/office/officeart/2005/8/layout/default"/>
    <dgm:cxn modelId="{AC5CAF46-2E41-485D-B7EA-591AAAD6CD86}" type="presParOf" srcId="{BA221209-23F7-42A6-895F-36560785A901}" destId="{6FF1C1DC-F9C2-4962-A536-B05E5E798414}" srcOrd="2" destOrd="0" presId="urn:microsoft.com/office/officeart/2005/8/layout/default"/>
    <dgm:cxn modelId="{970009A8-1D86-42A2-9A37-5BB3BC0BA296}" type="presParOf" srcId="{BA221209-23F7-42A6-895F-36560785A901}" destId="{DD0EDB67-DE35-49D3-830F-35A13DAB795B}" srcOrd="3" destOrd="0" presId="urn:microsoft.com/office/officeart/2005/8/layout/default"/>
    <dgm:cxn modelId="{C58932DA-833B-4D0E-9007-A48681B9B7D0}" type="presParOf" srcId="{BA221209-23F7-42A6-895F-36560785A901}" destId="{51523EAA-D554-43A9-B1EF-2BFCB0963A02}" srcOrd="4" destOrd="0" presId="urn:microsoft.com/office/officeart/2005/8/layout/default"/>
    <dgm:cxn modelId="{313A1C91-52F9-4673-AB69-5A9884FB7ED4}" type="presParOf" srcId="{BA221209-23F7-42A6-895F-36560785A901}" destId="{FAFD37F3-34A3-4572-8E47-FE52C2A49E74}" srcOrd="5" destOrd="0" presId="urn:microsoft.com/office/officeart/2005/8/layout/default"/>
    <dgm:cxn modelId="{051640E7-D9B7-4261-966F-0A666221E1B0}" type="presParOf" srcId="{BA221209-23F7-42A6-895F-36560785A901}" destId="{84EC3C04-03B6-4539-A0E5-82B8AEC109A8}" srcOrd="6" destOrd="0" presId="urn:microsoft.com/office/officeart/2005/8/layout/default"/>
    <dgm:cxn modelId="{918E2C78-C422-461C-BA47-04209B284F18}" type="presParOf" srcId="{BA221209-23F7-42A6-895F-36560785A901}" destId="{9E383161-66A6-4789-9AE9-68030B46FC03}" srcOrd="7" destOrd="0" presId="urn:microsoft.com/office/officeart/2005/8/layout/default"/>
    <dgm:cxn modelId="{D987A856-AABD-434C-97BC-AF500F3664D3}" type="presParOf" srcId="{BA221209-23F7-42A6-895F-36560785A901}" destId="{AA6D4E87-7B68-4DC7-B17A-8115707EDD51}" srcOrd="8" destOrd="0" presId="urn:microsoft.com/office/officeart/2005/8/layout/default"/>
    <dgm:cxn modelId="{41D1B310-5F73-4721-B046-42260FC6311D}" type="presParOf" srcId="{BA221209-23F7-42A6-895F-36560785A901}" destId="{32DEAAEE-23BA-415D-B264-9E9D1FE7BE0C}" srcOrd="9" destOrd="0" presId="urn:microsoft.com/office/officeart/2005/8/layout/default"/>
    <dgm:cxn modelId="{B973E447-CCA7-40AE-8F3F-2EF7DB85C3C1}" type="presParOf" srcId="{BA221209-23F7-42A6-895F-36560785A901}" destId="{DF8781CA-3579-4BC9-A167-D71BBC58AE9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7E9C5-551D-4BFA-BC38-E275D1AEBAD5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9DB9522-BB54-49B9-9207-1F5310FFEACA}" type="parTrans" cxnId="{F4009B1D-9B71-426E-824F-551C17FDA88F}">
      <dgm:prSet/>
      <dgm:spPr/>
      <dgm:t>
        <a:bodyPr/>
        <a:lstStyle/>
        <a:p>
          <a:endParaRPr lang="ru-RU"/>
        </a:p>
      </dgm:t>
    </dgm:pt>
    <dgm:pt modelId="{62B43718-E33E-4294-8CB3-7FD5E62EECDF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Разделяемый пул</a:t>
          </a:r>
        </a:p>
      </dgm:t>
    </dgm:pt>
    <dgm:pt modelId="{45A631D1-8EE7-4D9C-8D59-FD14F2331DEB}" type="sibTrans" cxnId="{F4009B1D-9B71-426E-824F-551C17FDA88F}">
      <dgm:prSet/>
      <dgm:spPr/>
      <dgm:t>
        <a:bodyPr/>
        <a:lstStyle/>
        <a:p>
          <a:endParaRPr lang="ru-RU"/>
        </a:p>
      </dgm:t>
    </dgm:pt>
    <dgm:pt modelId="{5912579F-535E-4679-AA02-D2913E1B4359}" type="parTrans" cxnId="{AB411C1C-BE20-408B-AE32-3E49C53ABB6D}">
      <dgm:prSet/>
      <dgm:spPr/>
      <dgm:t>
        <a:bodyPr/>
        <a:lstStyle/>
        <a:p>
          <a:endParaRPr lang="ru-RU"/>
        </a:p>
      </dgm:t>
    </dgm:pt>
    <dgm:pt modelId="{6C231343-916B-45DD-A9DD-EB457C3B7056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Фиксированная область </a:t>
          </a:r>
          <a:r>
            <a:rPr lang="en-US"/>
            <a:t>SGA</a:t>
          </a:r>
          <a:endParaRPr lang="ru-RU"/>
        </a:p>
      </dgm:t>
    </dgm:pt>
    <dgm:pt modelId="{06574B0E-5E47-458E-A65B-29B4543F13B7}" type="sibTrans" cxnId="{AB411C1C-BE20-408B-AE32-3E49C53ABB6D}">
      <dgm:prSet/>
      <dgm:spPr/>
      <dgm:t>
        <a:bodyPr/>
        <a:lstStyle/>
        <a:p>
          <a:endParaRPr lang="ru-RU"/>
        </a:p>
      </dgm:t>
    </dgm:pt>
    <dgm:pt modelId="{CCBFDCB7-74DB-4B07-AB7F-8F038DF783BD}" type="parTrans" cxnId="{6F72D023-6C68-45F9-9950-C8A587F336AD}">
      <dgm:prSet/>
      <dgm:spPr/>
      <dgm:t>
        <a:bodyPr/>
        <a:lstStyle/>
        <a:p>
          <a:endParaRPr lang="ru-RU"/>
        </a:p>
      </dgm:t>
    </dgm:pt>
    <dgm:pt modelId="{7074DF79-2AFF-4CC0-8452-651385FDDC7F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Большой пул</a:t>
          </a:r>
        </a:p>
      </dgm:t>
    </dgm:pt>
    <dgm:pt modelId="{8EDA1754-BA34-4B29-93B8-FDD54B450B71}" type="sibTrans" cxnId="{6F72D023-6C68-45F9-9950-C8A587F336AD}">
      <dgm:prSet/>
      <dgm:spPr/>
      <dgm:t>
        <a:bodyPr/>
        <a:lstStyle/>
        <a:p>
          <a:endParaRPr lang="ru-RU"/>
        </a:p>
      </dgm:t>
    </dgm:pt>
    <dgm:pt modelId="{06021282-7E51-414B-A6A2-EF85D0BE6B31}" type="parTrans" cxnId="{DC7D0229-9C2C-4055-9704-5C18CAE789FE}">
      <dgm:prSet/>
      <dgm:spPr/>
      <dgm:t>
        <a:bodyPr/>
        <a:lstStyle/>
        <a:p>
          <a:endParaRPr lang="ru-RU"/>
        </a:p>
      </dgm:t>
    </dgm:pt>
    <dgm:pt modelId="{32CCBCD1-DD5F-4BBB-AD1D-A7F5E1C23977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Пул </a:t>
          </a:r>
          <a:r>
            <a:rPr lang="en-US"/>
            <a:t>Java</a:t>
          </a:r>
          <a:endParaRPr lang="ru-RU"/>
        </a:p>
      </dgm:t>
    </dgm:pt>
    <dgm:pt modelId="{71E83951-37F5-403C-BAE4-E293854DCCFB}" type="sibTrans" cxnId="{DC7D0229-9C2C-4055-9704-5C18CAE789FE}">
      <dgm:prSet/>
      <dgm:spPr/>
      <dgm:t>
        <a:bodyPr/>
        <a:lstStyle/>
        <a:p>
          <a:endParaRPr lang="ru-RU"/>
        </a:p>
      </dgm:t>
    </dgm:pt>
    <dgm:pt modelId="{3CF46321-601A-4E50-964A-5990CC428816}" type="parTrans" cxnId="{BB2F580A-3822-4072-9D68-BA807E09AA4F}">
      <dgm:prSet/>
      <dgm:spPr/>
      <dgm:t>
        <a:bodyPr/>
        <a:lstStyle/>
        <a:p>
          <a:endParaRPr lang="ru-RU"/>
        </a:p>
      </dgm:t>
    </dgm:pt>
    <dgm:pt modelId="{F8EE45E1-256F-45FE-A22F-2C33A0621B39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Буфер журналов повтора</a:t>
          </a:r>
        </a:p>
      </dgm:t>
    </dgm:pt>
    <dgm:pt modelId="{63DFE859-932C-491D-950E-38146E56A5B0}" type="sibTrans" cxnId="{BB2F580A-3822-4072-9D68-BA807E09AA4F}">
      <dgm:prSet/>
      <dgm:spPr/>
      <dgm:t>
        <a:bodyPr/>
        <a:lstStyle/>
        <a:p>
          <a:endParaRPr lang="ru-RU"/>
        </a:p>
      </dgm:t>
    </dgm:pt>
    <dgm:pt modelId="{7A212E8D-AB0F-4400-9A02-608CF0D87FC3}" type="parTrans" cxnId="{6DA433AB-BB3C-44A9-810E-7D1D8E68E66C}">
      <dgm:prSet/>
      <dgm:spPr/>
      <dgm:t>
        <a:bodyPr/>
        <a:lstStyle/>
        <a:p>
          <a:endParaRPr lang="ru-RU"/>
        </a:p>
      </dgm:t>
    </dgm:pt>
    <dgm:pt modelId="{1655B8E0-74CA-4B02-9457-0C03B2D65FC2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2400" b="1" baseline="0">
              <a:solidFill>
                <a:srgbClr val="C00000"/>
              </a:solidFill>
            </a:rPr>
            <a:t>Буферный пул</a:t>
          </a:r>
        </a:p>
      </dgm:t>
    </dgm:pt>
    <dgm:pt modelId="{309E4F5A-D0C4-4632-BF77-7F7DBB321936}" type="sibTrans" cxnId="{6DA433AB-BB3C-44A9-810E-7D1D8E68E66C}">
      <dgm:prSet/>
      <dgm:spPr/>
      <dgm:t>
        <a:bodyPr/>
        <a:lstStyle/>
        <a:p>
          <a:endParaRPr lang="ru-RU"/>
        </a:p>
      </dgm:t>
    </dgm:pt>
    <dgm:pt modelId="{BA221209-23F7-42A6-895F-36560785A901}" type="pres">
      <dgm:prSet presAssocID="{9117E9C5-551D-4BFA-BC38-E275D1AEBAD5}" presName="diagram" presStyleCnt="0">
        <dgm:presLayoutVars>
          <dgm:dir/>
          <dgm:resizeHandles val="exact"/>
        </dgm:presLayoutVars>
      </dgm:prSet>
      <dgm:spPr/>
    </dgm:pt>
    <dgm:pt modelId="{CB8D6188-1D31-480D-A54B-CDF916343EB7}" type="pres">
      <dgm:prSet presAssocID="{62B43718-E33E-4294-8CB3-7FD5E62EECDF}" presName="node" presStyleLbl="node1" presStyleIdx="0" presStyleCnt="6" custScaleY="212025" custLinFactNeighborX="-2788" custLinFactNeighborY="-24300">
        <dgm:presLayoutVars>
          <dgm:bulletEnabled val="1"/>
        </dgm:presLayoutVars>
      </dgm:prSet>
      <dgm:spPr/>
    </dgm:pt>
    <dgm:pt modelId="{2C8CEB0C-3A77-40C2-8DE5-1F415CC30C80}" type="pres">
      <dgm:prSet presAssocID="{45A631D1-8EE7-4D9C-8D59-FD14F2331DEB}" presName="sibTrans" presStyleCnt="0"/>
      <dgm:spPr/>
    </dgm:pt>
    <dgm:pt modelId="{6FF1C1DC-F9C2-4962-A536-B05E5E798414}" type="pres">
      <dgm:prSet presAssocID="{6C231343-916B-45DD-A9DD-EB457C3B7056}" presName="node" presStyleLbl="node1" presStyleIdx="1" presStyleCnt="6" custScaleY="76435" custLinFactX="63221" custLinFactNeighborX="100000" custLinFactNeighborY="-84675">
        <dgm:presLayoutVars>
          <dgm:bulletEnabled val="1"/>
        </dgm:presLayoutVars>
      </dgm:prSet>
      <dgm:spPr/>
    </dgm:pt>
    <dgm:pt modelId="{DD0EDB67-DE35-49D3-830F-35A13DAB795B}" type="pres">
      <dgm:prSet presAssocID="{06574B0E-5E47-458E-A65B-29B4543F13B7}" presName="sibTrans" presStyleCnt="0"/>
      <dgm:spPr/>
    </dgm:pt>
    <dgm:pt modelId="{51523EAA-D554-43A9-B1EF-2BFCB0963A02}" type="pres">
      <dgm:prSet presAssocID="{7074DF79-2AFF-4CC0-8452-651385FDDC7F}" presName="node" presStyleLbl="node1" presStyleIdx="2" presStyleCnt="6" custScaleX="151360" custScaleY="202743" custLinFactX="-7043" custLinFactNeighborX="-100000" custLinFactNeighborY="-21521">
        <dgm:presLayoutVars>
          <dgm:bulletEnabled val="1"/>
        </dgm:presLayoutVars>
      </dgm:prSet>
      <dgm:spPr/>
    </dgm:pt>
    <dgm:pt modelId="{FAFD37F3-34A3-4572-8E47-FE52C2A49E74}" type="pres">
      <dgm:prSet presAssocID="{8EDA1754-BA34-4B29-93B8-FDD54B450B71}" presName="sibTrans" presStyleCnt="0"/>
      <dgm:spPr/>
    </dgm:pt>
    <dgm:pt modelId="{84EC3C04-03B6-4539-A0E5-82B8AEC109A8}" type="pres">
      <dgm:prSet presAssocID="{32CCBCD1-DD5F-4BBB-AD1D-A7F5E1C23977}" presName="node" presStyleLbl="node1" presStyleIdx="3" presStyleCnt="6" custLinFactX="100000" custLinFactY="-74827" custLinFactNeighborX="186188" custLinFactNeighborY="-100000">
        <dgm:presLayoutVars>
          <dgm:bulletEnabled val="1"/>
        </dgm:presLayoutVars>
      </dgm:prSet>
      <dgm:spPr/>
    </dgm:pt>
    <dgm:pt modelId="{9E383161-66A6-4789-9AE9-68030B46FC03}" type="pres">
      <dgm:prSet presAssocID="{71E83951-37F5-403C-BAE4-E293854DCCFB}" presName="sibTrans" presStyleCnt="0"/>
      <dgm:spPr/>
    </dgm:pt>
    <dgm:pt modelId="{AA6D4E87-7B68-4DC7-B17A-8115707EDD51}" type="pres">
      <dgm:prSet presAssocID="{F8EE45E1-256F-45FE-A22F-2C33A0621B39}" presName="node" presStyleLbl="node1" presStyleIdx="4" presStyleCnt="6" custScaleX="139048" custScaleY="146395" custLinFactX="9412" custLinFactNeighborX="100000" custLinFactNeighborY="4182">
        <dgm:presLayoutVars>
          <dgm:bulletEnabled val="1"/>
        </dgm:presLayoutVars>
      </dgm:prSet>
      <dgm:spPr/>
    </dgm:pt>
    <dgm:pt modelId="{32DEAAEE-23BA-415D-B264-9E9D1FE7BE0C}" type="pres">
      <dgm:prSet presAssocID="{63DFE859-932C-491D-950E-38146E56A5B0}" presName="sibTrans" presStyleCnt="0"/>
      <dgm:spPr/>
    </dgm:pt>
    <dgm:pt modelId="{DF8781CA-3579-4BC9-A167-D71BBC58AE9F}" type="pres">
      <dgm:prSet presAssocID="{1655B8E0-74CA-4B02-9457-0C03B2D65FC2}" presName="node" presStyleLbl="node1" presStyleIdx="5" presStyleCnt="6" custScaleX="138247" custScaleY="153297" custLinFactX="-100000" custLinFactNeighborX="-139965" custLinFactNeighborY="214">
        <dgm:presLayoutVars>
          <dgm:bulletEnabled val="1"/>
        </dgm:presLayoutVars>
      </dgm:prSet>
      <dgm:spPr/>
    </dgm:pt>
  </dgm:ptLst>
  <dgm:cxnLst>
    <dgm:cxn modelId="{BB2F580A-3822-4072-9D68-BA807E09AA4F}" srcId="{9117E9C5-551D-4BFA-BC38-E275D1AEBAD5}" destId="{F8EE45E1-256F-45FE-A22F-2C33A0621B39}" srcOrd="4" destOrd="0" parTransId="{3CF46321-601A-4E50-964A-5990CC428816}" sibTransId="{63DFE859-932C-491D-950E-38146E56A5B0}"/>
    <dgm:cxn modelId="{242C650B-C70A-42B8-9536-E5C37CC28A8D}" type="presOf" srcId="{6C231343-916B-45DD-A9DD-EB457C3B7056}" destId="{6FF1C1DC-F9C2-4962-A536-B05E5E798414}" srcOrd="0" destOrd="0" presId="urn:microsoft.com/office/officeart/2005/8/layout/default"/>
    <dgm:cxn modelId="{FD0D391A-7FFE-49E4-BB53-44BA4446D42E}" type="presOf" srcId="{7074DF79-2AFF-4CC0-8452-651385FDDC7F}" destId="{51523EAA-D554-43A9-B1EF-2BFCB0963A02}" srcOrd="0" destOrd="0" presId="urn:microsoft.com/office/officeart/2005/8/layout/default"/>
    <dgm:cxn modelId="{AB411C1C-BE20-408B-AE32-3E49C53ABB6D}" srcId="{9117E9C5-551D-4BFA-BC38-E275D1AEBAD5}" destId="{6C231343-916B-45DD-A9DD-EB457C3B7056}" srcOrd="1" destOrd="0" parTransId="{5912579F-535E-4679-AA02-D2913E1B4359}" sibTransId="{06574B0E-5E47-458E-A65B-29B4543F13B7}"/>
    <dgm:cxn modelId="{F4009B1D-9B71-426E-824F-551C17FDA88F}" srcId="{9117E9C5-551D-4BFA-BC38-E275D1AEBAD5}" destId="{62B43718-E33E-4294-8CB3-7FD5E62EECDF}" srcOrd="0" destOrd="0" parTransId="{A9DB9522-BB54-49B9-9207-1F5310FFEACA}" sibTransId="{45A631D1-8EE7-4D9C-8D59-FD14F2331DEB}"/>
    <dgm:cxn modelId="{8B5A421E-88DE-4A41-8549-0BF670D7E8A4}" type="presOf" srcId="{32CCBCD1-DD5F-4BBB-AD1D-A7F5E1C23977}" destId="{84EC3C04-03B6-4539-A0E5-82B8AEC109A8}" srcOrd="0" destOrd="0" presId="urn:microsoft.com/office/officeart/2005/8/layout/default"/>
    <dgm:cxn modelId="{6F72D023-6C68-45F9-9950-C8A587F336AD}" srcId="{9117E9C5-551D-4BFA-BC38-E275D1AEBAD5}" destId="{7074DF79-2AFF-4CC0-8452-651385FDDC7F}" srcOrd="2" destOrd="0" parTransId="{CCBFDCB7-74DB-4B07-AB7F-8F038DF783BD}" sibTransId="{8EDA1754-BA34-4B29-93B8-FDD54B450B71}"/>
    <dgm:cxn modelId="{DC7D0229-9C2C-4055-9704-5C18CAE789FE}" srcId="{9117E9C5-551D-4BFA-BC38-E275D1AEBAD5}" destId="{32CCBCD1-DD5F-4BBB-AD1D-A7F5E1C23977}" srcOrd="3" destOrd="0" parTransId="{06021282-7E51-414B-A6A2-EF85D0BE6B31}" sibTransId="{71E83951-37F5-403C-BAE4-E293854DCCFB}"/>
    <dgm:cxn modelId="{390A70A3-12E2-4AB8-B050-FD6FB65F8741}" type="presOf" srcId="{F8EE45E1-256F-45FE-A22F-2C33A0621B39}" destId="{AA6D4E87-7B68-4DC7-B17A-8115707EDD51}" srcOrd="0" destOrd="0" presId="urn:microsoft.com/office/officeart/2005/8/layout/default"/>
    <dgm:cxn modelId="{72E6A6A7-1DD3-4BFB-9596-D5E4BD53D2C2}" type="presOf" srcId="{1655B8E0-74CA-4B02-9457-0C03B2D65FC2}" destId="{DF8781CA-3579-4BC9-A167-D71BBC58AE9F}" srcOrd="0" destOrd="0" presId="urn:microsoft.com/office/officeart/2005/8/layout/default"/>
    <dgm:cxn modelId="{6DA433AB-BB3C-44A9-810E-7D1D8E68E66C}" srcId="{9117E9C5-551D-4BFA-BC38-E275D1AEBAD5}" destId="{1655B8E0-74CA-4B02-9457-0C03B2D65FC2}" srcOrd="5" destOrd="0" parTransId="{7A212E8D-AB0F-4400-9A02-608CF0D87FC3}" sibTransId="{309E4F5A-D0C4-4632-BF77-7F7DBB321936}"/>
    <dgm:cxn modelId="{809210BD-CA54-47FE-85D4-3B393C7CBB05}" type="presOf" srcId="{62B43718-E33E-4294-8CB3-7FD5E62EECDF}" destId="{CB8D6188-1D31-480D-A54B-CDF916343EB7}" srcOrd="0" destOrd="0" presId="urn:microsoft.com/office/officeart/2005/8/layout/default"/>
    <dgm:cxn modelId="{6AE539CA-7CD3-4CE5-8533-46DA8ECD65CF}" type="presOf" srcId="{9117E9C5-551D-4BFA-BC38-E275D1AEBAD5}" destId="{BA221209-23F7-42A6-895F-36560785A901}" srcOrd="0" destOrd="0" presId="urn:microsoft.com/office/officeart/2005/8/layout/default"/>
    <dgm:cxn modelId="{64CF2D8E-9355-481B-8ABA-AD6358EE8D8D}" type="presParOf" srcId="{BA221209-23F7-42A6-895F-36560785A901}" destId="{CB8D6188-1D31-480D-A54B-CDF916343EB7}" srcOrd="0" destOrd="0" presId="urn:microsoft.com/office/officeart/2005/8/layout/default"/>
    <dgm:cxn modelId="{3F8E6C44-511B-4CC8-A43C-659E518D0635}" type="presParOf" srcId="{BA221209-23F7-42A6-895F-36560785A901}" destId="{2C8CEB0C-3A77-40C2-8DE5-1F415CC30C80}" srcOrd="1" destOrd="0" presId="urn:microsoft.com/office/officeart/2005/8/layout/default"/>
    <dgm:cxn modelId="{4B2B343C-2A17-428D-92FB-754BE1820993}" type="presParOf" srcId="{BA221209-23F7-42A6-895F-36560785A901}" destId="{6FF1C1DC-F9C2-4962-A536-B05E5E798414}" srcOrd="2" destOrd="0" presId="urn:microsoft.com/office/officeart/2005/8/layout/default"/>
    <dgm:cxn modelId="{B941AAD7-0F2A-4FAC-8589-87F7DAAF41DD}" type="presParOf" srcId="{BA221209-23F7-42A6-895F-36560785A901}" destId="{DD0EDB67-DE35-49D3-830F-35A13DAB795B}" srcOrd="3" destOrd="0" presId="urn:microsoft.com/office/officeart/2005/8/layout/default"/>
    <dgm:cxn modelId="{46D220A4-481B-45EF-8CC9-68C58F2F52A4}" type="presParOf" srcId="{BA221209-23F7-42A6-895F-36560785A901}" destId="{51523EAA-D554-43A9-B1EF-2BFCB0963A02}" srcOrd="4" destOrd="0" presId="urn:microsoft.com/office/officeart/2005/8/layout/default"/>
    <dgm:cxn modelId="{3C8C1A17-B026-4256-82AF-3A0D6B274110}" type="presParOf" srcId="{BA221209-23F7-42A6-895F-36560785A901}" destId="{FAFD37F3-34A3-4572-8E47-FE52C2A49E74}" srcOrd="5" destOrd="0" presId="urn:microsoft.com/office/officeart/2005/8/layout/default"/>
    <dgm:cxn modelId="{28B09363-35F1-4CA7-84B8-FDE2EEB7B6BB}" type="presParOf" srcId="{BA221209-23F7-42A6-895F-36560785A901}" destId="{84EC3C04-03B6-4539-A0E5-82B8AEC109A8}" srcOrd="6" destOrd="0" presId="urn:microsoft.com/office/officeart/2005/8/layout/default"/>
    <dgm:cxn modelId="{A17BF318-D216-45DA-817C-786B296BAA3A}" type="presParOf" srcId="{BA221209-23F7-42A6-895F-36560785A901}" destId="{9E383161-66A6-4789-9AE9-68030B46FC03}" srcOrd="7" destOrd="0" presId="urn:microsoft.com/office/officeart/2005/8/layout/default"/>
    <dgm:cxn modelId="{0BC26AEB-A937-466B-BEF1-6CB0261D0360}" type="presParOf" srcId="{BA221209-23F7-42A6-895F-36560785A901}" destId="{AA6D4E87-7B68-4DC7-B17A-8115707EDD51}" srcOrd="8" destOrd="0" presId="urn:microsoft.com/office/officeart/2005/8/layout/default"/>
    <dgm:cxn modelId="{6A3165F3-2032-4BF9-8A4E-CBA4821FE202}" type="presParOf" srcId="{BA221209-23F7-42A6-895F-36560785A901}" destId="{32DEAAEE-23BA-415D-B264-9E9D1FE7BE0C}" srcOrd="9" destOrd="0" presId="urn:microsoft.com/office/officeart/2005/8/layout/default"/>
    <dgm:cxn modelId="{1D9F528D-9E27-4B9A-9289-881A14C2DB37}" type="presParOf" srcId="{BA221209-23F7-42A6-895F-36560785A901}" destId="{DF8781CA-3579-4BC9-A167-D71BBC58AE9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17E9C5-551D-4BFA-BC38-E275D1AEBAD5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A9DB9522-BB54-49B9-9207-1F5310FFEACA}" type="parTrans" cxnId="{4C1FC3A5-A22B-45E5-B469-A0B0AEFF0ED1}">
      <dgm:prSet/>
      <dgm:spPr/>
      <dgm:t>
        <a:bodyPr/>
        <a:lstStyle/>
        <a:p>
          <a:endParaRPr lang="ru-RU"/>
        </a:p>
      </dgm:t>
    </dgm:pt>
    <dgm:pt modelId="{62B43718-E33E-4294-8CB3-7FD5E62EECDF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Разделяемый пул</a:t>
          </a:r>
        </a:p>
      </dgm:t>
    </dgm:pt>
    <dgm:pt modelId="{45A631D1-8EE7-4D9C-8D59-FD14F2331DEB}" type="sibTrans" cxnId="{4C1FC3A5-A22B-45E5-B469-A0B0AEFF0ED1}">
      <dgm:prSet/>
      <dgm:spPr/>
      <dgm:t>
        <a:bodyPr/>
        <a:lstStyle/>
        <a:p>
          <a:endParaRPr lang="ru-RU"/>
        </a:p>
      </dgm:t>
    </dgm:pt>
    <dgm:pt modelId="{5912579F-535E-4679-AA02-D2913E1B4359}" type="parTrans" cxnId="{9CC7730E-6627-45BD-9CD3-C32276DF9601}">
      <dgm:prSet/>
      <dgm:spPr/>
      <dgm:t>
        <a:bodyPr/>
        <a:lstStyle/>
        <a:p>
          <a:endParaRPr lang="ru-RU"/>
        </a:p>
      </dgm:t>
    </dgm:pt>
    <dgm:pt modelId="{6C231343-916B-45DD-A9DD-EB457C3B7056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Фиксированная область </a:t>
          </a:r>
          <a:r>
            <a:rPr lang="en-US"/>
            <a:t>SGA</a:t>
          </a:r>
          <a:endParaRPr lang="ru-RU"/>
        </a:p>
      </dgm:t>
    </dgm:pt>
    <dgm:pt modelId="{06574B0E-5E47-458E-A65B-29B4543F13B7}" type="sibTrans" cxnId="{9CC7730E-6627-45BD-9CD3-C32276DF9601}">
      <dgm:prSet/>
      <dgm:spPr/>
      <dgm:t>
        <a:bodyPr/>
        <a:lstStyle/>
        <a:p>
          <a:endParaRPr lang="ru-RU"/>
        </a:p>
      </dgm:t>
    </dgm:pt>
    <dgm:pt modelId="{CCBFDCB7-74DB-4B07-AB7F-8F038DF783BD}" type="parTrans" cxnId="{C0185A0B-20EC-41B9-9038-CE85EFAF15B4}">
      <dgm:prSet/>
      <dgm:spPr/>
      <dgm:t>
        <a:bodyPr/>
        <a:lstStyle/>
        <a:p>
          <a:endParaRPr lang="ru-RU"/>
        </a:p>
      </dgm:t>
    </dgm:pt>
    <dgm:pt modelId="{7074DF79-2AFF-4CC0-8452-651385FDDC7F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Большой пул</a:t>
          </a:r>
        </a:p>
      </dgm:t>
    </dgm:pt>
    <dgm:pt modelId="{8EDA1754-BA34-4B29-93B8-FDD54B450B71}" type="sibTrans" cxnId="{C0185A0B-20EC-41B9-9038-CE85EFAF15B4}">
      <dgm:prSet/>
      <dgm:spPr/>
      <dgm:t>
        <a:bodyPr/>
        <a:lstStyle/>
        <a:p>
          <a:endParaRPr lang="ru-RU"/>
        </a:p>
      </dgm:t>
    </dgm:pt>
    <dgm:pt modelId="{06021282-7E51-414B-A6A2-EF85D0BE6B31}" type="parTrans" cxnId="{0C7B70FF-A682-4350-A3C6-D1F08C1F1CD0}">
      <dgm:prSet/>
      <dgm:spPr/>
      <dgm:t>
        <a:bodyPr/>
        <a:lstStyle/>
        <a:p>
          <a:endParaRPr lang="ru-RU"/>
        </a:p>
      </dgm:t>
    </dgm:pt>
    <dgm:pt modelId="{32CCBCD1-DD5F-4BBB-AD1D-A7F5E1C23977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Пул </a:t>
          </a:r>
          <a:r>
            <a:rPr lang="en-US"/>
            <a:t>Java</a:t>
          </a:r>
          <a:endParaRPr lang="ru-RU"/>
        </a:p>
      </dgm:t>
    </dgm:pt>
    <dgm:pt modelId="{71E83951-37F5-403C-BAE4-E293854DCCFB}" type="sibTrans" cxnId="{0C7B70FF-A682-4350-A3C6-D1F08C1F1CD0}">
      <dgm:prSet/>
      <dgm:spPr/>
      <dgm:t>
        <a:bodyPr/>
        <a:lstStyle/>
        <a:p>
          <a:endParaRPr lang="ru-RU"/>
        </a:p>
      </dgm:t>
    </dgm:pt>
    <dgm:pt modelId="{3CF46321-601A-4E50-964A-5990CC428816}" type="parTrans" cxnId="{89F44132-7B01-4E71-A5BD-CD9953D1463E}">
      <dgm:prSet/>
      <dgm:spPr/>
      <dgm:t>
        <a:bodyPr/>
        <a:lstStyle/>
        <a:p>
          <a:endParaRPr lang="ru-RU"/>
        </a:p>
      </dgm:t>
    </dgm:pt>
    <dgm:pt modelId="{F8EE45E1-256F-45FE-A22F-2C33A0621B39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2000" b="1" baseline="0">
              <a:solidFill>
                <a:srgbClr val="C00000"/>
              </a:solidFill>
            </a:rPr>
            <a:t>Буфер журналов повтора</a:t>
          </a:r>
        </a:p>
      </dgm:t>
    </dgm:pt>
    <dgm:pt modelId="{63DFE859-932C-491D-950E-38146E56A5B0}" type="sibTrans" cxnId="{89F44132-7B01-4E71-A5BD-CD9953D1463E}">
      <dgm:prSet/>
      <dgm:spPr/>
      <dgm:t>
        <a:bodyPr/>
        <a:lstStyle/>
        <a:p>
          <a:endParaRPr lang="ru-RU"/>
        </a:p>
      </dgm:t>
    </dgm:pt>
    <dgm:pt modelId="{7A212E8D-AB0F-4400-9A02-608CF0D87FC3}" type="parTrans" cxnId="{75773D8E-064F-4808-AE64-C7C7423146C2}">
      <dgm:prSet/>
      <dgm:spPr/>
      <dgm:t>
        <a:bodyPr/>
        <a:lstStyle/>
        <a:p>
          <a:endParaRPr lang="ru-RU"/>
        </a:p>
      </dgm:t>
    </dgm:pt>
    <dgm:pt modelId="{1655B8E0-74CA-4B02-9457-0C03B2D65FC2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Буферный пул</a:t>
          </a:r>
        </a:p>
      </dgm:t>
    </dgm:pt>
    <dgm:pt modelId="{309E4F5A-D0C4-4632-BF77-7F7DBB321936}" type="sibTrans" cxnId="{75773D8E-064F-4808-AE64-C7C7423146C2}">
      <dgm:prSet/>
      <dgm:spPr/>
      <dgm:t>
        <a:bodyPr/>
        <a:lstStyle/>
        <a:p>
          <a:endParaRPr lang="ru-RU"/>
        </a:p>
      </dgm:t>
    </dgm:pt>
    <dgm:pt modelId="{BA221209-23F7-42A6-895F-36560785A901}" type="pres">
      <dgm:prSet presAssocID="{9117E9C5-551D-4BFA-BC38-E275D1AEBAD5}" presName="diagram" presStyleCnt="0">
        <dgm:presLayoutVars>
          <dgm:dir/>
          <dgm:resizeHandles val="exact"/>
        </dgm:presLayoutVars>
      </dgm:prSet>
      <dgm:spPr/>
    </dgm:pt>
    <dgm:pt modelId="{CB8D6188-1D31-480D-A54B-CDF916343EB7}" type="pres">
      <dgm:prSet presAssocID="{62B43718-E33E-4294-8CB3-7FD5E62EECDF}" presName="node" presStyleLbl="node1" presStyleIdx="0" presStyleCnt="6" custScaleY="212025" custLinFactNeighborX="-2788" custLinFactNeighborY="-24300">
        <dgm:presLayoutVars>
          <dgm:bulletEnabled val="1"/>
        </dgm:presLayoutVars>
      </dgm:prSet>
      <dgm:spPr/>
    </dgm:pt>
    <dgm:pt modelId="{2C8CEB0C-3A77-40C2-8DE5-1F415CC30C80}" type="pres">
      <dgm:prSet presAssocID="{45A631D1-8EE7-4D9C-8D59-FD14F2331DEB}" presName="sibTrans" presStyleCnt="0"/>
      <dgm:spPr/>
    </dgm:pt>
    <dgm:pt modelId="{6FF1C1DC-F9C2-4962-A536-B05E5E798414}" type="pres">
      <dgm:prSet presAssocID="{6C231343-916B-45DD-A9DD-EB457C3B7056}" presName="node" presStyleLbl="node1" presStyleIdx="1" presStyleCnt="6" custScaleY="76435" custLinFactX="63221" custLinFactNeighborX="100000" custLinFactNeighborY="-84675">
        <dgm:presLayoutVars>
          <dgm:bulletEnabled val="1"/>
        </dgm:presLayoutVars>
      </dgm:prSet>
      <dgm:spPr/>
    </dgm:pt>
    <dgm:pt modelId="{DD0EDB67-DE35-49D3-830F-35A13DAB795B}" type="pres">
      <dgm:prSet presAssocID="{06574B0E-5E47-458E-A65B-29B4543F13B7}" presName="sibTrans" presStyleCnt="0"/>
      <dgm:spPr/>
    </dgm:pt>
    <dgm:pt modelId="{51523EAA-D554-43A9-B1EF-2BFCB0963A02}" type="pres">
      <dgm:prSet presAssocID="{7074DF79-2AFF-4CC0-8452-651385FDDC7F}" presName="node" presStyleLbl="node1" presStyleIdx="2" presStyleCnt="6" custScaleX="151360" custScaleY="202743" custLinFactX="-7043" custLinFactNeighborX="-100000" custLinFactNeighborY="-21521">
        <dgm:presLayoutVars>
          <dgm:bulletEnabled val="1"/>
        </dgm:presLayoutVars>
      </dgm:prSet>
      <dgm:spPr/>
    </dgm:pt>
    <dgm:pt modelId="{FAFD37F3-34A3-4572-8E47-FE52C2A49E74}" type="pres">
      <dgm:prSet presAssocID="{8EDA1754-BA34-4B29-93B8-FDD54B450B71}" presName="sibTrans" presStyleCnt="0"/>
      <dgm:spPr/>
    </dgm:pt>
    <dgm:pt modelId="{84EC3C04-03B6-4539-A0E5-82B8AEC109A8}" type="pres">
      <dgm:prSet presAssocID="{32CCBCD1-DD5F-4BBB-AD1D-A7F5E1C23977}" presName="node" presStyleLbl="node1" presStyleIdx="3" presStyleCnt="6" custLinFactX="100000" custLinFactY="-74827" custLinFactNeighborX="186188" custLinFactNeighborY="-100000">
        <dgm:presLayoutVars>
          <dgm:bulletEnabled val="1"/>
        </dgm:presLayoutVars>
      </dgm:prSet>
      <dgm:spPr/>
    </dgm:pt>
    <dgm:pt modelId="{9E383161-66A6-4789-9AE9-68030B46FC03}" type="pres">
      <dgm:prSet presAssocID="{71E83951-37F5-403C-BAE4-E293854DCCFB}" presName="sibTrans" presStyleCnt="0"/>
      <dgm:spPr/>
    </dgm:pt>
    <dgm:pt modelId="{AA6D4E87-7B68-4DC7-B17A-8115707EDD51}" type="pres">
      <dgm:prSet presAssocID="{F8EE45E1-256F-45FE-A22F-2C33A0621B39}" presName="node" presStyleLbl="node1" presStyleIdx="4" presStyleCnt="6" custScaleX="139048" custScaleY="146395" custLinFactX="9412" custLinFactNeighborX="100000" custLinFactNeighborY="4182">
        <dgm:presLayoutVars>
          <dgm:bulletEnabled val="1"/>
        </dgm:presLayoutVars>
      </dgm:prSet>
      <dgm:spPr/>
    </dgm:pt>
    <dgm:pt modelId="{32DEAAEE-23BA-415D-B264-9E9D1FE7BE0C}" type="pres">
      <dgm:prSet presAssocID="{63DFE859-932C-491D-950E-38146E56A5B0}" presName="sibTrans" presStyleCnt="0"/>
      <dgm:spPr/>
    </dgm:pt>
    <dgm:pt modelId="{DF8781CA-3579-4BC9-A167-D71BBC58AE9F}" type="pres">
      <dgm:prSet presAssocID="{1655B8E0-74CA-4B02-9457-0C03B2D65FC2}" presName="node" presStyleLbl="node1" presStyleIdx="5" presStyleCnt="6" custScaleX="138247" custScaleY="153297" custLinFactX="-100000" custLinFactNeighborX="-139965" custLinFactNeighborY="214">
        <dgm:presLayoutVars>
          <dgm:bulletEnabled val="1"/>
        </dgm:presLayoutVars>
      </dgm:prSet>
      <dgm:spPr/>
    </dgm:pt>
  </dgm:ptLst>
  <dgm:cxnLst>
    <dgm:cxn modelId="{31199604-190E-4C3E-AE16-7932437AB2AD}" type="presOf" srcId="{7074DF79-2AFF-4CC0-8452-651385FDDC7F}" destId="{51523EAA-D554-43A9-B1EF-2BFCB0963A02}" srcOrd="0" destOrd="0" presId="urn:microsoft.com/office/officeart/2005/8/layout/default"/>
    <dgm:cxn modelId="{C0185A0B-20EC-41B9-9038-CE85EFAF15B4}" srcId="{9117E9C5-551D-4BFA-BC38-E275D1AEBAD5}" destId="{7074DF79-2AFF-4CC0-8452-651385FDDC7F}" srcOrd="2" destOrd="0" parTransId="{CCBFDCB7-74DB-4B07-AB7F-8F038DF783BD}" sibTransId="{8EDA1754-BA34-4B29-93B8-FDD54B450B71}"/>
    <dgm:cxn modelId="{9CC7730E-6627-45BD-9CD3-C32276DF9601}" srcId="{9117E9C5-551D-4BFA-BC38-E275D1AEBAD5}" destId="{6C231343-916B-45DD-A9DD-EB457C3B7056}" srcOrd="1" destOrd="0" parTransId="{5912579F-535E-4679-AA02-D2913E1B4359}" sibTransId="{06574B0E-5E47-458E-A65B-29B4543F13B7}"/>
    <dgm:cxn modelId="{5D762C0F-5A1F-4BE9-A756-23B13628EADE}" type="presOf" srcId="{9117E9C5-551D-4BFA-BC38-E275D1AEBAD5}" destId="{BA221209-23F7-42A6-895F-36560785A901}" srcOrd="0" destOrd="0" presId="urn:microsoft.com/office/officeart/2005/8/layout/default"/>
    <dgm:cxn modelId="{89F44132-7B01-4E71-A5BD-CD9953D1463E}" srcId="{9117E9C5-551D-4BFA-BC38-E275D1AEBAD5}" destId="{F8EE45E1-256F-45FE-A22F-2C33A0621B39}" srcOrd="4" destOrd="0" parTransId="{3CF46321-601A-4E50-964A-5990CC428816}" sibTransId="{63DFE859-932C-491D-950E-38146E56A5B0}"/>
    <dgm:cxn modelId="{5FE31D33-1FA9-4F34-A274-701379CF88D1}" type="presOf" srcId="{62B43718-E33E-4294-8CB3-7FD5E62EECDF}" destId="{CB8D6188-1D31-480D-A54B-CDF916343EB7}" srcOrd="0" destOrd="0" presId="urn:microsoft.com/office/officeart/2005/8/layout/default"/>
    <dgm:cxn modelId="{D12EE835-1B74-4C9E-BF37-FAD6DD90E04A}" type="presOf" srcId="{32CCBCD1-DD5F-4BBB-AD1D-A7F5E1C23977}" destId="{84EC3C04-03B6-4539-A0E5-82B8AEC109A8}" srcOrd="0" destOrd="0" presId="urn:microsoft.com/office/officeart/2005/8/layout/default"/>
    <dgm:cxn modelId="{8A967889-2093-4AA8-8A6D-8FC805ADCA48}" type="presOf" srcId="{6C231343-916B-45DD-A9DD-EB457C3B7056}" destId="{6FF1C1DC-F9C2-4962-A536-B05E5E798414}" srcOrd="0" destOrd="0" presId="urn:microsoft.com/office/officeart/2005/8/layout/default"/>
    <dgm:cxn modelId="{78EF8E8B-7EE1-4C64-963A-27BA9E9A8408}" type="presOf" srcId="{1655B8E0-74CA-4B02-9457-0C03B2D65FC2}" destId="{DF8781CA-3579-4BC9-A167-D71BBC58AE9F}" srcOrd="0" destOrd="0" presId="urn:microsoft.com/office/officeart/2005/8/layout/default"/>
    <dgm:cxn modelId="{75773D8E-064F-4808-AE64-C7C7423146C2}" srcId="{9117E9C5-551D-4BFA-BC38-E275D1AEBAD5}" destId="{1655B8E0-74CA-4B02-9457-0C03B2D65FC2}" srcOrd="5" destOrd="0" parTransId="{7A212E8D-AB0F-4400-9A02-608CF0D87FC3}" sibTransId="{309E4F5A-D0C4-4632-BF77-7F7DBB321936}"/>
    <dgm:cxn modelId="{ED168F9E-2B26-4E99-94C1-103C3C24723F}" type="presOf" srcId="{F8EE45E1-256F-45FE-A22F-2C33A0621B39}" destId="{AA6D4E87-7B68-4DC7-B17A-8115707EDD51}" srcOrd="0" destOrd="0" presId="urn:microsoft.com/office/officeart/2005/8/layout/default"/>
    <dgm:cxn modelId="{4C1FC3A5-A22B-45E5-B469-A0B0AEFF0ED1}" srcId="{9117E9C5-551D-4BFA-BC38-E275D1AEBAD5}" destId="{62B43718-E33E-4294-8CB3-7FD5E62EECDF}" srcOrd="0" destOrd="0" parTransId="{A9DB9522-BB54-49B9-9207-1F5310FFEACA}" sibTransId="{45A631D1-8EE7-4D9C-8D59-FD14F2331DEB}"/>
    <dgm:cxn modelId="{0C7B70FF-A682-4350-A3C6-D1F08C1F1CD0}" srcId="{9117E9C5-551D-4BFA-BC38-E275D1AEBAD5}" destId="{32CCBCD1-DD5F-4BBB-AD1D-A7F5E1C23977}" srcOrd="3" destOrd="0" parTransId="{06021282-7E51-414B-A6A2-EF85D0BE6B31}" sibTransId="{71E83951-37F5-403C-BAE4-E293854DCCFB}"/>
    <dgm:cxn modelId="{77C0C003-D819-459D-A64F-9D4270A26A2B}" type="presParOf" srcId="{BA221209-23F7-42A6-895F-36560785A901}" destId="{CB8D6188-1D31-480D-A54B-CDF916343EB7}" srcOrd="0" destOrd="0" presId="urn:microsoft.com/office/officeart/2005/8/layout/default"/>
    <dgm:cxn modelId="{6F2730C4-C826-4C8D-ACBE-4E9C2AD5B7A4}" type="presParOf" srcId="{BA221209-23F7-42A6-895F-36560785A901}" destId="{2C8CEB0C-3A77-40C2-8DE5-1F415CC30C80}" srcOrd="1" destOrd="0" presId="urn:microsoft.com/office/officeart/2005/8/layout/default"/>
    <dgm:cxn modelId="{14380C06-B9C2-4296-892B-E29B50318BB2}" type="presParOf" srcId="{BA221209-23F7-42A6-895F-36560785A901}" destId="{6FF1C1DC-F9C2-4962-A536-B05E5E798414}" srcOrd="2" destOrd="0" presId="urn:microsoft.com/office/officeart/2005/8/layout/default"/>
    <dgm:cxn modelId="{985C673F-CC25-4DA2-ABC1-34570BB73344}" type="presParOf" srcId="{BA221209-23F7-42A6-895F-36560785A901}" destId="{DD0EDB67-DE35-49D3-830F-35A13DAB795B}" srcOrd="3" destOrd="0" presId="urn:microsoft.com/office/officeart/2005/8/layout/default"/>
    <dgm:cxn modelId="{E571F10A-DEAC-4D59-8145-19EE6D898FE6}" type="presParOf" srcId="{BA221209-23F7-42A6-895F-36560785A901}" destId="{51523EAA-D554-43A9-B1EF-2BFCB0963A02}" srcOrd="4" destOrd="0" presId="urn:microsoft.com/office/officeart/2005/8/layout/default"/>
    <dgm:cxn modelId="{9F925B24-64DC-4B1F-80F3-5F878060F00F}" type="presParOf" srcId="{BA221209-23F7-42A6-895F-36560785A901}" destId="{FAFD37F3-34A3-4572-8E47-FE52C2A49E74}" srcOrd="5" destOrd="0" presId="urn:microsoft.com/office/officeart/2005/8/layout/default"/>
    <dgm:cxn modelId="{7AA5F540-B4A2-4DC9-8536-2C6EB0ECDE76}" type="presParOf" srcId="{BA221209-23F7-42A6-895F-36560785A901}" destId="{84EC3C04-03B6-4539-A0E5-82B8AEC109A8}" srcOrd="6" destOrd="0" presId="urn:microsoft.com/office/officeart/2005/8/layout/default"/>
    <dgm:cxn modelId="{0E9DAD03-2865-48DD-AB29-23F11C345880}" type="presParOf" srcId="{BA221209-23F7-42A6-895F-36560785A901}" destId="{9E383161-66A6-4789-9AE9-68030B46FC03}" srcOrd="7" destOrd="0" presId="urn:microsoft.com/office/officeart/2005/8/layout/default"/>
    <dgm:cxn modelId="{ABC2D686-82AC-4A6B-BFBF-BCAB3B250EFF}" type="presParOf" srcId="{BA221209-23F7-42A6-895F-36560785A901}" destId="{AA6D4E87-7B68-4DC7-B17A-8115707EDD51}" srcOrd="8" destOrd="0" presId="urn:microsoft.com/office/officeart/2005/8/layout/default"/>
    <dgm:cxn modelId="{B96B909D-1C98-46E3-9AE0-3C9E802C5EAC}" type="presParOf" srcId="{BA221209-23F7-42A6-895F-36560785A901}" destId="{32DEAAEE-23BA-415D-B264-9E9D1FE7BE0C}" srcOrd="9" destOrd="0" presId="urn:microsoft.com/office/officeart/2005/8/layout/default"/>
    <dgm:cxn modelId="{955C86D0-FBF0-4D96-B745-22236B08753E}" type="presParOf" srcId="{BA221209-23F7-42A6-895F-36560785A901}" destId="{DF8781CA-3579-4BC9-A167-D71BBC58AE9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17E9C5-551D-4BFA-BC38-E275D1AEBAD5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9DB9522-BB54-49B9-9207-1F5310FFEACA}" type="parTrans" cxnId="{BAC8BFD0-9AF8-4A35-8222-120A8BCF11BB}">
      <dgm:prSet/>
      <dgm:spPr/>
      <dgm:t>
        <a:bodyPr/>
        <a:lstStyle/>
        <a:p>
          <a:endParaRPr lang="ru-RU"/>
        </a:p>
      </dgm:t>
    </dgm:pt>
    <dgm:pt modelId="{62B43718-E33E-4294-8CB3-7FD5E62EECDF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Разделяемый пул</a:t>
          </a:r>
        </a:p>
      </dgm:t>
    </dgm:pt>
    <dgm:pt modelId="{45A631D1-8EE7-4D9C-8D59-FD14F2331DEB}" type="sibTrans" cxnId="{BAC8BFD0-9AF8-4A35-8222-120A8BCF11BB}">
      <dgm:prSet/>
      <dgm:spPr/>
      <dgm:t>
        <a:bodyPr/>
        <a:lstStyle/>
        <a:p>
          <a:endParaRPr lang="ru-RU"/>
        </a:p>
      </dgm:t>
    </dgm:pt>
    <dgm:pt modelId="{5912579F-535E-4679-AA02-D2913E1B4359}" type="parTrans" cxnId="{ADE52E6A-E6DA-4546-AFDB-86A4C7522651}">
      <dgm:prSet/>
      <dgm:spPr/>
      <dgm:t>
        <a:bodyPr/>
        <a:lstStyle/>
        <a:p>
          <a:endParaRPr lang="ru-RU"/>
        </a:p>
      </dgm:t>
    </dgm:pt>
    <dgm:pt modelId="{6C231343-916B-45DD-A9DD-EB457C3B7056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b="1">
              <a:solidFill>
                <a:srgbClr val="C00000"/>
              </a:solidFill>
            </a:rPr>
            <a:t>Фиксированная область </a:t>
          </a:r>
          <a:r>
            <a:rPr lang="en-US" b="1">
              <a:solidFill>
                <a:srgbClr val="C00000"/>
              </a:solidFill>
            </a:rPr>
            <a:t>SGA</a:t>
          </a:r>
          <a:endParaRPr lang="ru-RU" b="1">
            <a:solidFill>
              <a:srgbClr val="C00000"/>
            </a:solidFill>
          </a:endParaRPr>
        </a:p>
      </dgm:t>
    </dgm:pt>
    <dgm:pt modelId="{06574B0E-5E47-458E-A65B-29B4543F13B7}" type="sibTrans" cxnId="{ADE52E6A-E6DA-4546-AFDB-86A4C7522651}">
      <dgm:prSet/>
      <dgm:spPr/>
      <dgm:t>
        <a:bodyPr/>
        <a:lstStyle/>
        <a:p>
          <a:endParaRPr lang="ru-RU"/>
        </a:p>
      </dgm:t>
    </dgm:pt>
    <dgm:pt modelId="{CCBFDCB7-74DB-4B07-AB7F-8F038DF783BD}" type="parTrans" cxnId="{1DCC4984-0955-45B2-B2A2-885BEA1A9234}">
      <dgm:prSet/>
      <dgm:spPr/>
      <dgm:t>
        <a:bodyPr/>
        <a:lstStyle/>
        <a:p>
          <a:endParaRPr lang="ru-RU"/>
        </a:p>
      </dgm:t>
    </dgm:pt>
    <dgm:pt modelId="{7074DF79-2AFF-4CC0-8452-651385FDDC7F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Большой пул</a:t>
          </a:r>
        </a:p>
      </dgm:t>
    </dgm:pt>
    <dgm:pt modelId="{8EDA1754-BA34-4B29-93B8-FDD54B450B71}" type="sibTrans" cxnId="{1DCC4984-0955-45B2-B2A2-885BEA1A9234}">
      <dgm:prSet/>
      <dgm:spPr/>
      <dgm:t>
        <a:bodyPr/>
        <a:lstStyle/>
        <a:p>
          <a:endParaRPr lang="ru-RU"/>
        </a:p>
      </dgm:t>
    </dgm:pt>
    <dgm:pt modelId="{06021282-7E51-414B-A6A2-EF85D0BE6B31}" type="parTrans" cxnId="{CBAB08F8-AD76-466D-A8F5-5977D551E866}">
      <dgm:prSet/>
      <dgm:spPr/>
      <dgm:t>
        <a:bodyPr/>
        <a:lstStyle/>
        <a:p>
          <a:endParaRPr lang="ru-RU"/>
        </a:p>
      </dgm:t>
    </dgm:pt>
    <dgm:pt modelId="{32CCBCD1-DD5F-4BBB-AD1D-A7F5E1C23977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Пул </a:t>
          </a:r>
          <a:r>
            <a:rPr lang="en-US"/>
            <a:t>Java</a:t>
          </a:r>
          <a:endParaRPr lang="ru-RU"/>
        </a:p>
      </dgm:t>
    </dgm:pt>
    <dgm:pt modelId="{71E83951-37F5-403C-BAE4-E293854DCCFB}" type="sibTrans" cxnId="{CBAB08F8-AD76-466D-A8F5-5977D551E866}">
      <dgm:prSet/>
      <dgm:spPr/>
      <dgm:t>
        <a:bodyPr/>
        <a:lstStyle/>
        <a:p>
          <a:endParaRPr lang="ru-RU"/>
        </a:p>
      </dgm:t>
    </dgm:pt>
    <dgm:pt modelId="{3CF46321-601A-4E50-964A-5990CC428816}" type="parTrans" cxnId="{7868A138-4459-4B24-9C78-7946D7C0A11E}">
      <dgm:prSet/>
      <dgm:spPr/>
      <dgm:t>
        <a:bodyPr/>
        <a:lstStyle/>
        <a:p>
          <a:endParaRPr lang="ru-RU"/>
        </a:p>
      </dgm:t>
    </dgm:pt>
    <dgm:pt modelId="{F8EE45E1-256F-45FE-A22F-2C33A0621B39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Буфер журналов повтора</a:t>
          </a:r>
        </a:p>
      </dgm:t>
    </dgm:pt>
    <dgm:pt modelId="{63DFE859-932C-491D-950E-38146E56A5B0}" type="sibTrans" cxnId="{7868A138-4459-4B24-9C78-7946D7C0A11E}">
      <dgm:prSet/>
      <dgm:spPr/>
      <dgm:t>
        <a:bodyPr/>
        <a:lstStyle/>
        <a:p>
          <a:endParaRPr lang="ru-RU"/>
        </a:p>
      </dgm:t>
    </dgm:pt>
    <dgm:pt modelId="{7A212E8D-AB0F-4400-9A02-608CF0D87FC3}" type="parTrans" cxnId="{D8368DB8-FB36-4591-80FA-9A1B0BF329F6}">
      <dgm:prSet/>
      <dgm:spPr/>
      <dgm:t>
        <a:bodyPr/>
        <a:lstStyle/>
        <a:p>
          <a:endParaRPr lang="ru-RU"/>
        </a:p>
      </dgm:t>
    </dgm:pt>
    <dgm:pt modelId="{1655B8E0-74CA-4B02-9457-0C03B2D65FC2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1700"/>
            <a:t>Буферный пул</a:t>
          </a:r>
        </a:p>
      </dgm:t>
    </dgm:pt>
    <dgm:pt modelId="{309E4F5A-D0C4-4632-BF77-7F7DBB321936}" type="sibTrans" cxnId="{D8368DB8-FB36-4591-80FA-9A1B0BF329F6}">
      <dgm:prSet/>
      <dgm:spPr/>
      <dgm:t>
        <a:bodyPr/>
        <a:lstStyle/>
        <a:p>
          <a:endParaRPr lang="ru-RU"/>
        </a:p>
      </dgm:t>
    </dgm:pt>
    <dgm:pt modelId="{BA221209-23F7-42A6-895F-36560785A901}" type="pres">
      <dgm:prSet presAssocID="{9117E9C5-551D-4BFA-BC38-E275D1AEBAD5}" presName="diagram" presStyleCnt="0">
        <dgm:presLayoutVars>
          <dgm:dir/>
          <dgm:resizeHandles val="exact"/>
        </dgm:presLayoutVars>
      </dgm:prSet>
      <dgm:spPr/>
    </dgm:pt>
    <dgm:pt modelId="{CB8D6188-1D31-480D-A54B-CDF916343EB7}" type="pres">
      <dgm:prSet presAssocID="{62B43718-E33E-4294-8CB3-7FD5E62EECDF}" presName="node" presStyleLbl="node1" presStyleIdx="0" presStyleCnt="6" custScaleY="212025" custLinFactNeighborX="-2788" custLinFactNeighborY="-24300">
        <dgm:presLayoutVars>
          <dgm:bulletEnabled val="1"/>
        </dgm:presLayoutVars>
      </dgm:prSet>
      <dgm:spPr/>
    </dgm:pt>
    <dgm:pt modelId="{2C8CEB0C-3A77-40C2-8DE5-1F415CC30C80}" type="pres">
      <dgm:prSet presAssocID="{45A631D1-8EE7-4D9C-8D59-FD14F2331DEB}" presName="sibTrans" presStyleCnt="0"/>
      <dgm:spPr/>
    </dgm:pt>
    <dgm:pt modelId="{6FF1C1DC-F9C2-4962-A536-B05E5E798414}" type="pres">
      <dgm:prSet presAssocID="{6C231343-916B-45DD-A9DD-EB457C3B7056}" presName="node" presStyleLbl="node1" presStyleIdx="1" presStyleCnt="6" custScaleY="76435" custLinFactX="63221" custLinFactNeighborX="100000" custLinFactNeighborY="-84675">
        <dgm:presLayoutVars>
          <dgm:bulletEnabled val="1"/>
        </dgm:presLayoutVars>
      </dgm:prSet>
      <dgm:spPr/>
    </dgm:pt>
    <dgm:pt modelId="{DD0EDB67-DE35-49D3-830F-35A13DAB795B}" type="pres">
      <dgm:prSet presAssocID="{06574B0E-5E47-458E-A65B-29B4543F13B7}" presName="sibTrans" presStyleCnt="0"/>
      <dgm:spPr/>
    </dgm:pt>
    <dgm:pt modelId="{51523EAA-D554-43A9-B1EF-2BFCB0963A02}" type="pres">
      <dgm:prSet presAssocID="{7074DF79-2AFF-4CC0-8452-651385FDDC7F}" presName="node" presStyleLbl="node1" presStyleIdx="2" presStyleCnt="6" custScaleX="151360" custScaleY="202743" custLinFactX="-7043" custLinFactNeighborX="-100000" custLinFactNeighborY="-21521">
        <dgm:presLayoutVars>
          <dgm:bulletEnabled val="1"/>
        </dgm:presLayoutVars>
      </dgm:prSet>
      <dgm:spPr/>
    </dgm:pt>
    <dgm:pt modelId="{FAFD37F3-34A3-4572-8E47-FE52C2A49E74}" type="pres">
      <dgm:prSet presAssocID="{8EDA1754-BA34-4B29-93B8-FDD54B450B71}" presName="sibTrans" presStyleCnt="0"/>
      <dgm:spPr/>
    </dgm:pt>
    <dgm:pt modelId="{84EC3C04-03B6-4539-A0E5-82B8AEC109A8}" type="pres">
      <dgm:prSet presAssocID="{32CCBCD1-DD5F-4BBB-AD1D-A7F5E1C23977}" presName="node" presStyleLbl="node1" presStyleIdx="3" presStyleCnt="6" custLinFactX="100000" custLinFactY="-74827" custLinFactNeighborX="186188" custLinFactNeighborY="-100000">
        <dgm:presLayoutVars>
          <dgm:bulletEnabled val="1"/>
        </dgm:presLayoutVars>
      </dgm:prSet>
      <dgm:spPr/>
    </dgm:pt>
    <dgm:pt modelId="{9E383161-66A6-4789-9AE9-68030B46FC03}" type="pres">
      <dgm:prSet presAssocID="{71E83951-37F5-403C-BAE4-E293854DCCFB}" presName="sibTrans" presStyleCnt="0"/>
      <dgm:spPr/>
    </dgm:pt>
    <dgm:pt modelId="{AA6D4E87-7B68-4DC7-B17A-8115707EDD51}" type="pres">
      <dgm:prSet presAssocID="{F8EE45E1-256F-45FE-A22F-2C33A0621B39}" presName="node" presStyleLbl="node1" presStyleIdx="4" presStyleCnt="6" custScaleX="139048" custScaleY="146395" custLinFactX="9412" custLinFactNeighborX="100000" custLinFactNeighborY="4182">
        <dgm:presLayoutVars>
          <dgm:bulletEnabled val="1"/>
        </dgm:presLayoutVars>
      </dgm:prSet>
      <dgm:spPr/>
    </dgm:pt>
    <dgm:pt modelId="{32DEAAEE-23BA-415D-B264-9E9D1FE7BE0C}" type="pres">
      <dgm:prSet presAssocID="{63DFE859-932C-491D-950E-38146E56A5B0}" presName="sibTrans" presStyleCnt="0"/>
      <dgm:spPr/>
    </dgm:pt>
    <dgm:pt modelId="{DF8781CA-3579-4BC9-A167-D71BBC58AE9F}" type="pres">
      <dgm:prSet presAssocID="{1655B8E0-74CA-4B02-9457-0C03B2D65FC2}" presName="node" presStyleLbl="node1" presStyleIdx="5" presStyleCnt="6" custScaleX="138247" custScaleY="153297" custLinFactX="-100000" custLinFactNeighborX="-139965" custLinFactNeighborY="214">
        <dgm:presLayoutVars>
          <dgm:bulletEnabled val="1"/>
        </dgm:presLayoutVars>
      </dgm:prSet>
      <dgm:spPr/>
    </dgm:pt>
  </dgm:ptLst>
  <dgm:cxnLst>
    <dgm:cxn modelId="{7F70B712-B3BB-4166-84E6-87302E1D55D3}" type="presOf" srcId="{F8EE45E1-256F-45FE-A22F-2C33A0621B39}" destId="{AA6D4E87-7B68-4DC7-B17A-8115707EDD51}" srcOrd="0" destOrd="0" presId="urn:microsoft.com/office/officeart/2005/8/layout/default"/>
    <dgm:cxn modelId="{7E787131-C910-4FB4-BD55-6DB8E4673195}" type="presOf" srcId="{9117E9C5-551D-4BFA-BC38-E275D1AEBAD5}" destId="{BA221209-23F7-42A6-895F-36560785A901}" srcOrd="0" destOrd="0" presId="urn:microsoft.com/office/officeart/2005/8/layout/default"/>
    <dgm:cxn modelId="{F1BD5B34-4207-4865-B768-7F721B815782}" type="presOf" srcId="{7074DF79-2AFF-4CC0-8452-651385FDDC7F}" destId="{51523EAA-D554-43A9-B1EF-2BFCB0963A02}" srcOrd="0" destOrd="0" presId="urn:microsoft.com/office/officeart/2005/8/layout/default"/>
    <dgm:cxn modelId="{7868A138-4459-4B24-9C78-7946D7C0A11E}" srcId="{9117E9C5-551D-4BFA-BC38-E275D1AEBAD5}" destId="{F8EE45E1-256F-45FE-A22F-2C33A0621B39}" srcOrd="4" destOrd="0" parTransId="{3CF46321-601A-4E50-964A-5990CC428816}" sibTransId="{63DFE859-932C-491D-950E-38146E56A5B0}"/>
    <dgm:cxn modelId="{60A2C860-9A0A-45B6-8ACE-AA6265BF1665}" type="presOf" srcId="{62B43718-E33E-4294-8CB3-7FD5E62EECDF}" destId="{CB8D6188-1D31-480D-A54B-CDF916343EB7}" srcOrd="0" destOrd="0" presId="urn:microsoft.com/office/officeart/2005/8/layout/default"/>
    <dgm:cxn modelId="{ADE52E6A-E6DA-4546-AFDB-86A4C7522651}" srcId="{9117E9C5-551D-4BFA-BC38-E275D1AEBAD5}" destId="{6C231343-916B-45DD-A9DD-EB457C3B7056}" srcOrd="1" destOrd="0" parTransId="{5912579F-535E-4679-AA02-D2913E1B4359}" sibTransId="{06574B0E-5E47-458E-A65B-29B4543F13B7}"/>
    <dgm:cxn modelId="{5E440A59-77B2-45D4-B4F2-395CEFF977FF}" type="presOf" srcId="{1655B8E0-74CA-4B02-9457-0C03B2D65FC2}" destId="{DF8781CA-3579-4BC9-A167-D71BBC58AE9F}" srcOrd="0" destOrd="0" presId="urn:microsoft.com/office/officeart/2005/8/layout/default"/>
    <dgm:cxn modelId="{1DCC4984-0955-45B2-B2A2-885BEA1A9234}" srcId="{9117E9C5-551D-4BFA-BC38-E275D1AEBAD5}" destId="{7074DF79-2AFF-4CC0-8452-651385FDDC7F}" srcOrd="2" destOrd="0" parTransId="{CCBFDCB7-74DB-4B07-AB7F-8F038DF783BD}" sibTransId="{8EDA1754-BA34-4B29-93B8-FDD54B450B71}"/>
    <dgm:cxn modelId="{D8368DB8-FB36-4591-80FA-9A1B0BF329F6}" srcId="{9117E9C5-551D-4BFA-BC38-E275D1AEBAD5}" destId="{1655B8E0-74CA-4B02-9457-0C03B2D65FC2}" srcOrd="5" destOrd="0" parTransId="{7A212E8D-AB0F-4400-9A02-608CF0D87FC3}" sibTransId="{309E4F5A-D0C4-4632-BF77-7F7DBB321936}"/>
    <dgm:cxn modelId="{18B737C8-9606-42B5-9625-54C266807F08}" type="presOf" srcId="{32CCBCD1-DD5F-4BBB-AD1D-A7F5E1C23977}" destId="{84EC3C04-03B6-4539-A0E5-82B8AEC109A8}" srcOrd="0" destOrd="0" presId="urn:microsoft.com/office/officeart/2005/8/layout/default"/>
    <dgm:cxn modelId="{BAC8BFD0-9AF8-4A35-8222-120A8BCF11BB}" srcId="{9117E9C5-551D-4BFA-BC38-E275D1AEBAD5}" destId="{62B43718-E33E-4294-8CB3-7FD5E62EECDF}" srcOrd="0" destOrd="0" parTransId="{A9DB9522-BB54-49B9-9207-1F5310FFEACA}" sibTransId="{45A631D1-8EE7-4D9C-8D59-FD14F2331DEB}"/>
    <dgm:cxn modelId="{CBAB08F8-AD76-466D-A8F5-5977D551E866}" srcId="{9117E9C5-551D-4BFA-BC38-E275D1AEBAD5}" destId="{32CCBCD1-DD5F-4BBB-AD1D-A7F5E1C23977}" srcOrd="3" destOrd="0" parTransId="{06021282-7E51-414B-A6A2-EF85D0BE6B31}" sibTransId="{71E83951-37F5-403C-BAE4-E293854DCCFB}"/>
    <dgm:cxn modelId="{75B3ECFE-37BB-4BB5-BB44-DB5027A55939}" type="presOf" srcId="{6C231343-916B-45DD-A9DD-EB457C3B7056}" destId="{6FF1C1DC-F9C2-4962-A536-B05E5E798414}" srcOrd="0" destOrd="0" presId="urn:microsoft.com/office/officeart/2005/8/layout/default"/>
    <dgm:cxn modelId="{0CF53639-3098-49C3-9CEC-49C0E56830B2}" type="presParOf" srcId="{BA221209-23F7-42A6-895F-36560785A901}" destId="{CB8D6188-1D31-480D-A54B-CDF916343EB7}" srcOrd="0" destOrd="0" presId="urn:microsoft.com/office/officeart/2005/8/layout/default"/>
    <dgm:cxn modelId="{AA85D40B-5F9D-4BF6-AA1D-0AFE1A3CCE6C}" type="presParOf" srcId="{BA221209-23F7-42A6-895F-36560785A901}" destId="{2C8CEB0C-3A77-40C2-8DE5-1F415CC30C80}" srcOrd="1" destOrd="0" presId="urn:microsoft.com/office/officeart/2005/8/layout/default"/>
    <dgm:cxn modelId="{FCAFE1A7-EFDC-46C2-AAFB-CDDB773853C3}" type="presParOf" srcId="{BA221209-23F7-42A6-895F-36560785A901}" destId="{6FF1C1DC-F9C2-4962-A536-B05E5E798414}" srcOrd="2" destOrd="0" presId="urn:microsoft.com/office/officeart/2005/8/layout/default"/>
    <dgm:cxn modelId="{215292B4-CDC3-40F8-B8B0-B3B1E75C4E28}" type="presParOf" srcId="{BA221209-23F7-42A6-895F-36560785A901}" destId="{DD0EDB67-DE35-49D3-830F-35A13DAB795B}" srcOrd="3" destOrd="0" presId="urn:microsoft.com/office/officeart/2005/8/layout/default"/>
    <dgm:cxn modelId="{263A5C4B-8209-444E-9B15-22E97FF86C07}" type="presParOf" srcId="{BA221209-23F7-42A6-895F-36560785A901}" destId="{51523EAA-D554-43A9-B1EF-2BFCB0963A02}" srcOrd="4" destOrd="0" presId="urn:microsoft.com/office/officeart/2005/8/layout/default"/>
    <dgm:cxn modelId="{F0B93DA8-05D3-40E2-8882-A98E3A0FEE8B}" type="presParOf" srcId="{BA221209-23F7-42A6-895F-36560785A901}" destId="{FAFD37F3-34A3-4572-8E47-FE52C2A49E74}" srcOrd="5" destOrd="0" presId="urn:microsoft.com/office/officeart/2005/8/layout/default"/>
    <dgm:cxn modelId="{E53B50E7-85E5-4C97-B4FF-813758B8B0E6}" type="presParOf" srcId="{BA221209-23F7-42A6-895F-36560785A901}" destId="{84EC3C04-03B6-4539-A0E5-82B8AEC109A8}" srcOrd="6" destOrd="0" presId="urn:microsoft.com/office/officeart/2005/8/layout/default"/>
    <dgm:cxn modelId="{CFFC6399-FF25-45D2-9D95-381AAA9C736D}" type="presParOf" srcId="{BA221209-23F7-42A6-895F-36560785A901}" destId="{9E383161-66A6-4789-9AE9-68030B46FC03}" srcOrd="7" destOrd="0" presId="urn:microsoft.com/office/officeart/2005/8/layout/default"/>
    <dgm:cxn modelId="{393EE6F0-4544-4F08-9504-956EC385C18C}" type="presParOf" srcId="{BA221209-23F7-42A6-895F-36560785A901}" destId="{AA6D4E87-7B68-4DC7-B17A-8115707EDD51}" srcOrd="8" destOrd="0" presId="urn:microsoft.com/office/officeart/2005/8/layout/default"/>
    <dgm:cxn modelId="{72D723C5-CF01-42A4-B1B4-C8B3FF13D816}" type="presParOf" srcId="{BA221209-23F7-42A6-895F-36560785A901}" destId="{32DEAAEE-23BA-415D-B264-9E9D1FE7BE0C}" srcOrd="9" destOrd="0" presId="urn:microsoft.com/office/officeart/2005/8/layout/default"/>
    <dgm:cxn modelId="{9BAE599D-3A6D-498F-B843-A5821C68DFEC}" type="presParOf" srcId="{BA221209-23F7-42A6-895F-36560785A901}" destId="{DF8781CA-3579-4BC9-A167-D71BBC58AE9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17E9C5-551D-4BFA-BC38-E275D1AEBAD5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9DB9522-BB54-49B9-9207-1F5310FFEACA}" type="parTrans" cxnId="{0BB6930C-8470-4053-9543-3ACC960021A6}">
      <dgm:prSet/>
      <dgm:spPr/>
      <dgm:t>
        <a:bodyPr/>
        <a:lstStyle/>
        <a:p>
          <a:endParaRPr lang="ru-RU"/>
        </a:p>
      </dgm:t>
    </dgm:pt>
    <dgm:pt modelId="{62B43718-E33E-4294-8CB3-7FD5E62EECDF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2400" b="1">
              <a:solidFill>
                <a:srgbClr val="C00000"/>
              </a:solidFill>
            </a:rPr>
            <a:t>Разделяемый пул</a:t>
          </a:r>
        </a:p>
      </dgm:t>
    </dgm:pt>
    <dgm:pt modelId="{45A631D1-8EE7-4D9C-8D59-FD14F2331DEB}" type="sibTrans" cxnId="{0BB6930C-8470-4053-9543-3ACC960021A6}">
      <dgm:prSet/>
      <dgm:spPr/>
      <dgm:t>
        <a:bodyPr/>
        <a:lstStyle/>
        <a:p>
          <a:endParaRPr lang="ru-RU"/>
        </a:p>
      </dgm:t>
    </dgm:pt>
    <dgm:pt modelId="{5912579F-535E-4679-AA02-D2913E1B4359}" type="parTrans" cxnId="{3AD6B558-F70F-44E4-82FC-B5FEA0099869}">
      <dgm:prSet/>
      <dgm:spPr/>
      <dgm:t>
        <a:bodyPr/>
        <a:lstStyle/>
        <a:p>
          <a:endParaRPr lang="ru-RU"/>
        </a:p>
      </dgm:t>
    </dgm:pt>
    <dgm:pt modelId="{6C231343-916B-45DD-A9DD-EB457C3B7056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b="0">
              <a:solidFill>
                <a:schemeClr val="tx1"/>
              </a:solidFill>
            </a:rPr>
            <a:t>Фиксированная область </a:t>
          </a:r>
          <a:r>
            <a:rPr lang="en-US" b="0">
              <a:solidFill>
                <a:schemeClr val="tx1"/>
              </a:solidFill>
            </a:rPr>
            <a:t>SGA</a:t>
          </a:r>
          <a:endParaRPr lang="ru-RU" b="0">
            <a:solidFill>
              <a:schemeClr val="tx1"/>
            </a:solidFill>
          </a:endParaRPr>
        </a:p>
      </dgm:t>
    </dgm:pt>
    <dgm:pt modelId="{06574B0E-5E47-458E-A65B-29B4543F13B7}" type="sibTrans" cxnId="{3AD6B558-F70F-44E4-82FC-B5FEA0099869}">
      <dgm:prSet/>
      <dgm:spPr/>
      <dgm:t>
        <a:bodyPr/>
        <a:lstStyle/>
        <a:p>
          <a:endParaRPr lang="ru-RU"/>
        </a:p>
      </dgm:t>
    </dgm:pt>
    <dgm:pt modelId="{CCBFDCB7-74DB-4B07-AB7F-8F038DF783BD}" type="parTrans" cxnId="{799E4951-F13E-489F-883B-E8570F3B3845}">
      <dgm:prSet/>
      <dgm:spPr/>
      <dgm:t>
        <a:bodyPr/>
        <a:lstStyle/>
        <a:p>
          <a:endParaRPr lang="ru-RU"/>
        </a:p>
      </dgm:t>
    </dgm:pt>
    <dgm:pt modelId="{7074DF79-2AFF-4CC0-8452-651385FDDC7F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Большой пул</a:t>
          </a:r>
        </a:p>
      </dgm:t>
    </dgm:pt>
    <dgm:pt modelId="{8EDA1754-BA34-4B29-93B8-FDD54B450B71}" type="sibTrans" cxnId="{799E4951-F13E-489F-883B-E8570F3B3845}">
      <dgm:prSet/>
      <dgm:spPr/>
      <dgm:t>
        <a:bodyPr/>
        <a:lstStyle/>
        <a:p>
          <a:endParaRPr lang="ru-RU"/>
        </a:p>
      </dgm:t>
    </dgm:pt>
    <dgm:pt modelId="{06021282-7E51-414B-A6A2-EF85D0BE6B31}" type="parTrans" cxnId="{1772D6AD-AE60-4084-B66D-7E294C627FD6}">
      <dgm:prSet/>
      <dgm:spPr/>
      <dgm:t>
        <a:bodyPr/>
        <a:lstStyle/>
        <a:p>
          <a:endParaRPr lang="ru-RU"/>
        </a:p>
      </dgm:t>
    </dgm:pt>
    <dgm:pt modelId="{32CCBCD1-DD5F-4BBB-AD1D-A7F5E1C23977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Пул </a:t>
          </a:r>
          <a:r>
            <a:rPr lang="en-US"/>
            <a:t>Java</a:t>
          </a:r>
          <a:endParaRPr lang="ru-RU"/>
        </a:p>
      </dgm:t>
    </dgm:pt>
    <dgm:pt modelId="{71E83951-37F5-403C-BAE4-E293854DCCFB}" type="sibTrans" cxnId="{1772D6AD-AE60-4084-B66D-7E294C627FD6}">
      <dgm:prSet/>
      <dgm:spPr/>
      <dgm:t>
        <a:bodyPr/>
        <a:lstStyle/>
        <a:p>
          <a:endParaRPr lang="ru-RU"/>
        </a:p>
      </dgm:t>
    </dgm:pt>
    <dgm:pt modelId="{3CF46321-601A-4E50-964A-5990CC428816}" type="parTrans" cxnId="{D731B212-7C2C-4307-98A1-11001A02DFC3}">
      <dgm:prSet/>
      <dgm:spPr/>
      <dgm:t>
        <a:bodyPr/>
        <a:lstStyle/>
        <a:p>
          <a:endParaRPr lang="ru-RU"/>
        </a:p>
      </dgm:t>
    </dgm:pt>
    <dgm:pt modelId="{F8EE45E1-256F-45FE-A22F-2C33A0621B39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Буфер журналов повтора</a:t>
          </a:r>
        </a:p>
      </dgm:t>
    </dgm:pt>
    <dgm:pt modelId="{63DFE859-932C-491D-950E-38146E56A5B0}" type="sibTrans" cxnId="{D731B212-7C2C-4307-98A1-11001A02DFC3}">
      <dgm:prSet/>
      <dgm:spPr/>
      <dgm:t>
        <a:bodyPr/>
        <a:lstStyle/>
        <a:p>
          <a:endParaRPr lang="ru-RU"/>
        </a:p>
      </dgm:t>
    </dgm:pt>
    <dgm:pt modelId="{7A212E8D-AB0F-4400-9A02-608CF0D87FC3}" type="parTrans" cxnId="{FB9EA706-E09B-4BAD-A06E-416809C6988A}">
      <dgm:prSet/>
      <dgm:spPr/>
      <dgm:t>
        <a:bodyPr/>
        <a:lstStyle/>
        <a:p>
          <a:endParaRPr lang="ru-RU"/>
        </a:p>
      </dgm:t>
    </dgm:pt>
    <dgm:pt modelId="{1655B8E0-74CA-4B02-9457-0C03B2D65FC2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1700"/>
            <a:t>Буферный пул</a:t>
          </a:r>
        </a:p>
      </dgm:t>
    </dgm:pt>
    <dgm:pt modelId="{309E4F5A-D0C4-4632-BF77-7F7DBB321936}" type="sibTrans" cxnId="{FB9EA706-E09B-4BAD-A06E-416809C6988A}">
      <dgm:prSet/>
      <dgm:spPr/>
      <dgm:t>
        <a:bodyPr/>
        <a:lstStyle/>
        <a:p>
          <a:endParaRPr lang="ru-RU"/>
        </a:p>
      </dgm:t>
    </dgm:pt>
    <dgm:pt modelId="{BA221209-23F7-42A6-895F-36560785A901}" type="pres">
      <dgm:prSet presAssocID="{9117E9C5-551D-4BFA-BC38-E275D1AEBAD5}" presName="diagram" presStyleCnt="0">
        <dgm:presLayoutVars>
          <dgm:dir/>
          <dgm:resizeHandles val="exact"/>
        </dgm:presLayoutVars>
      </dgm:prSet>
      <dgm:spPr/>
    </dgm:pt>
    <dgm:pt modelId="{CB8D6188-1D31-480D-A54B-CDF916343EB7}" type="pres">
      <dgm:prSet presAssocID="{62B43718-E33E-4294-8CB3-7FD5E62EECDF}" presName="node" presStyleLbl="node1" presStyleIdx="0" presStyleCnt="6" custScaleX="160029" custScaleY="212025" custLinFactNeighborX="-2788" custLinFactNeighborY="-24300">
        <dgm:presLayoutVars>
          <dgm:bulletEnabled val="1"/>
        </dgm:presLayoutVars>
      </dgm:prSet>
      <dgm:spPr/>
    </dgm:pt>
    <dgm:pt modelId="{2C8CEB0C-3A77-40C2-8DE5-1F415CC30C80}" type="pres">
      <dgm:prSet presAssocID="{45A631D1-8EE7-4D9C-8D59-FD14F2331DEB}" presName="sibTrans" presStyleCnt="0"/>
      <dgm:spPr/>
    </dgm:pt>
    <dgm:pt modelId="{6FF1C1DC-F9C2-4962-A536-B05E5E798414}" type="pres">
      <dgm:prSet presAssocID="{6C231343-916B-45DD-A9DD-EB457C3B7056}" presName="node" presStyleLbl="node1" presStyleIdx="1" presStyleCnt="6" custScaleY="76435" custLinFactX="63221" custLinFactNeighborX="100000" custLinFactNeighborY="-84675">
        <dgm:presLayoutVars>
          <dgm:bulletEnabled val="1"/>
        </dgm:presLayoutVars>
      </dgm:prSet>
      <dgm:spPr/>
    </dgm:pt>
    <dgm:pt modelId="{DD0EDB67-DE35-49D3-830F-35A13DAB795B}" type="pres">
      <dgm:prSet presAssocID="{06574B0E-5E47-458E-A65B-29B4543F13B7}" presName="sibTrans" presStyleCnt="0"/>
      <dgm:spPr/>
    </dgm:pt>
    <dgm:pt modelId="{51523EAA-D554-43A9-B1EF-2BFCB0963A02}" type="pres">
      <dgm:prSet presAssocID="{7074DF79-2AFF-4CC0-8452-651385FDDC7F}" presName="node" presStyleLbl="node1" presStyleIdx="2" presStyleCnt="6" custScaleX="151360" custScaleY="202743" custLinFactX="-7043" custLinFactNeighborX="-100000" custLinFactNeighborY="-21521">
        <dgm:presLayoutVars>
          <dgm:bulletEnabled val="1"/>
        </dgm:presLayoutVars>
      </dgm:prSet>
      <dgm:spPr/>
    </dgm:pt>
    <dgm:pt modelId="{FAFD37F3-34A3-4572-8E47-FE52C2A49E74}" type="pres">
      <dgm:prSet presAssocID="{8EDA1754-BA34-4B29-93B8-FDD54B450B71}" presName="sibTrans" presStyleCnt="0"/>
      <dgm:spPr/>
    </dgm:pt>
    <dgm:pt modelId="{84EC3C04-03B6-4539-A0E5-82B8AEC109A8}" type="pres">
      <dgm:prSet presAssocID="{32CCBCD1-DD5F-4BBB-AD1D-A7F5E1C23977}" presName="node" presStyleLbl="node1" presStyleIdx="3" presStyleCnt="6" custLinFactX="111339" custLinFactY="-73110" custLinFactNeighborX="200000" custLinFactNeighborY="-100000">
        <dgm:presLayoutVars>
          <dgm:bulletEnabled val="1"/>
        </dgm:presLayoutVars>
      </dgm:prSet>
      <dgm:spPr/>
    </dgm:pt>
    <dgm:pt modelId="{9E383161-66A6-4789-9AE9-68030B46FC03}" type="pres">
      <dgm:prSet presAssocID="{71E83951-37F5-403C-BAE4-E293854DCCFB}" presName="sibTrans" presStyleCnt="0"/>
      <dgm:spPr/>
    </dgm:pt>
    <dgm:pt modelId="{AA6D4E87-7B68-4DC7-B17A-8115707EDD51}" type="pres">
      <dgm:prSet presAssocID="{F8EE45E1-256F-45FE-A22F-2C33A0621B39}" presName="node" presStyleLbl="node1" presStyleIdx="4" presStyleCnt="6" custScaleX="139048" custScaleY="146395" custLinFactX="9412" custLinFactNeighborX="100000" custLinFactNeighborY="4182">
        <dgm:presLayoutVars>
          <dgm:bulletEnabled val="1"/>
        </dgm:presLayoutVars>
      </dgm:prSet>
      <dgm:spPr/>
    </dgm:pt>
    <dgm:pt modelId="{32DEAAEE-23BA-415D-B264-9E9D1FE7BE0C}" type="pres">
      <dgm:prSet presAssocID="{63DFE859-932C-491D-950E-38146E56A5B0}" presName="sibTrans" presStyleCnt="0"/>
      <dgm:spPr/>
    </dgm:pt>
    <dgm:pt modelId="{DF8781CA-3579-4BC9-A167-D71BBC58AE9F}" type="pres">
      <dgm:prSet presAssocID="{1655B8E0-74CA-4B02-9457-0C03B2D65FC2}" presName="node" presStyleLbl="node1" presStyleIdx="5" presStyleCnt="6" custScaleX="138247" custScaleY="153297" custLinFactX="-100000" custLinFactNeighborX="-139965" custLinFactNeighborY="214">
        <dgm:presLayoutVars>
          <dgm:bulletEnabled val="1"/>
        </dgm:presLayoutVars>
      </dgm:prSet>
      <dgm:spPr/>
    </dgm:pt>
  </dgm:ptLst>
  <dgm:cxnLst>
    <dgm:cxn modelId="{FB9EA706-E09B-4BAD-A06E-416809C6988A}" srcId="{9117E9C5-551D-4BFA-BC38-E275D1AEBAD5}" destId="{1655B8E0-74CA-4B02-9457-0C03B2D65FC2}" srcOrd="5" destOrd="0" parTransId="{7A212E8D-AB0F-4400-9A02-608CF0D87FC3}" sibTransId="{309E4F5A-D0C4-4632-BF77-7F7DBB321936}"/>
    <dgm:cxn modelId="{0BB6930C-8470-4053-9543-3ACC960021A6}" srcId="{9117E9C5-551D-4BFA-BC38-E275D1AEBAD5}" destId="{62B43718-E33E-4294-8CB3-7FD5E62EECDF}" srcOrd="0" destOrd="0" parTransId="{A9DB9522-BB54-49B9-9207-1F5310FFEACA}" sibTransId="{45A631D1-8EE7-4D9C-8D59-FD14F2331DEB}"/>
    <dgm:cxn modelId="{D731B212-7C2C-4307-98A1-11001A02DFC3}" srcId="{9117E9C5-551D-4BFA-BC38-E275D1AEBAD5}" destId="{F8EE45E1-256F-45FE-A22F-2C33A0621B39}" srcOrd="4" destOrd="0" parTransId="{3CF46321-601A-4E50-964A-5990CC428816}" sibTransId="{63DFE859-932C-491D-950E-38146E56A5B0}"/>
    <dgm:cxn modelId="{D263BD21-09E2-413D-8B15-87371EEE84A1}" type="presOf" srcId="{7074DF79-2AFF-4CC0-8452-651385FDDC7F}" destId="{51523EAA-D554-43A9-B1EF-2BFCB0963A02}" srcOrd="0" destOrd="0" presId="urn:microsoft.com/office/officeart/2005/8/layout/default"/>
    <dgm:cxn modelId="{799E4951-F13E-489F-883B-E8570F3B3845}" srcId="{9117E9C5-551D-4BFA-BC38-E275D1AEBAD5}" destId="{7074DF79-2AFF-4CC0-8452-651385FDDC7F}" srcOrd="2" destOrd="0" parTransId="{CCBFDCB7-74DB-4B07-AB7F-8F038DF783BD}" sibTransId="{8EDA1754-BA34-4B29-93B8-FDD54B450B71}"/>
    <dgm:cxn modelId="{3AD6B558-F70F-44E4-82FC-B5FEA0099869}" srcId="{9117E9C5-551D-4BFA-BC38-E275D1AEBAD5}" destId="{6C231343-916B-45DD-A9DD-EB457C3B7056}" srcOrd="1" destOrd="0" parTransId="{5912579F-535E-4679-AA02-D2913E1B4359}" sibTransId="{06574B0E-5E47-458E-A65B-29B4543F13B7}"/>
    <dgm:cxn modelId="{A7F7FB9E-3939-48E6-966A-CB1DCD02D407}" type="presOf" srcId="{32CCBCD1-DD5F-4BBB-AD1D-A7F5E1C23977}" destId="{84EC3C04-03B6-4539-A0E5-82B8AEC109A8}" srcOrd="0" destOrd="0" presId="urn:microsoft.com/office/officeart/2005/8/layout/default"/>
    <dgm:cxn modelId="{267BF1A9-906D-4D51-9730-9250350D62E2}" type="presOf" srcId="{F8EE45E1-256F-45FE-A22F-2C33A0621B39}" destId="{AA6D4E87-7B68-4DC7-B17A-8115707EDD51}" srcOrd="0" destOrd="0" presId="urn:microsoft.com/office/officeart/2005/8/layout/default"/>
    <dgm:cxn modelId="{1772D6AD-AE60-4084-B66D-7E294C627FD6}" srcId="{9117E9C5-551D-4BFA-BC38-E275D1AEBAD5}" destId="{32CCBCD1-DD5F-4BBB-AD1D-A7F5E1C23977}" srcOrd="3" destOrd="0" parTransId="{06021282-7E51-414B-A6A2-EF85D0BE6B31}" sibTransId="{71E83951-37F5-403C-BAE4-E293854DCCFB}"/>
    <dgm:cxn modelId="{FC78C2B5-5B21-44D7-8F56-4C700DF7D0E9}" type="presOf" srcId="{62B43718-E33E-4294-8CB3-7FD5E62EECDF}" destId="{CB8D6188-1D31-480D-A54B-CDF916343EB7}" srcOrd="0" destOrd="0" presId="urn:microsoft.com/office/officeart/2005/8/layout/default"/>
    <dgm:cxn modelId="{42809CB8-FDAC-4CA7-90D4-DFBA3CB950DD}" type="presOf" srcId="{6C231343-916B-45DD-A9DD-EB457C3B7056}" destId="{6FF1C1DC-F9C2-4962-A536-B05E5E798414}" srcOrd="0" destOrd="0" presId="urn:microsoft.com/office/officeart/2005/8/layout/default"/>
    <dgm:cxn modelId="{4F1DCCC4-6A2C-4148-BAF7-AC761BF27288}" type="presOf" srcId="{1655B8E0-74CA-4B02-9457-0C03B2D65FC2}" destId="{DF8781CA-3579-4BC9-A167-D71BBC58AE9F}" srcOrd="0" destOrd="0" presId="urn:microsoft.com/office/officeart/2005/8/layout/default"/>
    <dgm:cxn modelId="{BD3EFCFC-EFAA-4719-BF3F-EBE98993C11C}" type="presOf" srcId="{9117E9C5-551D-4BFA-BC38-E275D1AEBAD5}" destId="{BA221209-23F7-42A6-895F-36560785A901}" srcOrd="0" destOrd="0" presId="urn:microsoft.com/office/officeart/2005/8/layout/default"/>
    <dgm:cxn modelId="{74D8765C-742E-4E99-BED0-47AD7D5F7C14}" type="presParOf" srcId="{BA221209-23F7-42A6-895F-36560785A901}" destId="{CB8D6188-1D31-480D-A54B-CDF916343EB7}" srcOrd="0" destOrd="0" presId="urn:microsoft.com/office/officeart/2005/8/layout/default"/>
    <dgm:cxn modelId="{C9F49FB0-7C9A-4672-80DE-0F97D78AF24F}" type="presParOf" srcId="{BA221209-23F7-42A6-895F-36560785A901}" destId="{2C8CEB0C-3A77-40C2-8DE5-1F415CC30C80}" srcOrd="1" destOrd="0" presId="urn:microsoft.com/office/officeart/2005/8/layout/default"/>
    <dgm:cxn modelId="{420741BF-8602-435A-9DB3-5FD2F58DD8A7}" type="presParOf" srcId="{BA221209-23F7-42A6-895F-36560785A901}" destId="{6FF1C1DC-F9C2-4962-A536-B05E5E798414}" srcOrd="2" destOrd="0" presId="urn:microsoft.com/office/officeart/2005/8/layout/default"/>
    <dgm:cxn modelId="{D8645DAF-B868-4971-A7DA-27584F19EFCC}" type="presParOf" srcId="{BA221209-23F7-42A6-895F-36560785A901}" destId="{DD0EDB67-DE35-49D3-830F-35A13DAB795B}" srcOrd="3" destOrd="0" presId="urn:microsoft.com/office/officeart/2005/8/layout/default"/>
    <dgm:cxn modelId="{3CC3C628-70FD-4D14-A5B5-F92C3DA44C85}" type="presParOf" srcId="{BA221209-23F7-42A6-895F-36560785A901}" destId="{51523EAA-D554-43A9-B1EF-2BFCB0963A02}" srcOrd="4" destOrd="0" presId="urn:microsoft.com/office/officeart/2005/8/layout/default"/>
    <dgm:cxn modelId="{8971E62E-F6CF-443A-A36D-C72147EF642B}" type="presParOf" srcId="{BA221209-23F7-42A6-895F-36560785A901}" destId="{FAFD37F3-34A3-4572-8E47-FE52C2A49E74}" srcOrd="5" destOrd="0" presId="urn:microsoft.com/office/officeart/2005/8/layout/default"/>
    <dgm:cxn modelId="{06E4378D-7262-47BA-933A-F2CD1ADCE65D}" type="presParOf" srcId="{BA221209-23F7-42A6-895F-36560785A901}" destId="{84EC3C04-03B6-4539-A0E5-82B8AEC109A8}" srcOrd="6" destOrd="0" presId="urn:microsoft.com/office/officeart/2005/8/layout/default"/>
    <dgm:cxn modelId="{F9315EEB-E43E-4E4A-B070-0704434A20DE}" type="presParOf" srcId="{BA221209-23F7-42A6-895F-36560785A901}" destId="{9E383161-66A6-4789-9AE9-68030B46FC03}" srcOrd="7" destOrd="0" presId="urn:microsoft.com/office/officeart/2005/8/layout/default"/>
    <dgm:cxn modelId="{578D2B01-824A-4DC7-910B-3B21C7E323DD}" type="presParOf" srcId="{BA221209-23F7-42A6-895F-36560785A901}" destId="{AA6D4E87-7B68-4DC7-B17A-8115707EDD51}" srcOrd="8" destOrd="0" presId="urn:microsoft.com/office/officeart/2005/8/layout/default"/>
    <dgm:cxn modelId="{EC66AA24-C3E5-4AEE-AE45-FAFFE8044B60}" type="presParOf" srcId="{BA221209-23F7-42A6-895F-36560785A901}" destId="{32DEAAEE-23BA-415D-B264-9E9D1FE7BE0C}" srcOrd="9" destOrd="0" presId="urn:microsoft.com/office/officeart/2005/8/layout/default"/>
    <dgm:cxn modelId="{66C1DE52-D4A9-4773-A9BC-C95F3452183C}" type="presParOf" srcId="{BA221209-23F7-42A6-895F-36560785A901}" destId="{DF8781CA-3579-4BC9-A167-D71BBC58AE9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17E9C5-551D-4BFA-BC38-E275D1AEBAD5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9DB9522-BB54-49B9-9207-1F5310FFEACA}" type="parTrans" cxnId="{149D1F0C-8E6C-46CF-9B10-645FBE40CBD9}">
      <dgm:prSet/>
      <dgm:spPr/>
      <dgm:t>
        <a:bodyPr/>
        <a:lstStyle/>
        <a:p>
          <a:endParaRPr lang="ru-RU"/>
        </a:p>
      </dgm:t>
    </dgm:pt>
    <dgm:pt modelId="{62B43718-E33E-4294-8CB3-7FD5E62EECDF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1800" b="0">
              <a:solidFill>
                <a:schemeClr val="tx1"/>
              </a:solidFill>
            </a:rPr>
            <a:t>Разделяемый пул</a:t>
          </a:r>
        </a:p>
      </dgm:t>
    </dgm:pt>
    <dgm:pt modelId="{45A631D1-8EE7-4D9C-8D59-FD14F2331DEB}" type="sibTrans" cxnId="{149D1F0C-8E6C-46CF-9B10-645FBE40CBD9}">
      <dgm:prSet/>
      <dgm:spPr/>
      <dgm:t>
        <a:bodyPr/>
        <a:lstStyle/>
        <a:p>
          <a:endParaRPr lang="ru-RU"/>
        </a:p>
      </dgm:t>
    </dgm:pt>
    <dgm:pt modelId="{5912579F-535E-4679-AA02-D2913E1B4359}" type="parTrans" cxnId="{06E02ECF-D410-4D38-BFFB-A8B74C165624}">
      <dgm:prSet/>
      <dgm:spPr/>
      <dgm:t>
        <a:bodyPr/>
        <a:lstStyle/>
        <a:p>
          <a:endParaRPr lang="ru-RU"/>
        </a:p>
      </dgm:t>
    </dgm:pt>
    <dgm:pt modelId="{6C231343-916B-45DD-A9DD-EB457C3B7056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b="0">
              <a:solidFill>
                <a:schemeClr val="tx1"/>
              </a:solidFill>
            </a:rPr>
            <a:t>Фиксированная область </a:t>
          </a:r>
          <a:r>
            <a:rPr lang="en-US" b="0">
              <a:solidFill>
                <a:schemeClr val="tx1"/>
              </a:solidFill>
            </a:rPr>
            <a:t>SGA</a:t>
          </a:r>
          <a:endParaRPr lang="ru-RU" b="0">
            <a:solidFill>
              <a:schemeClr val="tx1"/>
            </a:solidFill>
          </a:endParaRPr>
        </a:p>
      </dgm:t>
    </dgm:pt>
    <dgm:pt modelId="{06574B0E-5E47-458E-A65B-29B4543F13B7}" type="sibTrans" cxnId="{06E02ECF-D410-4D38-BFFB-A8B74C165624}">
      <dgm:prSet/>
      <dgm:spPr/>
      <dgm:t>
        <a:bodyPr/>
        <a:lstStyle/>
        <a:p>
          <a:endParaRPr lang="ru-RU"/>
        </a:p>
      </dgm:t>
    </dgm:pt>
    <dgm:pt modelId="{CCBFDCB7-74DB-4B07-AB7F-8F038DF783BD}" type="parTrans" cxnId="{A4234979-F51E-4BFC-91E7-C8ECAF41D7A5}">
      <dgm:prSet/>
      <dgm:spPr/>
      <dgm:t>
        <a:bodyPr/>
        <a:lstStyle/>
        <a:p>
          <a:endParaRPr lang="ru-RU"/>
        </a:p>
      </dgm:t>
    </dgm:pt>
    <dgm:pt modelId="{7074DF79-2AFF-4CC0-8452-651385FDDC7F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2800" b="1">
              <a:solidFill>
                <a:srgbClr val="C00000"/>
              </a:solidFill>
            </a:rPr>
            <a:t>Большой пул</a:t>
          </a:r>
        </a:p>
      </dgm:t>
    </dgm:pt>
    <dgm:pt modelId="{8EDA1754-BA34-4B29-93B8-FDD54B450B71}" type="sibTrans" cxnId="{A4234979-F51E-4BFC-91E7-C8ECAF41D7A5}">
      <dgm:prSet/>
      <dgm:spPr/>
      <dgm:t>
        <a:bodyPr/>
        <a:lstStyle/>
        <a:p>
          <a:endParaRPr lang="ru-RU"/>
        </a:p>
      </dgm:t>
    </dgm:pt>
    <dgm:pt modelId="{06021282-7E51-414B-A6A2-EF85D0BE6B31}" type="parTrans" cxnId="{C848D84E-5103-4B09-A877-988B69482D0E}">
      <dgm:prSet/>
      <dgm:spPr/>
      <dgm:t>
        <a:bodyPr/>
        <a:lstStyle/>
        <a:p>
          <a:endParaRPr lang="ru-RU"/>
        </a:p>
      </dgm:t>
    </dgm:pt>
    <dgm:pt modelId="{32CCBCD1-DD5F-4BBB-AD1D-A7F5E1C23977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Пул </a:t>
          </a:r>
          <a:r>
            <a:rPr lang="en-US"/>
            <a:t>Java</a:t>
          </a:r>
          <a:endParaRPr lang="ru-RU"/>
        </a:p>
      </dgm:t>
    </dgm:pt>
    <dgm:pt modelId="{71E83951-37F5-403C-BAE4-E293854DCCFB}" type="sibTrans" cxnId="{C848D84E-5103-4B09-A877-988B69482D0E}">
      <dgm:prSet/>
      <dgm:spPr/>
      <dgm:t>
        <a:bodyPr/>
        <a:lstStyle/>
        <a:p>
          <a:endParaRPr lang="ru-RU"/>
        </a:p>
      </dgm:t>
    </dgm:pt>
    <dgm:pt modelId="{3CF46321-601A-4E50-964A-5990CC428816}" type="parTrans" cxnId="{1E2990FE-192B-4EE7-B94A-E8D33445B2C6}">
      <dgm:prSet/>
      <dgm:spPr/>
      <dgm:t>
        <a:bodyPr/>
        <a:lstStyle/>
        <a:p>
          <a:endParaRPr lang="ru-RU"/>
        </a:p>
      </dgm:t>
    </dgm:pt>
    <dgm:pt modelId="{F8EE45E1-256F-45FE-A22F-2C33A0621B39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Буфер журналов повтора</a:t>
          </a:r>
        </a:p>
      </dgm:t>
    </dgm:pt>
    <dgm:pt modelId="{63DFE859-932C-491D-950E-38146E56A5B0}" type="sibTrans" cxnId="{1E2990FE-192B-4EE7-B94A-E8D33445B2C6}">
      <dgm:prSet/>
      <dgm:spPr/>
      <dgm:t>
        <a:bodyPr/>
        <a:lstStyle/>
        <a:p>
          <a:endParaRPr lang="ru-RU"/>
        </a:p>
      </dgm:t>
    </dgm:pt>
    <dgm:pt modelId="{7A212E8D-AB0F-4400-9A02-608CF0D87FC3}" type="parTrans" cxnId="{C984E86A-D60B-4111-AA74-F28C3CCF4EB9}">
      <dgm:prSet/>
      <dgm:spPr/>
      <dgm:t>
        <a:bodyPr/>
        <a:lstStyle/>
        <a:p>
          <a:endParaRPr lang="ru-RU"/>
        </a:p>
      </dgm:t>
    </dgm:pt>
    <dgm:pt modelId="{1655B8E0-74CA-4B02-9457-0C03B2D65FC2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1700"/>
            <a:t>Буферный пул</a:t>
          </a:r>
        </a:p>
      </dgm:t>
    </dgm:pt>
    <dgm:pt modelId="{309E4F5A-D0C4-4632-BF77-7F7DBB321936}" type="sibTrans" cxnId="{C984E86A-D60B-4111-AA74-F28C3CCF4EB9}">
      <dgm:prSet/>
      <dgm:spPr/>
      <dgm:t>
        <a:bodyPr/>
        <a:lstStyle/>
        <a:p>
          <a:endParaRPr lang="ru-RU"/>
        </a:p>
      </dgm:t>
    </dgm:pt>
    <dgm:pt modelId="{BA221209-23F7-42A6-895F-36560785A901}" type="pres">
      <dgm:prSet presAssocID="{9117E9C5-551D-4BFA-BC38-E275D1AEBAD5}" presName="diagram" presStyleCnt="0">
        <dgm:presLayoutVars>
          <dgm:dir/>
          <dgm:resizeHandles val="exact"/>
        </dgm:presLayoutVars>
      </dgm:prSet>
      <dgm:spPr/>
    </dgm:pt>
    <dgm:pt modelId="{CB8D6188-1D31-480D-A54B-CDF916343EB7}" type="pres">
      <dgm:prSet presAssocID="{62B43718-E33E-4294-8CB3-7FD5E62EECDF}" presName="node" presStyleLbl="node1" presStyleIdx="0" presStyleCnt="6" custScaleX="104781" custScaleY="212025" custLinFactNeighborX="-2788" custLinFactNeighborY="-24300">
        <dgm:presLayoutVars>
          <dgm:bulletEnabled val="1"/>
        </dgm:presLayoutVars>
      </dgm:prSet>
      <dgm:spPr/>
    </dgm:pt>
    <dgm:pt modelId="{2C8CEB0C-3A77-40C2-8DE5-1F415CC30C80}" type="pres">
      <dgm:prSet presAssocID="{45A631D1-8EE7-4D9C-8D59-FD14F2331DEB}" presName="sibTrans" presStyleCnt="0"/>
      <dgm:spPr/>
    </dgm:pt>
    <dgm:pt modelId="{6FF1C1DC-F9C2-4962-A536-B05E5E798414}" type="pres">
      <dgm:prSet presAssocID="{6C231343-916B-45DD-A9DD-EB457C3B7056}" presName="node" presStyleLbl="node1" presStyleIdx="1" presStyleCnt="6" custScaleY="76435" custLinFactX="63221" custLinFactNeighborX="100000" custLinFactNeighborY="-84675">
        <dgm:presLayoutVars>
          <dgm:bulletEnabled val="1"/>
        </dgm:presLayoutVars>
      </dgm:prSet>
      <dgm:spPr/>
    </dgm:pt>
    <dgm:pt modelId="{DD0EDB67-DE35-49D3-830F-35A13DAB795B}" type="pres">
      <dgm:prSet presAssocID="{06574B0E-5E47-458E-A65B-29B4543F13B7}" presName="sibTrans" presStyleCnt="0"/>
      <dgm:spPr/>
    </dgm:pt>
    <dgm:pt modelId="{51523EAA-D554-43A9-B1EF-2BFCB0963A02}" type="pres">
      <dgm:prSet presAssocID="{7074DF79-2AFF-4CC0-8452-651385FDDC7F}" presName="node" presStyleLbl="node1" presStyleIdx="2" presStyleCnt="6" custScaleX="151360" custScaleY="202743" custLinFactX="-7043" custLinFactNeighborX="-100000" custLinFactNeighborY="-21521">
        <dgm:presLayoutVars>
          <dgm:bulletEnabled val="1"/>
        </dgm:presLayoutVars>
      </dgm:prSet>
      <dgm:spPr/>
    </dgm:pt>
    <dgm:pt modelId="{FAFD37F3-34A3-4572-8E47-FE52C2A49E74}" type="pres">
      <dgm:prSet presAssocID="{8EDA1754-BA34-4B29-93B8-FDD54B450B71}" presName="sibTrans" presStyleCnt="0"/>
      <dgm:spPr/>
    </dgm:pt>
    <dgm:pt modelId="{84EC3C04-03B6-4539-A0E5-82B8AEC109A8}" type="pres">
      <dgm:prSet presAssocID="{32CCBCD1-DD5F-4BBB-AD1D-A7F5E1C23977}" presName="node" presStyleLbl="node1" presStyleIdx="3" presStyleCnt="6" custLinFactX="111339" custLinFactY="-73110" custLinFactNeighborX="200000" custLinFactNeighborY="-100000">
        <dgm:presLayoutVars>
          <dgm:bulletEnabled val="1"/>
        </dgm:presLayoutVars>
      </dgm:prSet>
      <dgm:spPr/>
    </dgm:pt>
    <dgm:pt modelId="{9E383161-66A6-4789-9AE9-68030B46FC03}" type="pres">
      <dgm:prSet presAssocID="{71E83951-37F5-403C-BAE4-E293854DCCFB}" presName="sibTrans" presStyleCnt="0"/>
      <dgm:spPr/>
    </dgm:pt>
    <dgm:pt modelId="{AA6D4E87-7B68-4DC7-B17A-8115707EDD51}" type="pres">
      <dgm:prSet presAssocID="{F8EE45E1-256F-45FE-A22F-2C33A0621B39}" presName="node" presStyleLbl="node1" presStyleIdx="4" presStyleCnt="6" custScaleX="139048" custScaleY="146395" custLinFactX="9412" custLinFactNeighborX="100000" custLinFactNeighborY="4182">
        <dgm:presLayoutVars>
          <dgm:bulletEnabled val="1"/>
        </dgm:presLayoutVars>
      </dgm:prSet>
      <dgm:spPr/>
    </dgm:pt>
    <dgm:pt modelId="{32DEAAEE-23BA-415D-B264-9E9D1FE7BE0C}" type="pres">
      <dgm:prSet presAssocID="{63DFE859-932C-491D-950E-38146E56A5B0}" presName="sibTrans" presStyleCnt="0"/>
      <dgm:spPr/>
    </dgm:pt>
    <dgm:pt modelId="{DF8781CA-3579-4BC9-A167-D71BBC58AE9F}" type="pres">
      <dgm:prSet presAssocID="{1655B8E0-74CA-4B02-9457-0C03B2D65FC2}" presName="node" presStyleLbl="node1" presStyleIdx="5" presStyleCnt="6" custScaleX="138247" custScaleY="153297" custLinFactX="-100000" custLinFactNeighborX="-139965" custLinFactNeighborY="214">
        <dgm:presLayoutVars>
          <dgm:bulletEnabled val="1"/>
        </dgm:presLayoutVars>
      </dgm:prSet>
      <dgm:spPr/>
    </dgm:pt>
  </dgm:ptLst>
  <dgm:cxnLst>
    <dgm:cxn modelId="{149D1F0C-8E6C-46CF-9B10-645FBE40CBD9}" srcId="{9117E9C5-551D-4BFA-BC38-E275D1AEBAD5}" destId="{62B43718-E33E-4294-8CB3-7FD5E62EECDF}" srcOrd="0" destOrd="0" parTransId="{A9DB9522-BB54-49B9-9207-1F5310FFEACA}" sibTransId="{45A631D1-8EE7-4D9C-8D59-FD14F2331DEB}"/>
    <dgm:cxn modelId="{50F6D920-575E-4E77-9EE3-0A909A5E130D}" type="presOf" srcId="{1655B8E0-74CA-4B02-9457-0C03B2D65FC2}" destId="{DF8781CA-3579-4BC9-A167-D71BBC58AE9F}" srcOrd="0" destOrd="0" presId="urn:microsoft.com/office/officeart/2005/8/layout/default"/>
    <dgm:cxn modelId="{886E7723-8CF2-428B-A143-1B993F7E2094}" type="presOf" srcId="{7074DF79-2AFF-4CC0-8452-651385FDDC7F}" destId="{51523EAA-D554-43A9-B1EF-2BFCB0963A02}" srcOrd="0" destOrd="0" presId="urn:microsoft.com/office/officeart/2005/8/layout/default"/>
    <dgm:cxn modelId="{9AB3DF25-8872-437C-A38B-AA5373E71F4E}" type="presOf" srcId="{6C231343-916B-45DD-A9DD-EB457C3B7056}" destId="{6FF1C1DC-F9C2-4962-A536-B05E5E798414}" srcOrd="0" destOrd="0" presId="urn:microsoft.com/office/officeart/2005/8/layout/default"/>
    <dgm:cxn modelId="{5A0EE035-D4E6-43A5-A731-CC6B62F39AB1}" type="presOf" srcId="{32CCBCD1-DD5F-4BBB-AD1D-A7F5E1C23977}" destId="{84EC3C04-03B6-4539-A0E5-82B8AEC109A8}" srcOrd="0" destOrd="0" presId="urn:microsoft.com/office/officeart/2005/8/layout/default"/>
    <dgm:cxn modelId="{C984E86A-D60B-4111-AA74-F28C3CCF4EB9}" srcId="{9117E9C5-551D-4BFA-BC38-E275D1AEBAD5}" destId="{1655B8E0-74CA-4B02-9457-0C03B2D65FC2}" srcOrd="5" destOrd="0" parTransId="{7A212E8D-AB0F-4400-9A02-608CF0D87FC3}" sibTransId="{309E4F5A-D0C4-4632-BF77-7F7DBB321936}"/>
    <dgm:cxn modelId="{C848D84E-5103-4B09-A877-988B69482D0E}" srcId="{9117E9C5-551D-4BFA-BC38-E275D1AEBAD5}" destId="{32CCBCD1-DD5F-4BBB-AD1D-A7F5E1C23977}" srcOrd="3" destOrd="0" parTransId="{06021282-7E51-414B-A6A2-EF85D0BE6B31}" sibTransId="{71E83951-37F5-403C-BAE4-E293854DCCFB}"/>
    <dgm:cxn modelId="{ABDA4852-B01E-4067-8D2E-D7D02D07323E}" type="presOf" srcId="{F8EE45E1-256F-45FE-A22F-2C33A0621B39}" destId="{AA6D4E87-7B68-4DC7-B17A-8115707EDD51}" srcOrd="0" destOrd="0" presId="urn:microsoft.com/office/officeart/2005/8/layout/default"/>
    <dgm:cxn modelId="{A4234979-F51E-4BFC-91E7-C8ECAF41D7A5}" srcId="{9117E9C5-551D-4BFA-BC38-E275D1AEBAD5}" destId="{7074DF79-2AFF-4CC0-8452-651385FDDC7F}" srcOrd="2" destOrd="0" parTransId="{CCBFDCB7-74DB-4B07-AB7F-8F038DF783BD}" sibTransId="{8EDA1754-BA34-4B29-93B8-FDD54B450B71}"/>
    <dgm:cxn modelId="{258FA380-D19E-4E94-B830-8934E7114728}" type="presOf" srcId="{62B43718-E33E-4294-8CB3-7FD5E62EECDF}" destId="{CB8D6188-1D31-480D-A54B-CDF916343EB7}" srcOrd="0" destOrd="0" presId="urn:microsoft.com/office/officeart/2005/8/layout/default"/>
    <dgm:cxn modelId="{9C71E796-B705-4603-82A7-B13838762EF1}" type="presOf" srcId="{9117E9C5-551D-4BFA-BC38-E275D1AEBAD5}" destId="{BA221209-23F7-42A6-895F-36560785A901}" srcOrd="0" destOrd="0" presId="urn:microsoft.com/office/officeart/2005/8/layout/default"/>
    <dgm:cxn modelId="{06E02ECF-D410-4D38-BFFB-A8B74C165624}" srcId="{9117E9C5-551D-4BFA-BC38-E275D1AEBAD5}" destId="{6C231343-916B-45DD-A9DD-EB457C3B7056}" srcOrd="1" destOrd="0" parTransId="{5912579F-535E-4679-AA02-D2913E1B4359}" sibTransId="{06574B0E-5E47-458E-A65B-29B4543F13B7}"/>
    <dgm:cxn modelId="{1E2990FE-192B-4EE7-B94A-E8D33445B2C6}" srcId="{9117E9C5-551D-4BFA-BC38-E275D1AEBAD5}" destId="{F8EE45E1-256F-45FE-A22F-2C33A0621B39}" srcOrd="4" destOrd="0" parTransId="{3CF46321-601A-4E50-964A-5990CC428816}" sibTransId="{63DFE859-932C-491D-950E-38146E56A5B0}"/>
    <dgm:cxn modelId="{DB741A02-30D9-4369-8EC4-7D205DEEDF2F}" type="presParOf" srcId="{BA221209-23F7-42A6-895F-36560785A901}" destId="{CB8D6188-1D31-480D-A54B-CDF916343EB7}" srcOrd="0" destOrd="0" presId="urn:microsoft.com/office/officeart/2005/8/layout/default"/>
    <dgm:cxn modelId="{861DA465-8F01-4E0C-B593-CF2C3A4A6B36}" type="presParOf" srcId="{BA221209-23F7-42A6-895F-36560785A901}" destId="{2C8CEB0C-3A77-40C2-8DE5-1F415CC30C80}" srcOrd="1" destOrd="0" presId="urn:microsoft.com/office/officeart/2005/8/layout/default"/>
    <dgm:cxn modelId="{A179D629-D417-477C-BCAE-F4155620830E}" type="presParOf" srcId="{BA221209-23F7-42A6-895F-36560785A901}" destId="{6FF1C1DC-F9C2-4962-A536-B05E5E798414}" srcOrd="2" destOrd="0" presId="urn:microsoft.com/office/officeart/2005/8/layout/default"/>
    <dgm:cxn modelId="{BC2604CE-D0B3-4DDB-8E02-463A7438F78A}" type="presParOf" srcId="{BA221209-23F7-42A6-895F-36560785A901}" destId="{DD0EDB67-DE35-49D3-830F-35A13DAB795B}" srcOrd="3" destOrd="0" presId="urn:microsoft.com/office/officeart/2005/8/layout/default"/>
    <dgm:cxn modelId="{77E9E0AB-445A-4D75-8700-A3D803F5C93B}" type="presParOf" srcId="{BA221209-23F7-42A6-895F-36560785A901}" destId="{51523EAA-D554-43A9-B1EF-2BFCB0963A02}" srcOrd="4" destOrd="0" presId="urn:microsoft.com/office/officeart/2005/8/layout/default"/>
    <dgm:cxn modelId="{A922C462-10BE-4A98-9E5A-FE9A8A6374D3}" type="presParOf" srcId="{BA221209-23F7-42A6-895F-36560785A901}" destId="{FAFD37F3-34A3-4572-8E47-FE52C2A49E74}" srcOrd="5" destOrd="0" presId="urn:microsoft.com/office/officeart/2005/8/layout/default"/>
    <dgm:cxn modelId="{68FBCECD-10DC-4EFC-AD55-7B0DADD38210}" type="presParOf" srcId="{BA221209-23F7-42A6-895F-36560785A901}" destId="{84EC3C04-03B6-4539-A0E5-82B8AEC109A8}" srcOrd="6" destOrd="0" presId="urn:microsoft.com/office/officeart/2005/8/layout/default"/>
    <dgm:cxn modelId="{2575A958-B292-489B-BE39-8958420A1B1A}" type="presParOf" srcId="{BA221209-23F7-42A6-895F-36560785A901}" destId="{9E383161-66A6-4789-9AE9-68030B46FC03}" srcOrd="7" destOrd="0" presId="urn:microsoft.com/office/officeart/2005/8/layout/default"/>
    <dgm:cxn modelId="{46C592AE-2CA4-4630-A099-94F73632D9FE}" type="presParOf" srcId="{BA221209-23F7-42A6-895F-36560785A901}" destId="{AA6D4E87-7B68-4DC7-B17A-8115707EDD51}" srcOrd="8" destOrd="0" presId="urn:microsoft.com/office/officeart/2005/8/layout/default"/>
    <dgm:cxn modelId="{6607CD86-5AB6-4E6D-9C2D-357B8962B1C5}" type="presParOf" srcId="{BA221209-23F7-42A6-895F-36560785A901}" destId="{32DEAAEE-23BA-415D-B264-9E9D1FE7BE0C}" srcOrd="9" destOrd="0" presId="urn:microsoft.com/office/officeart/2005/8/layout/default"/>
    <dgm:cxn modelId="{7E3A6849-0694-45BC-A8F4-E5E5FA091038}" type="presParOf" srcId="{BA221209-23F7-42A6-895F-36560785A901}" destId="{DF8781CA-3579-4BC9-A167-D71BBC58AE9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17E9C5-551D-4BFA-BC38-E275D1AEBAD5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9DB9522-BB54-49B9-9207-1F5310FFEACA}" type="parTrans" cxnId="{D5846DC8-1104-4B10-AC2E-1857CA839484}">
      <dgm:prSet/>
      <dgm:spPr/>
      <dgm:t>
        <a:bodyPr/>
        <a:lstStyle/>
        <a:p>
          <a:endParaRPr lang="ru-RU"/>
        </a:p>
      </dgm:t>
    </dgm:pt>
    <dgm:pt modelId="{62B43718-E33E-4294-8CB3-7FD5E62EECDF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1800" b="0">
              <a:solidFill>
                <a:schemeClr val="tx1"/>
              </a:solidFill>
            </a:rPr>
            <a:t>Разделяемый пул</a:t>
          </a:r>
        </a:p>
      </dgm:t>
    </dgm:pt>
    <dgm:pt modelId="{45A631D1-8EE7-4D9C-8D59-FD14F2331DEB}" type="sibTrans" cxnId="{D5846DC8-1104-4B10-AC2E-1857CA839484}">
      <dgm:prSet/>
      <dgm:spPr/>
      <dgm:t>
        <a:bodyPr/>
        <a:lstStyle/>
        <a:p>
          <a:endParaRPr lang="ru-RU"/>
        </a:p>
      </dgm:t>
    </dgm:pt>
    <dgm:pt modelId="{5912579F-535E-4679-AA02-D2913E1B4359}" type="parTrans" cxnId="{17467E09-AB43-4A16-8254-84C7FFCBAE10}">
      <dgm:prSet/>
      <dgm:spPr/>
      <dgm:t>
        <a:bodyPr/>
        <a:lstStyle/>
        <a:p>
          <a:endParaRPr lang="ru-RU"/>
        </a:p>
      </dgm:t>
    </dgm:pt>
    <dgm:pt modelId="{6C231343-916B-45DD-A9DD-EB457C3B7056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b="0">
              <a:solidFill>
                <a:schemeClr val="tx1"/>
              </a:solidFill>
            </a:rPr>
            <a:t>Фиксированная область </a:t>
          </a:r>
          <a:r>
            <a:rPr lang="en-US" b="0">
              <a:solidFill>
                <a:schemeClr val="tx1"/>
              </a:solidFill>
            </a:rPr>
            <a:t>SGA</a:t>
          </a:r>
          <a:endParaRPr lang="ru-RU" b="0">
            <a:solidFill>
              <a:schemeClr val="tx1"/>
            </a:solidFill>
          </a:endParaRPr>
        </a:p>
      </dgm:t>
    </dgm:pt>
    <dgm:pt modelId="{06574B0E-5E47-458E-A65B-29B4543F13B7}" type="sibTrans" cxnId="{17467E09-AB43-4A16-8254-84C7FFCBAE10}">
      <dgm:prSet/>
      <dgm:spPr/>
      <dgm:t>
        <a:bodyPr/>
        <a:lstStyle/>
        <a:p>
          <a:endParaRPr lang="ru-RU"/>
        </a:p>
      </dgm:t>
    </dgm:pt>
    <dgm:pt modelId="{CCBFDCB7-74DB-4B07-AB7F-8F038DF783BD}" type="parTrans" cxnId="{034253BE-CBB8-4592-BB28-8B8AB8D4559B}">
      <dgm:prSet/>
      <dgm:spPr/>
      <dgm:t>
        <a:bodyPr/>
        <a:lstStyle/>
        <a:p>
          <a:endParaRPr lang="ru-RU"/>
        </a:p>
      </dgm:t>
    </dgm:pt>
    <dgm:pt modelId="{7074DF79-2AFF-4CC0-8452-651385FDDC7F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1800" b="0">
              <a:solidFill>
                <a:schemeClr val="tx1"/>
              </a:solidFill>
            </a:rPr>
            <a:t>Большой пул</a:t>
          </a:r>
        </a:p>
      </dgm:t>
    </dgm:pt>
    <dgm:pt modelId="{8EDA1754-BA34-4B29-93B8-FDD54B450B71}" type="sibTrans" cxnId="{034253BE-CBB8-4592-BB28-8B8AB8D4559B}">
      <dgm:prSet/>
      <dgm:spPr/>
      <dgm:t>
        <a:bodyPr/>
        <a:lstStyle/>
        <a:p>
          <a:endParaRPr lang="ru-RU"/>
        </a:p>
      </dgm:t>
    </dgm:pt>
    <dgm:pt modelId="{06021282-7E51-414B-A6A2-EF85D0BE6B31}" type="parTrans" cxnId="{FBC0E7BB-CBD8-42E9-81BF-E512AAEA83C0}">
      <dgm:prSet/>
      <dgm:spPr/>
      <dgm:t>
        <a:bodyPr/>
        <a:lstStyle/>
        <a:p>
          <a:endParaRPr lang="ru-RU"/>
        </a:p>
      </dgm:t>
    </dgm:pt>
    <dgm:pt modelId="{32CCBCD1-DD5F-4BBB-AD1D-A7F5E1C23977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2000" b="1">
              <a:solidFill>
                <a:srgbClr val="C00000"/>
              </a:solidFill>
            </a:rPr>
            <a:t>Пул </a:t>
          </a:r>
          <a:r>
            <a:rPr lang="en-US" sz="2000" b="1">
              <a:solidFill>
                <a:srgbClr val="C00000"/>
              </a:solidFill>
            </a:rPr>
            <a:t>Java</a:t>
          </a:r>
          <a:endParaRPr lang="ru-RU" sz="2000" b="1">
            <a:solidFill>
              <a:srgbClr val="C00000"/>
            </a:solidFill>
          </a:endParaRPr>
        </a:p>
      </dgm:t>
    </dgm:pt>
    <dgm:pt modelId="{71E83951-37F5-403C-BAE4-E293854DCCFB}" type="sibTrans" cxnId="{FBC0E7BB-CBD8-42E9-81BF-E512AAEA83C0}">
      <dgm:prSet/>
      <dgm:spPr/>
      <dgm:t>
        <a:bodyPr/>
        <a:lstStyle/>
        <a:p>
          <a:endParaRPr lang="ru-RU"/>
        </a:p>
      </dgm:t>
    </dgm:pt>
    <dgm:pt modelId="{3CF46321-601A-4E50-964A-5990CC428816}" type="parTrans" cxnId="{10C987D2-934B-4697-8FE9-DEC48D9401F0}">
      <dgm:prSet/>
      <dgm:spPr/>
      <dgm:t>
        <a:bodyPr/>
        <a:lstStyle/>
        <a:p>
          <a:endParaRPr lang="ru-RU"/>
        </a:p>
      </dgm:t>
    </dgm:pt>
    <dgm:pt modelId="{F8EE45E1-256F-45FE-A22F-2C33A0621B39}">
      <dgm:prSet phldrT="[Текст]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/>
            <a:t>Буфер журналов повтора</a:t>
          </a:r>
        </a:p>
      </dgm:t>
    </dgm:pt>
    <dgm:pt modelId="{63DFE859-932C-491D-950E-38146E56A5B0}" type="sibTrans" cxnId="{10C987D2-934B-4697-8FE9-DEC48D9401F0}">
      <dgm:prSet/>
      <dgm:spPr/>
      <dgm:t>
        <a:bodyPr/>
        <a:lstStyle/>
        <a:p>
          <a:endParaRPr lang="ru-RU"/>
        </a:p>
      </dgm:t>
    </dgm:pt>
    <dgm:pt modelId="{7A212E8D-AB0F-4400-9A02-608CF0D87FC3}" type="parTrans" cxnId="{6DAE9541-0F5E-45E2-91C1-74FD8E9E1908}">
      <dgm:prSet/>
      <dgm:spPr/>
      <dgm:t>
        <a:bodyPr/>
        <a:lstStyle/>
        <a:p>
          <a:endParaRPr lang="ru-RU"/>
        </a:p>
      </dgm:t>
    </dgm:pt>
    <dgm:pt modelId="{1655B8E0-74CA-4B02-9457-0C03B2D65FC2}">
      <dgm:prSet phldrT="[Текст]" custT="1"/>
      <dgm:spPr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ru-RU" sz="1700"/>
            <a:t>Буферный пул</a:t>
          </a:r>
        </a:p>
      </dgm:t>
    </dgm:pt>
    <dgm:pt modelId="{309E4F5A-D0C4-4632-BF77-7F7DBB321936}" type="sibTrans" cxnId="{6DAE9541-0F5E-45E2-91C1-74FD8E9E1908}">
      <dgm:prSet/>
      <dgm:spPr/>
      <dgm:t>
        <a:bodyPr/>
        <a:lstStyle/>
        <a:p>
          <a:endParaRPr lang="ru-RU"/>
        </a:p>
      </dgm:t>
    </dgm:pt>
    <dgm:pt modelId="{BA221209-23F7-42A6-895F-36560785A901}" type="pres">
      <dgm:prSet presAssocID="{9117E9C5-551D-4BFA-BC38-E275D1AEBAD5}" presName="diagram" presStyleCnt="0">
        <dgm:presLayoutVars>
          <dgm:dir/>
          <dgm:resizeHandles val="exact"/>
        </dgm:presLayoutVars>
      </dgm:prSet>
      <dgm:spPr/>
    </dgm:pt>
    <dgm:pt modelId="{CB8D6188-1D31-480D-A54B-CDF916343EB7}" type="pres">
      <dgm:prSet presAssocID="{62B43718-E33E-4294-8CB3-7FD5E62EECDF}" presName="node" presStyleLbl="node1" presStyleIdx="0" presStyleCnt="6" custScaleX="104781" custScaleY="212025" custLinFactNeighborX="-2788" custLinFactNeighborY="-24300">
        <dgm:presLayoutVars>
          <dgm:bulletEnabled val="1"/>
        </dgm:presLayoutVars>
      </dgm:prSet>
      <dgm:spPr/>
    </dgm:pt>
    <dgm:pt modelId="{2C8CEB0C-3A77-40C2-8DE5-1F415CC30C80}" type="pres">
      <dgm:prSet presAssocID="{45A631D1-8EE7-4D9C-8D59-FD14F2331DEB}" presName="sibTrans" presStyleCnt="0"/>
      <dgm:spPr/>
    </dgm:pt>
    <dgm:pt modelId="{6FF1C1DC-F9C2-4962-A536-B05E5E798414}" type="pres">
      <dgm:prSet presAssocID="{6C231343-916B-45DD-A9DD-EB457C3B7056}" presName="node" presStyleLbl="node1" presStyleIdx="1" presStyleCnt="6" custScaleY="76435" custLinFactX="63221" custLinFactNeighborX="100000" custLinFactNeighborY="-84675">
        <dgm:presLayoutVars>
          <dgm:bulletEnabled val="1"/>
        </dgm:presLayoutVars>
      </dgm:prSet>
      <dgm:spPr/>
    </dgm:pt>
    <dgm:pt modelId="{DD0EDB67-DE35-49D3-830F-35A13DAB795B}" type="pres">
      <dgm:prSet presAssocID="{06574B0E-5E47-458E-A65B-29B4543F13B7}" presName="sibTrans" presStyleCnt="0"/>
      <dgm:spPr/>
    </dgm:pt>
    <dgm:pt modelId="{51523EAA-D554-43A9-B1EF-2BFCB0963A02}" type="pres">
      <dgm:prSet presAssocID="{7074DF79-2AFF-4CC0-8452-651385FDDC7F}" presName="node" presStyleLbl="node1" presStyleIdx="2" presStyleCnt="6" custScaleX="151360" custScaleY="202743" custLinFactX="-7043" custLinFactNeighborX="-100000" custLinFactNeighborY="-21521">
        <dgm:presLayoutVars>
          <dgm:bulletEnabled val="1"/>
        </dgm:presLayoutVars>
      </dgm:prSet>
      <dgm:spPr/>
    </dgm:pt>
    <dgm:pt modelId="{FAFD37F3-34A3-4572-8E47-FE52C2A49E74}" type="pres">
      <dgm:prSet presAssocID="{8EDA1754-BA34-4B29-93B8-FDD54B450B71}" presName="sibTrans" presStyleCnt="0"/>
      <dgm:spPr/>
    </dgm:pt>
    <dgm:pt modelId="{84EC3C04-03B6-4539-A0E5-82B8AEC109A8}" type="pres">
      <dgm:prSet presAssocID="{32CCBCD1-DD5F-4BBB-AD1D-A7F5E1C23977}" presName="node" presStyleLbl="node1" presStyleIdx="3" presStyleCnt="6" custLinFactX="111339" custLinFactY="-73110" custLinFactNeighborX="200000" custLinFactNeighborY="-100000">
        <dgm:presLayoutVars>
          <dgm:bulletEnabled val="1"/>
        </dgm:presLayoutVars>
      </dgm:prSet>
      <dgm:spPr/>
    </dgm:pt>
    <dgm:pt modelId="{9E383161-66A6-4789-9AE9-68030B46FC03}" type="pres">
      <dgm:prSet presAssocID="{71E83951-37F5-403C-BAE4-E293854DCCFB}" presName="sibTrans" presStyleCnt="0"/>
      <dgm:spPr/>
    </dgm:pt>
    <dgm:pt modelId="{AA6D4E87-7B68-4DC7-B17A-8115707EDD51}" type="pres">
      <dgm:prSet presAssocID="{F8EE45E1-256F-45FE-A22F-2C33A0621B39}" presName="node" presStyleLbl="node1" presStyleIdx="4" presStyleCnt="6" custScaleX="139048" custScaleY="146395" custLinFactX="9412" custLinFactNeighborX="100000" custLinFactNeighborY="4182">
        <dgm:presLayoutVars>
          <dgm:bulletEnabled val="1"/>
        </dgm:presLayoutVars>
      </dgm:prSet>
      <dgm:spPr/>
    </dgm:pt>
    <dgm:pt modelId="{32DEAAEE-23BA-415D-B264-9E9D1FE7BE0C}" type="pres">
      <dgm:prSet presAssocID="{63DFE859-932C-491D-950E-38146E56A5B0}" presName="sibTrans" presStyleCnt="0"/>
      <dgm:spPr/>
    </dgm:pt>
    <dgm:pt modelId="{DF8781CA-3579-4BC9-A167-D71BBC58AE9F}" type="pres">
      <dgm:prSet presAssocID="{1655B8E0-74CA-4B02-9457-0C03B2D65FC2}" presName="node" presStyleLbl="node1" presStyleIdx="5" presStyleCnt="6" custScaleX="138247" custScaleY="153297" custLinFactX="-100000" custLinFactNeighborX="-139965" custLinFactNeighborY="214">
        <dgm:presLayoutVars>
          <dgm:bulletEnabled val="1"/>
        </dgm:presLayoutVars>
      </dgm:prSet>
      <dgm:spPr/>
    </dgm:pt>
  </dgm:ptLst>
  <dgm:cxnLst>
    <dgm:cxn modelId="{17467E09-AB43-4A16-8254-84C7FFCBAE10}" srcId="{9117E9C5-551D-4BFA-BC38-E275D1AEBAD5}" destId="{6C231343-916B-45DD-A9DD-EB457C3B7056}" srcOrd="1" destOrd="0" parTransId="{5912579F-535E-4679-AA02-D2913E1B4359}" sibTransId="{06574B0E-5E47-458E-A65B-29B4543F13B7}"/>
    <dgm:cxn modelId="{6CB58618-8742-4E5A-8279-B2F6E5D113BA}" type="presOf" srcId="{62B43718-E33E-4294-8CB3-7FD5E62EECDF}" destId="{CB8D6188-1D31-480D-A54B-CDF916343EB7}" srcOrd="0" destOrd="0" presId="urn:microsoft.com/office/officeart/2005/8/layout/default"/>
    <dgm:cxn modelId="{C933AC5B-7151-4EB1-994C-4A52F482C7A3}" type="presOf" srcId="{6C231343-916B-45DD-A9DD-EB457C3B7056}" destId="{6FF1C1DC-F9C2-4962-A536-B05E5E798414}" srcOrd="0" destOrd="0" presId="urn:microsoft.com/office/officeart/2005/8/layout/default"/>
    <dgm:cxn modelId="{15A19A60-C57F-41C3-9214-533C7C4502ED}" type="presOf" srcId="{7074DF79-2AFF-4CC0-8452-651385FDDC7F}" destId="{51523EAA-D554-43A9-B1EF-2BFCB0963A02}" srcOrd="0" destOrd="0" presId="urn:microsoft.com/office/officeart/2005/8/layout/default"/>
    <dgm:cxn modelId="{6DAE9541-0F5E-45E2-91C1-74FD8E9E1908}" srcId="{9117E9C5-551D-4BFA-BC38-E275D1AEBAD5}" destId="{1655B8E0-74CA-4B02-9457-0C03B2D65FC2}" srcOrd="5" destOrd="0" parTransId="{7A212E8D-AB0F-4400-9A02-608CF0D87FC3}" sibTransId="{309E4F5A-D0C4-4632-BF77-7F7DBB321936}"/>
    <dgm:cxn modelId="{6E66D6AB-6460-4A58-8EA8-40B91ACEB01F}" type="presOf" srcId="{9117E9C5-551D-4BFA-BC38-E275D1AEBAD5}" destId="{BA221209-23F7-42A6-895F-36560785A901}" srcOrd="0" destOrd="0" presId="urn:microsoft.com/office/officeart/2005/8/layout/default"/>
    <dgm:cxn modelId="{FBC0E7BB-CBD8-42E9-81BF-E512AAEA83C0}" srcId="{9117E9C5-551D-4BFA-BC38-E275D1AEBAD5}" destId="{32CCBCD1-DD5F-4BBB-AD1D-A7F5E1C23977}" srcOrd="3" destOrd="0" parTransId="{06021282-7E51-414B-A6A2-EF85D0BE6B31}" sibTransId="{71E83951-37F5-403C-BAE4-E293854DCCFB}"/>
    <dgm:cxn modelId="{034253BE-CBB8-4592-BB28-8B8AB8D4559B}" srcId="{9117E9C5-551D-4BFA-BC38-E275D1AEBAD5}" destId="{7074DF79-2AFF-4CC0-8452-651385FDDC7F}" srcOrd="2" destOrd="0" parTransId="{CCBFDCB7-74DB-4B07-AB7F-8F038DF783BD}" sibTransId="{8EDA1754-BA34-4B29-93B8-FDD54B450B71}"/>
    <dgm:cxn modelId="{D5846DC8-1104-4B10-AC2E-1857CA839484}" srcId="{9117E9C5-551D-4BFA-BC38-E275D1AEBAD5}" destId="{62B43718-E33E-4294-8CB3-7FD5E62EECDF}" srcOrd="0" destOrd="0" parTransId="{A9DB9522-BB54-49B9-9207-1F5310FFEACA}" sibTransId="{45A631D1-8EE7-4D9C-8D59-FD14F2331DEB}"/>
    <dgm:cxn modelId="{733DC4CC-0C52-48F3-994C-9DA37DFC0A17}" type="presOf" srcId="{32CCBCD1-DD5F-4BBB-AD1D-A7F5E1C23977}" destId="{84EC3C04-03B6-4539-A0E5-82B8AEC109A8}" srcOrd="0" destOrd="0" presId="urn:microsoft.com/office/officeart/2005/8/layout/default"/>
    <dgm:cxn modelId="{10C987D2-934B-4697-8FE9-DEC48D9401F0}" srcId="{9117E9C5-551D-4BFA-BC38-E275D1AEBAD5}" destId="{F8EE45E1-256F-45FE-A22F-2C33A0621B39}" srcOrd="4" destOrd="0" parTransId="{3CF46321-601A-4E50-964A-5990CC428816}" sibTransId="{63DFE859-932C-491D-950E-38146E56A5B0}"/>
    <dgm:cxn modelId="{E4885FD4-85B3-48E1-8D64-AD94E2BF436B}" type="presOf" srcId="{F8EE45E1-256F-45FE-A22F-2C33A0621B39}" destId="{AA6D4E87-7B68-4DC7-B17A-8115707EDD51}" srcOrd="0" destOrd="0" presId="urn:microsoft.com/office/officeart/2005/8/layout/default"/>
    <dgm:cxn modelId="{F0070CE1-51F6-4345-8A1F-4A07351B60D8}" type="presOf" srcId="{1655B8E0-74CA-4B02-9457-0C03B2D65FC2}" destId="{DF8781CA-3579-4BC9-A167-D71BBC58AE9F}" srcOrd="0" destOrd="0" presId="urn:microsoft.com/office/officeart/2005/8/layout/default"/>
    <dgm:cxn modelId="{2257A35A-EEA4-4223-840F-4E04C8A6E010}" type="presParOf" srcId="{BA221209-23F7-42A6-895F-36560785A901}" destId="{CB8D6188-1D31-480D-A54B-CDF916343EB7}" srcOrd="0" destOrd="0" presId="urn:microsoft.com/office/officeart/2005/8/layout/default"/>
    <dgm:cxn modelId="{53DB8CAD-606D-48B7-9F2D-23B1C5DABB40}" type="presParOf" srcId="{BA221209-23F7-42A6-895F-36560785A901}" destId="{2C8CEB0C-3A77-40C2-8DE5-1F415CC30C80}" srcOrd="1" destOrd="0" presId="urn:microsoft.com/office/officeart/2005/8/layout/default"/>
    <dgm:cxn modelId="{1A8D4495-B8D9-4207-B672-BEBB0BAAFAB2}" type="presParOf" srcId="{BA221209-23F7-42A6-895F-36560785A901}" destId="{6FF1C1DC-F9C2-4962-A536-B05E5E798414}" srcOrd="2" destOrd="0" presId="urn:microsoft.com/office/officeart/2005/8/layout/default"/>
    <dgm:cxn modelId="{A8FBFE80-967F-4A93-B997-F8DFEA74CC79}" type="presParOf" srcId="{BA221209-23F7-42A6-895F-36560785A901}" destId="{DD0EDB67-DE35-49D3-830F-35A13DAB795B}" srcOrd="3" destOrd="0" presId="urn:microsoft.com/office/officeart/2005/8/layout/default"/>
    <dgm:cxn modelId="{77992F6D-02D8-4CE2-90C1-476B6A9A8A77}" type="presParOf" srcId="{BA221209-23F7-42A6-895F-36560785A901}" destId="{51523EAA-D554-43A9-B1EF-2BFCB0963A02}" srcOrd="4" destOrd="0" presId="urn:microsoft.com/office/officeart/2005/8/layout/default"/>
    <dgm:cxn modelId="{857DE0CD-C9C2-4BDC-8575-80B0CA9B47D2}" type="presParOf" srcId="{BA221209-23F7-42A6-895F-36560785A901}" destId="{FAFD37F3-34A3-4572-8E47-FE52C2A49E74}" srcOrd="5" destOrd="0" presId="urn:microsoft.com/office/officeart/2005/8/layout/default"/>
    <dgm:cxn modelId="{A17F53A8-4846-4DD3-90CA-821DA687E2B4}" type="presParOf" srcId="{BA221209-23F7-42A6-895F-36560785A901}" destId="{84EC3C04-03B6-4539-A0E5-82B8AEC109A8}" srcOrd="6" destOrd="0" presId="urn:microsoft.com/office/officeart/2005/8/layout/default"/>
    <dgm:cxn modelId="{373D5861-443C-4BDE-97A3-4F6A13B11EE4}" type="presParOf" srcId="{BA221209-23F7-42A6-895F-36560785A901}" destId="{9E383161-66A6-4789-9AE9-68030B46FC03}" srcOrd="7" destOrd="0" presId="urn:microsoft.com/office/officeart/2005/8/layout/default"/>
    <dgm:cxn modelId="{C9350F1B-C7FF-4F08-B2E3-8897DCCD6D7A}" type="presParOf" srcId="{BA221209-23F7-42A6-895F-36560785A901}" destId="{AA6D4E87-7B68-4DC7-B17A-8115707EDD51}" srcOrd="8" destOrd="0" presId="urn:microsoft.com/office/officeart/2005/8/layout/default"/>
    <dgm:cxn modelId="{8612A24B-9FCE-4905-BB56-7F9B049D24B5}" type="presParOf" srcId="{BA221209-23F7-42A6-895F-36560785A901}" destId="{32DEAAEE-23BA-415D-B264-9E9D1FE7BE0C}" srcOrd="9" destOrd="0" presId="urn:microsoft.com/office/officeart/2005/8/layout/default"/>
    <dgm:cxn modelId="{3E60FE3B-5D4A-4CBC-B2A2-5D234C34298E}" type="presParOf" srcId="{BA221209-23F7-42A6-895F-36560785A901}" destId="{DF8781CA-3579-4BC9-A167-D71BBC58AE9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D6188-1D31-480D-A54B-CDF916343EB7}">
      <dsp:nvSpPr>
        <dsp:cNvPr id="0" name=""/>
        <dsp:cNvSpPr/>
      </dsp:nvSpPr>
      <dsp:spPr>
        <a:xfrm>
          <a:off x="167687" y="222691"/>
          <a:ext cx="1617516" cy="2057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Разделяемый пул</a:t>
          </a:r>
        </a:p>
      </dsp:txBody>
      <dsp:txXfrm>
        <a:off x="167687" y="222691"/>
        <a:ext cx="1617516" cy="2057723"/>
      </dsp:txXfrm>
    </dsp:sp>
    <dsp:sp modelId="{6FF1C1DC-F9C2-4962-A536-B05E5E798414}">
      <dsp:nvSpPr>
        <dsp:cNvPr id="0" name=""/>
        <dsp:cNvSpPr/>
      </dsp:nvSpPr>
      <dsp:spPr>
        <a:xfrm>
          <a:off x="4632178" y="294703"/>
          <a:ext cx="1617516" cy="741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Фиксированная область </a:t>
          </a:r>
          <a:r>
            <a:rPr lang="en-US" sz="1700" kern="1200"/>
            <a:t>SGA</a:t>
          </a:r>
          <a:endParaRPr lang="ru-RU" sz="1700" kern="1200"/>
        </a:p>
      </dsp:txBody>
      <dsp:txXfrm>
        <a:off x="4632178" y="294703"/>
        <a:ext cx="1617516" cy="741809"/>
      </dsp:txXfrm>
    </dsp:sp>
    <dsp:sp modelId="{51523EAA-D554-43A9-B1EF-2BFCB0963A02}">
      <dsp:nvSpPr>
        <dsp:cNvPr id="0" name=""/>
        <dsp:cNvSpPr/>
      </dsp:nvSpPr>
      <dsp:spPr>
        <a:xfrm>
          <a:off x="2039881" y="294703"/>
          <a:ext cx="2448272" cy="1967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Большой пул</a:t>
          </a:r>
        </a:p>
      </dsp:txBody>
      <dsp:txXfrm>
        <a:off x="2039881" y="294703"/>
        <a:ext cx="2448272" cy="1967640"/>
      </dsp:txXfrm>
    </dsp:sp>
    <dsp:sp modelId="{84EC3C04-03B6-4539-A0E5-82B8AEC109A8}">
      <dsp:nvSpPr>
        <dsp:cNvPr id="0" name=""/>
        <dsp:cNvSpPr/>
      </dsp:nvSpPr>
      <dsp:spPr>
        <a:xfrm>
          <a:off x="4632169" y="1239913"/>
          <a:ext cx="1617516" cy="970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Пул </a:t>
          </a:r>
          <a:r>
            <a:rPr lang="en-US" sz="1700" kern="1200"/>
            <a:t>Java</a:t>
          </a:r>
          <a:endParaRPr lang="ru-RU" sz="1700" kern="1200"/>
        </a:p>
      </dsp:txBody>
      <dsp:txXfrm>
        <a:off x="4632169" y="1239913"/>
        <a:ext cx="1617516" cy="970509"/>
      </dsp:txXfrm>
    </dsp:sp>
    <dsp:sp modelId="{AA6D4E87-7B68-4DC7-B17A-8115707EDD51}">
      <dsp:nvSpPr>
        <dsp:cNvPr id="0" name=""/>
        <dsp:cNvSpPr/>
      </dsp:nvSpPr>
      <dsp:spPr>
        <a:xfrm>
          <a:off x="3552057" y="2752079"/>
          <a:ext cx="2249124" cy="14207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 журналов повтора</a:t>
          </a:r>
        </a:p>
      </dsp:txBody>
      <dsp:txXfrm>
        <a:off x="3552057" y="2752079"/>
        <a:ext cx="2249124" cy="1420777"/>
      </dsp:txXfrm>
    </dsp:sp>
    <dsp:sp modelId="{DF8781CA-3579-4BC9-A167-D71BBC58AE9F}">
      <dsp:nvSpPr>
        <dsp:cNvPr id="0" name=""/>
        <dsp:cNvSpPr/>
      </dsp:nvSpPr>
      <dsp:spPr>
        <a:xfrm>
          <a:off x="311702" y="2680077"/>
          <a:ext cx="2236167" cy="14877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Буферный пул</a:t>
          </a:r>
        </a:p>
      </dsp:txBody>
      <dsp:txXfrm>
        <a:off x="311702" y="2680077"/>
        <a:ext cx="2236167" cy="1487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D6188-1D31-480D-A54B-CDF916343EB7}">
      <dsp:nvSpPr>
        <dsp:cNvPr id="0" name=""/>
        <dsp:cNvSpPr/>
      </dsp:nvSpPr>
      <dsp:spPr>
        <a:xfrm>
          <a:off x="167687" y="222691"/>
          <a:ext cx="1617516" cy="2057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Разделяемый пул</a:t>
          </a:r>
        </a:p>
      </dsp:txBody>
      <dsp:txXfrm>
        <a:off x="167687" y="222691"/>
        <a:ext cx="1617516" cy="2057723"/>
      </dsp:txXfrm>
    </dsp:sp>
    <dsp:sp modelId="{6FF1C1DC-F9C2-4962-A536-B05E5E798414}">
      <dsp:nvSpPr>
        <dsp:cNvPr id="0" name=""/>
        <dsp:cNvSpPr/>
      </dsp:nvSpPr>
      <dsp:spPr>
        <a:xfrm>
          <a:off x="4632178" y="294703"/>
          <a:ext cx="1617516" cy="741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Фиксированная область </a:t>
          </a:r>
          <a:r>
            <a:rPr lang="en-US" sz="1700" kern="1200"/>
            <a:t>SGA</a:t>
          </a:r>
          <a:endParaRPr lang="ru-RU" sz="1700" kern="1200"/>
        </a:p>
      </dsp:txBody>
      <dsp:txXfrm>
        <a:off x="4632178" y="294703"/>
        <a:ext cx="1617516" cy="741809"/>
      </dsp:txXfrm>
    </dsp:sp>
    <dsp:sp modelId="{51523EAA-D554-43A9-B1EF-2BFCB0963A02}">
      <dsp:nvSpPr>
        <dsp:cNvPr id="0" name=""/>
        <dsp:cNvSpPr/>
      </dsp:nvSpPr>
      <dsp:spPr>
        <a:xfrm>
          <a:off x="2039881" y="294703"/>
          <a:ext cx="2448272" cy="1967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Большой пул</a:t>
          </a:r>
        </a:p>
      </dsp:txBody>
      <dsp:txXfrm>
        <a:off x="2039881" y="294703"/>
        <a:ext cx="2448272" cy="1967640"/>
      </dsp:txXfrm>
    </dsp:sp>
    <dsp:sp modelId="{84EC3C04-03B6-4539-A0E5-82B8AEC109A8}">
      <dsp:nvSpPr>
        <dsp:cNvPr id="0" name=""/>
        <dsp:cNvSpPr/>
      </dsp:nvSpPr>
      <dsp:spPr>
        <a:xfrm>
          <a:off x="4632169" y="1239913"/>
          <a:ext cx="1617516" cy="97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Пул </a:t>
          </a:r>
          <a:r>
            <a:rPr lang="en-US" sz="1700" kern="1200"/>
            <a:t>Java</a:t>
          </a:r>
          <a:endParaRPr lang="ru-RU" sz="1700" kern="1200"/>
        </a:p>
      </dsp:txBody>
      <dsp:txXfrm>
        <a:off x="4632169" y="1239913"/>
        <a:ext cx="1617516" cy="970509"/>
      </dsp:txXfrm>
    </dsp:sp>
    <dsp:sp modelId="{AA6D4E87-7B68-4DC7-B17A-8115707EDD51}">
      <dsp:nvSpPr>
        <dsp:cNvPr id="0" name=""/>
        <dsp:cNvSpPr/>
      </dsp:nvSpPr>
      <dsp:spPr>
        <a:xfrm>
          <a:off x="3552057" y="2752079"/>
          <a:ext cx="2249124" cy="1420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 журналов повтора</a:t>
          </a:r>
        </a:p>
      </dsp:txBody>
      <dsp:txXfrm>
        <a:off x="3552057" y="2752079"/>
        <a:ext cx="2249124" cy="1420777"/>
      </dsp:txXfrm>
    </dsp:sp>
    <dsp:sp modelId="{DF8781CA-3579-4BC9-A167-D71BBC58AE9F}">
      <dsp:nvSpPr>
        <dsp:cNvPr id="0" name=""/>
        <dsp:cNvSpPr/>
      </dsp:nvSpPr>
      <dsp:spPr>
        <a:xfrm>
          <a:off x="311702" y="2680077"/>
          <a:ext cx="2236167" cy="14877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baseline="0">
              <a:solidFill>
                <a:srgbClr val="C00000"/>
              </a:solidFill>
            </a:rPr>
            <a:t>Буферный пул</a:t>
          </a:r>
        </a:p>
      </dsp:txBody>
      <dsp:txXfrm>
        <a:off x="311702" y="2680077"/>
        <a:ext cx="2236167" cy="1487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D6188-1D31-480D-A54B-CDF916343EB7}">
      <dsp:nvSpPr>
        <dsp:cNvPr id="0" name=""/>
        <dsp:cNvSpPr/>
      </dsp:nvSpPr>
      <dsp:spPr>
        <a:xfrm>
          <a:off x="167687" y="222691"/>
          <a:ext cx="1617516" cy="2057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Разделяемый пул</a:t>
          </a:r>
        </a:p>
      </dsp:txBody>
      <dsp:txXfrm>
        <a:off x="167687" y="222691"/>
        <a:ext cx="1617516" cy="2057723"/>
      </dsp:txXfrm>
    </dsp:sp>
    <dsp:sp modelId="{6FF1C1DC-F9C2-4962-A536-B05E5E798414}">
      <dsp:nvSpPr>
        <dsp:cNvPr id="0" name=""/>
        <dsp:cNvSpPr/>
      </dsp:nvSpPr>
      <dsp:spPr>
        <a:xfrm>
          <a:off x="4632178" y="294703"/>
          <a:ext cx="1617516" cy="741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Фиксированная область </a:t>
          </a:r>
          <a:r>
            <a:rPr lang="en-US" sz="1700" kern="1200"/>
            <a:t>SGA</a:t>
          </a:r>
          <a:endParaRPr lang="ru-RU" sz="1700" kern="1200"/>
        </a:p>
      </dsp:txBody>
      <dsp:txXfrm>
        <a:off x="4632178" y="294703"/>
        <a:ext cx="1617516" cy="741809"/>
      </dsp:txXfrm>
    </dsp:sp>
    <dsp:sp modelId="{51523EAA-D554-43A9-B1EF-2BFCB0963A02}">
      <dsp:nvSpPr>
        <dsp:cNvPr id="0" name=""/>
        <dsp:cNvSpPr/>
      </dsp:nvSpPr>
      <dsp:spPr>
        <a:xfrm>
          <a:off x="2039881" y="294703"/>
          <a:ext cx="2448272" cy="1967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Большой пул</a:t>
          </a:r>
        </a:p>
      </dsp:txBody>
      <dsp:txXfrm>
        <a:off x="2039881" y="294703"/>
        <a:ext cx="2448272" cy="1967640"/>
      </dsp:txXfrm>
    </dsp:sp>
    <dsp:sp modelId="{84EC3C04-03B6-4539-A0E5-82B8AEC109A8}">
      <dsp:nvSpPr>
        <dsp:cNvPr id="0" name=""/>
        <dsp:cNvSpPr/>
      </dsp:nvSpPr>
      <dsp:spPr>
        <a:xfrm>
          <a:off x="4632169" y="1239913"/>
          <a:ext cx="1617516" cy="97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Пул </a:t>
          </a:r>
          <a:r>
            <a:rPr lang="en-US" sz="1700" kern="1200"/>
            <a:t>Java</a:t>
          </a:r>
          <a:endParaRPr lang="ru-RU" sz="1700" kern="1200"/>
        </a:p>
      </dsp:txBody>
      <dsp:txXfrm>
        <a:off x="4632169" y="1239913"/>
        <a:ext cx="1617516" cy="970509"/>
      </dsp:txXfrm>
    </dsp:sp>
    <dsp:sp modelId="{AA6D4E87-7B68-4DC7-B17A-8115707EDD51}">
      <dsp:nvSpPr>
        <dsp:cNvPr id="0" name=""/>
        <dsp:cNvSpPr/>
      </dsp:nvSpPr>
      <dsp:spPr>
        <a:xfrm>
          <a:off x="3552057" y="2752079"/>
          <a:ext cx="2249124" cy="1420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baseline="0">
              <a:solidFill>
                <a:srgbClr val="C00000"/>
              </a:solidFill>
            </a:rPr>
            <a:t>Буфер журналов повтора</a:t>
          </a:r>
        </a:p>
      </dsp:txBody>
      <dsp:txXfrm>
        <a:off x="3552057" y="2752079"/>
        <a:ext cx="2249124" cy="1420777"/>
      </dsp:txXfrm>
    </dsp:sp>
    <dsp:sp modelId="{DF8781CA-3579-4BC9-A167-D71BBC58AE9F}">
      <dsp:nvSpPr>
        <dsp:cNvPr id="0" name=""/>
        <dsp:cNvSpPr/>
      </dsp:nvSpPr>
      <dsp:spPr>
        <a:xfrm>
          <a:off x="311702" y="2680077"/>
          <a:ext cx="2236167" cy="14877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Буферный пул</a:t>
          </a:r>
        </a:p>
      </dsp:txBody>
      <dsp:txXfrm>
        <a:off x="311702" y="2680077"/>
        <a:ext cx="2236167" cy="14877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D6188-1D31-480D-A54B-CDF916343EB7}">
      <dsp:nvSpPr>
        <dsp:cNvPr id="0" name=""/>
        <dsp:cNvSpPr/>
      </dsp:nvSpPr>
      <dsp:spPr>
        <a:xfrm>
          <a:off x="167687" y="222691"/>
          <a:ext cx="1617516" cy="2057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Разделяемый пул</a:t>
          </a:r>
        </a:p>
      </dsp:txBody>
      <dsp:txXfrm>
        <a:off x="167687" y="222691"/>
        <a:ext cx="1617516" cy="2057723"/>
      </dsp:txXfrm>
    </dsp:sp>
    <dsp:sp modelId="{6FF1C1DC-F9C2-4962-A536-B05E5E798414}">
      <dsp:nvSpPr>
        <dsp:cNvPr id="0" name=""/>
        <dsp:cNvSpPr/>
      </dsp:nvSpPr>
      <dsp:spPr>
        <a:xfrm>
          <a:off x="4632178" y="294703"/>
          <a:ext cx="1617516" cy="741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>
              <a:solidFill>
                <a:srgbClr val="C00000"/>
              </a:solidFill>
            </a:rPr>
            <a:t>Фиксированная область </a:t>
          </a:r>
          <a:r>
            <a:rPr lang="en-US" sz="1700" b="1" kern="1200">
              <a:solidFill>
                <a:srgbClr val="C00000"/>
              </a:solidFill>
            </a:rPr>
            <a:t>SGA</a:t>
          </a:r>
          <a:endParaRPr lang="ru-RU" sz="1700" b="1" kern="1200">
            <a:solidFill>
              <a:srgbClr val="C00000"/>
            </a:solidFill>
          </a:endParaRPr>
        </a:p>
      </dsp:txBody>
      <dsp:txXfrm>
        <a:off x="4632178" y="294703"/>
        <a:ext cx="1617516" cy="741809"/>
      </dsp:txXfrm>
    </dsp:sp>
    <dsp:sp modelId="{51523EAA-D554-43A9-B1EF-2BFCB0963A02}">
      <dsp:nvSpPr>
        <dsp:cNvPr id="0" name=""/>
        <dsp:cNvSpPr/>
      </dsp:nvSpPr>
      <dsp:spPr>
        <a:xfrm>
          <a:off x="2039881" y="294703"/>
          <a:ext cx="2448272" cy="1967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Большой пул</a:t>
          </a:r>
        </a:p>
      </dsp:txBody>
      <dsp:txXfrm>
        <a:off x="2039881" y="294703"/>
        <a:ext cx="2448272" cy="1967640"/>
      </dsp:txXfrm>
    </dsp:sp>
    <dsp:sp modelId="{84EC3C04-03B6-4539-A0E5-82B8AEC109A8}">
      <dsp:nvSpPr>
        <dsp:cNvPr id="0" name=""/>
        <dsp:cNvSpPr/>
      </dsp:nvSpPr>
      <dsp:spPr>
        <a:xfrm>
          <a:off x="4632169" y="1239913"/>
          <a:ext cx="1617516" cy="97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Пул </a:t>
          </a:r>
          <a:r>
            <a:rPr lang="en-US" sz="1700" kern="1200"/>
            <a:t>Java</a:t>
          </a:r>
          <a:endParaRPr lang="ru-RU" sz="1700" kern="1200"/>
        </a:p>
      </dsp:txBody>
      <dsp:txXfrm>
        <a:off x="4632169" y="1239913"/>
        <a:ext cx="1617516" cy="970509"/>
      </dsp:txXfrm>
    </dsp:sp>
    <dsp:sp modelId="{AA6D4E87-7B68-4DC7-B17A-8115707EDD51}">
      <dsp:nvSpPr>
        <dsp:cNvPr id="0" name=""/>
        <dsp:cNvSpPr/>
      </dsp:nvSpPr>
      <dsp:spPr>
        <a:xfrm>
          <a:off x="3552057" y="2752079"/>
          <a:ext cx="2249124" cy="1420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 журналов повтора</a:t>
          </a:r>
        </a:p>
      </dsp:txBody>
      <dsp:txXfrm>
        <a:off x="3552057" y="2752079"/>
        <a:ext cx="2249124" cy="1420777"/>
      </dsp:txXfrm>
    </dsp:sp>
    <dsp:sp modelId="{DF8781CA-3579-4BC9-A167-D71BBC58AE9F}">
      <dsp:nvSpPr>
        <dsp:cNvPr id="0" name=""/>
        <dsp:cNvSpPr/>
      </dsp:nvSpPr>
      <dsp:spPr>
        <a:xfrm>
          <a:off x="311702" y="2680077"/>
          <a:ext cx="2236167" cy="14877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Буферный пул</a:t>
          </a:r>
        </a:p>
      </dsp:txBody>
      <dsp:txXfrm>
        <a:off x="311702" y="2680077"/>
        <a:ext cx="2236167" cy="14877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D6188-1D31-480D-A54B-CDF916343EB7}">
      <dsp:nvSpPr>
        <dsp:cNvPr id="0" name=""/>
        <dsp:cNvSpPr/>
      </dsp:nvSpPr>
      <dsp:spPr>
        <a:xfrm>
          <a:off x="0" y="387007"/>
          <a:ext cx="2384934" cy="18959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>
              <a:solidFill>
                <a:srgbClr val="C00000"/>
              </a:solidFill>
            </a:rPr>
            <a:t>Разделяемый пул</a:t>
          </a:r>
        </a:p>
      </dsp:txBody>
      <dsp:txXfrm>
        <a:off x="0" y="387007"/>
        <a:ext cx="2384934" cy="1895902"/>
      </dsp:txXfrm>
    </dsp:sp>
    <dsp:sp modelId="{6FF1C1DC-F9C2-4962-A536-B05E5E798414}">
      <dsp:nvSpPr>
        <dsp:cNvPr id="0" name=""/>
        <dsp:cNvSpPr/>
      </dsp:nvSpPr>
      <dsp:spPr>
        <a:xfrm>
          <a:off x="4942062" y="453356"/>
          <a:ext cx="1490313" cy="68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kern="1200">
              <a:solidFill>
                <a:schemeClr val="tx1"/>
              </a:solidFill>
            </a:rPr>
            <a:t>Фиксированная область </a:t>
          </a:r>
          <a:r>
            <a:rPr lang="en-US" sz="1600" b="0" kern="1200">
              <a:solidFill>
                <a:schemeClr val="tx1"/>
              </a:solidFill>
            </a:rPr>
            <a:t>SGA</a:t>
          </a:r>
          <a:endParaRPr lang="ru-RU" sz="1600" b="0" kern="1200">
            <a:solidFill>
              <a:schemeClr val="tx1"/>
            </a:solidFill>
          </a:endParaRPr>
        </a:p>
      </dsp:txBody>
      <dsp:txXfrm>
        <a:off x="4942062" y="453356"/>
        <a:ext cx="1490313" cy="683472"/>
      </dsp:txXfrm>
    </dsp:sp>
    <dsp:sp modelId="{51523EAA-D554-43A9-B1EF-2BFCB0963A02}">
      <dsp:nvSpPr>
        <dsp:cNvPr id="0" name=""/>
        <dsp:cNvSpPr/>
      </dsp:nvSpPr>
      <dsp:spPr>
        <a:xfrm>
          <a:off x="2579697" y="453356"/>
          <a:ext cx="2255738" cy="18129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Большой пул</a:t>
          </a:r>
        </a:p>
      </dsp:txBody>
      <dsp:txXfrm>
        <a:off x="2579697" y="453356"/>
        <a:ext cx="2255738" cy="1812903"/>
      </dsp:txXfrm>
    </dsp:sp>
    <dsp:sp modelId="{84EC3C04-03B6-4539-A0E5-82B8AEC109A8}">
      <dsp:nvSpPr>
        <dsp:cNvPr id="0" name=""/>
        <dsp:cNvSpPr/>
      </dsp:nvSpPr>
      <dsp:spPr>
        <a:xfrm>
          <a:off x="4895644" y="1339587"/>
          <a:ext cx="1490313" cy="894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Пул </a:t>
          </a:r>
          <a:r>
            <a:rPr lang="en-US" sz="1600" kern="1200"/>
            <a:t>Java</a:t>
          </a:r>
          <a:endParaRPr lang="ru-RU" sz="1600" kern="1200"/>
        </a:p>
      </dsp:txBody>
      <dsp:txXfrm>
        <a:off x="4895644" y="1339587"/>
        <a:ext cx="1490313" cy="894188"/>
      </dsp:txXfrm>
    </dsp:sp>
    <dsp:sp modelId="{AA6D4E87-7B68-4DC7-B17A-8115707EDD51}">
      <dsp:nvSpPr>
        <dsp:cNvPr id="0" name=""/>
        <dsp:cNvSpPr/>
      </dsp:nvSpPr>
      <dsp:spPr>
        <a:xfrm>
          <a:off x="3525644" y="2717482"/>
          <a:ext cx="2072251" cy="13090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Буфер журналов повтора</a:t>
          </a:r>
        </a:p>
      </dsp:txBody>
      <dsp:txXfrm>
        <a:off x="3525644" y="2717482"/>
        <a:ext cx="2072251" cy="1309046"/>
      </dsp:txXfrm>
    </dsp:sp>
    <dsp:sp modelId="{DF8781CA-3579-4BC9-A167-D71BBC58AE9F}">
      <dsp:nvSpPr>
        <dsp:cNvPr id="0" name=""/>
        <dsp:cNvSpPr/>
      </dsp:nvSpPr>
      <dsp:spPr>
        <a:xfrm>
          <a:off x="540113" y="2651142"/>
          <a:ext cx="2060313" cy="13707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Буферный пул</a:t>
          </a:r>
        </a:p>
      </dsp:txBody>
      <dsp:txXfrm>
        <a:off x="540113" y="2651142"/>
        <a:ext cx="2060313" cy="13707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D6188-1D31-480D-A54B-CDF916343EB7}">
      <dsp:nvSpPr>
        <dsp:cNvPr id="0" name=""/>
        <dsp:cNvSpPr/>
      </dsp:nvSpPr>
      <dsp:spPr>
        <a:xfrm>
          <a:off x="129020" y="222691"/>
          <a:ext cx="1694849" cy="2057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kern="1200">
              <a:solidFill>
                <a:schemeClr val="tx1"/>
              </a:solidFill>
            </a:rPr>
            <a:t>Разделяемый пул</a:t>
          </a:r>
        </a:p>
      </dsp:txBody>
      <dsp:txXfrm>
        <a:off x="129020" y="222691"/>
        <a:ext cx="1694849" cy="2057723"/>
      </dsp:txXfrm>
    </dsp:sp>
    <dsp:sp modelId="{6FF1C1DC-F9C2-4962-A536-B05E5E798414}">
      <dsp:nvSpPr>
        <dsp:cNvPr id="0" name=""/>
        <dsp:cNvSpPr/>
      </dsp:nvSpPr>
      <dsp:spPr>
        <a:xfrm>
          <a:off x="4670844" y="294703"/>
          <a:ext cx="1617516" cy="741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kern="1200">
              <a:solidFill>
                <a:schemeClr val="tx1"/>
              </a:solidFill>
            </a:rPr>
            <a:t>Фиксированная область </a:t>
          </a:r>
          <a:r>
            <a:rPr lang="en-US" sz="1700" b="0" kern="1200">
              <a:solidFill>
                <a:schemeClr val="tx1"/>
              </a:solidFill>
            </a:rPr>
            <a:t>SGA</a:t>
          </a:r>
          <a:endParaRPr lang="ru-RU" sz="1700" b="0" kern="1200">
            <a:solidFill>
              <a:schemeClr val="tx1"/>
            </a:solidFill>
          </a:endParaRPr>
        </a:p>
      </dsp:txBody>
      <dsp:txXfrm>
        <a:off x="4670844" y="294703"/>
        <a:ext cx="1617516" cy="741809"/>
      </dsp:txXfrm>
    </dsp:sp>
    <dsp:sp modelId="{51523EAA-D554-43A9-B1EF-2BFCB0963A02}">
      <dsp:nvSpPr>
        <dsp:cNvPr id="0" name=""/>
        <dsp:cNvSpPr/>
      </dsp:nvSpPr>
      <dsp:spPr>
        <a:xfrm>
          <a:off x="2078548" y="294703"/>
          <a:ext cx="2448272" cy="1967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>
              <a:solidFill>
                <a:srgbClr val="C00000"/>
              </a:solidFill>
            </a:rPr>
            <a:t>Большой пул</a:t>
          </a:r>
        </a:p>
      </dsp:txBody>
      <dsp:txXfrm>
        <a:off x="2078548" y="294703"/>
        <a:ext cx="2448272" cy="1967640"/>
      </dsp:txXfrm>
    </dsp:sp>
    <dsp:sp modelId="{84EC3C04-03B6-4539-A0E5-82B8AEC109A8}">
      <dsp:nvSpPr>
        <dsp:cNvPr id="0" name=""/>
        <dsp:cNvSpPr/>
      </dsp:nvSpPr>
      <dsp:spPr>
        <a:xfrm>
          <a:off x="4814859" y="1256577"/>
          <a:ext cx="1617516" cy="97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Пул </a:t>
          </a:r>
          <a:r>
            <a:rPr lang="en-US" sz="1700" kern="1200"/>
            <a:t>Java</a:t>
          </a:r>
          <a:endParaRPr lang="ru-RU" sz="1700" kern="1200"/>
        </a:p>
      </dsp:txBody>
      <dsp:txXfrm>
        <a:off x="4814859" y="1256577"/>
        <a:ext cx="1617516" cy="970509"/>
      </dsp:txXfrm>
    </dsp:sp>
    <dsp:sp modelId="{AA6D4E87-7B68-4DC7-B17A-8115707EDD51}">
      <dsp:nvSpPr>
        <dsp:cNvPr id="0" name=""/>
        <dsp:cNvSpPr/>
      </dsp:nvSpPr>
      <dsp:spPr>
        <a:xfrm>
          <a:off x="3552057" y="2752079"/>
          <a:ext cx="2249124" cy="1420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 журналов повтора</a:t>
          </a:r>
        </a:p>
      </dsp:txBody>
      <dsp:txXfrm>
        <a:off x="3552057" y="2752079"/>
        <a:ext cx="2249124" cy="1420777"/>
      </dsp:txXfrm>
    </dsp:sp>
    <dsp:sp modelId="{DF8781CA-3579-4BC9-A167-D71BBC58AE9F}">
      <dsp:nvSpPr>
        <dsp:cNvPr id="0" name=""/>
        <dsp:cNvSpPr/>
      </dsp:nvSpPr>
      <dsp:spPr>
        <a:xfrm>
          <a:off x="311702" y="2680077"/>
          <a:ext cx="2236167" cy="14877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Буферный пул</a:t>
          </a:r>
        </a:p>
      </dsp:txBody>
      <dsp:txXfrm>
        <a:off x="311702" y="2680077"/>
        <a:ext cx="2236167" cy="14877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D6188-1D31-480D-A54B-CDF916343EB7}">
      <dsp:nvSpPr>
        <dsp:cNvPr id="0" name=""/>
        <dsp:cNvSpPr/>
      </dsp:nvSpPr>
      <dsp:spPr>
        <a:xfrm>
          <a:off x="129020" y="222691"/>
          <a:ext cx="1694849" cy="2057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kern="1200">
              <a:solidFill>
                <a:schemeClr val="tx1"/>
              </a:solidFill>
            </a:rPr>
            <a:t>Разделяемый пул</a:t>
          </a:r>
        </a:p>
      </dsp:txBody>
      <dsp:txXfrm>
        <a:off x="129020" y="222691"/>
        <a:ext cx="1694849" cy="2057723"/>
      </dsp:txXfrm>
    </dsp:sp>
    <dsp:sp modelId="{6FF1C1DC-F9C2-4962-A536-B05E5E798414}">
      <dsp:nvSpPr>
        <dsp:cNvPr id="0" name=""/>
        <dsp:cNvSpPr/>
      </dsp:nvSpPr>
      <dsp:spPr>
        <a:xfrm>
          <a:off x="4670844" y="294703"/>
          <a:ext cx="1617516" cy="741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kern="1200">
              <a:solidFill>
                <a:schemeClr val="tx1"/>
              </a:solidFill>
            </a:rPr>
            <a:t>Фиксированная область </a:t>
          </a:r>
          <a:r>
            <a:rPr lang="en-US" sz="1700" b="0" kern="1200">
              <a:solidFill>
                <a:schemeClr val="tx1"/>
              </a:solidFill>
            </a:rPr>
            <a:t>SGA</a:t>
          </a:r>
          <a:endParaRPr lang="ru-RU" sz="1700" b="0" kern="1200">
            <a:solidFill>
              <a:schemeClr val="tx1"/>
            </a:solidFill>
          </a:endParaRPr>
        </a:p>
      </dsp:txBody>
      <dsp:txXfrm>
        <a:off x="4670844" y="294703"/>
        <a:ext cx="1617516" cy="741809"/>
      </dsp:txXfrm>
    </dsp:sp>
    <dsp:sp modelId="{51523EAA-D554-43A9-B1EF-2BFCB0963A02}">
      <dsp:nvSpPr>
        <dsp:cNvPr id="0" name=""/>
        <dsp:cNvSpPr/>
      </dsp:nvSpPr>
      <dsp:spPr>
        <a:xfrm>
          <a:off x="2078548" y="294703"/>
          <a:ext cx="2448272" cy="1967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kern="1200">
              <a:solidFill>
                <a:schemeClr val="tx1"/>
              </a:solidFill>
            </a:rPr>
            <a:t>Большой пул</a:t>
          </a:r>
        </a:p>
      </dsp:txBody>
      <dsp:txXfrm>
        <a:off x="2078548" y="294703"/>
        <a:ext cx="2448272" cy="1967640"/>
      </dsp:txXfrm>
    </dsp:sp>
    <dsp:sp modelId="{84EC3C04-03B6-4539-A0E5-82B8AEC109A8}">
      <dsp:nvSpPr>
        <dsp:cNvPr id="0" name=""/>
        <dsp:cNvSpPr/>
      </dsp:nvSpPr>
      <dsp:spPr>
        <a:xfrm>
          <a:off x="4814859" y="1256577"/>
          <a:ext cx="1617516" cy="97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>
              <a:solidFill>
                <a:srgbClr val="C00000"/>
              </a:solidFill>
            </a:rPr>
            <a:t>Пул </a:t>
          </a:r>
          <a:r>
            <a:rPr lang="en-US" sz="2000" b="1" kern="1200">
              <a:solidFill>
                <a:srgbClr val="C00000"/>
              </a:solidFill>
            </a:rPr>
            <a:t>Java</a:t>
          </a:r>
          <a:endParaRPr lang="ru-RU" sz="2000" b="1" kern="1200">
            <a:solidFill>
              <a:srgbClr val="C00000"/>
            </a:solidFill>
          </a:endParaRPr>
        </a:p>
      </dsp:txBody>
      <dsp:txXfrm>
        <a:off x="4814859" y="1256577"/>
        <a:ext cx="1617516" cy="970509"/>
      </dsp:txXfrm>
    </dsp:sp>
    <dsp:sp modelId="{AA6D4E87-7B68-4DC7-B17A-8115707EDD51}">
      <dsp:nvSpPr>
        <dsp:cNvPr id="0" name=""/>
        <dsp:cNvSpPr/>
      </dsp:nvSpPr>
      <dsp:spPr>
        <a:xfrm>
          <a:off x="3552057" y="2752079"/>
          <a:ext cx="2249124" cy="1420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 журналов повтора</a:t>
          </a:r>
        </a:p>
      </dsp:txBody>
      <dsp:txXfrm>
        <a:off x="3552057" y="2752079"/>
        <a:ext cx="2249124" cy="1420777"/>
      </dsp:txXfrm>
    </dsp:sp>
    <dsp:sp modelId="{DF8781CA-3579-4BC9-A167-D71BBC58AE9F}">
      <dsp:nvSpPr>
        <dsp:cNvPr id="0" name=""/>
        <dsp:cNvSpPr/>
      </dsp:nvSpPr>
      <dsp:spPr>
        <a:xfrm>
          <a:off x="311702" y="2680077"/>
          <a:ext cx="2236167" cy="14877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Буферный пул</a:t>
          </a:r>
        </a:p>
      </dsp:txBody>
      <dsp:txXfrm>
        <a:off x="311702" y="2680077"/>
        <a:ext cx="2236167" cy="1487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sp>
        <p:nvSpPr>
          <p:cNvPr id="9219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264E15-AE9E-416A-B7C4-8C101642061A}" type="hfDateTime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sp>
        <p:nvSpPr>
          <p:cNvPr id="9220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9221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222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sp>
        <p:nvSpPr>
          <p:cNvPr id="9223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969D48-EEC4-429F-B702-C4579642272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noFill/>
          <a:ln w="12700">
            <a:miter lim="800000"/>
          </a:ln>
        </p:spPr>
      </p:sp>
      <p:sp>
        <p:nvSpPr>
          <p:cNvPr id="27651" name="Заметки 2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>
              <a:spcBef>
                <a:spcPct val="0"/>
              </a:spcBef>
            </a:pPr>
            <a:endParaRPr/>
          </a:p>
        </p:txBody>
      </p:sp>
      <p:sp>
        <p:nvSpPr>
          <p:cNvPr id="27652" name="Номер слайда 3"/>
          <p:cNvSpPr txBox="1"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r"/>
            <a:fld id="{6714D95A-1189-41EC-9749-FAF3FAF7E518}" type="slidenum">
              <a:rPr sz="1200"/>
              <a:t>62</a:t>
            </a:fld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9459" name="Заметки 2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 w="9525">
            <a:noFill/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/>
          <p:cNvSpPr txBox="1"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fld id="{6266AAF0-C4DD-4481-8D7A-EE805665362A}" type="slidenum">
              <a:rPr lang="ru-RU" altLang="ru-RU" sz="1200"/>
              <a:t>551</a:t>
            </a:fld>
            <a:endParaRPr lang="ru-RU" altLang="ru-RU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200"/>
              <a:t>ENABLE</a:t>
            </a:r>
            <a:r>
              <a:rPr lang="en-US" sz="1200" baseline="0"/>
              <a:t> ROW MOVEMENT</a:t>
            </a:r>
            <a:r>
              <a:rPr lang="ru-RU" sz="1200"/>
              <a:t> возможность перемещения строк между секциями таблицы при изменении значения столбца по которому разбита таблица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2B54-43FB-4331-B3B9-5D5D366B3423}" type="slidenum">
              <a:rPr lang="ru-RU" smtClean="0"/>
              <a:t>792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682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2B54-43FB-4331-B3B9-5D5D366B3423}" type="slidenum">
              <a:rPr lang="ru-RU" smtClean="0"/>
              <a:t>820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30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2B54-43FB-4331-B3B9-5D5D366B3423}" type="slidenum">
              <a:rPr lang="ru-RU" smtClean="0"/>
              <a:t>821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30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Образ слайда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93187" name="Заметки 2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 w="9525">
            <a:noFill/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indent="0"/>
            <a:endParaRPr/>
          </a:p>
        </p:txBody>
      </p:sp>
      <p:sp>
        <p:nvSpPr>
          <p:cNvPr id="93188" name="Номер слайда 3"/>
          <p:cNvSpPr txBox="1"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fld id="{7D5137B4-85C4-4993-8AB6-0B88A5631D15}" type="slidenum">
              <a:rPr sz="1200"/>
              <a:t>832</a:t>
            </a:fld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6378383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969D48-EEC4-429F-B702-C4579642272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65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03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SQL&gt; connect /as </a:t>
            </a:r>
            <a:r>
              <a:rPr lang="en-US" dirty="0" err="1"/>
              <a:t>sysdba</a:t>
            </a:r>
            <a:endParaRPr lang="en-US" dirty="0"/>
          </a:p>
          <a:p>
            <a:r>
              <a:rPr lang="en-US" dirty="0"/>
              <a:t>SQL&gt; select </a:t>
            </a:r>
            <a:r>
              <a:rPr lang="en-US" dirty="0" err="1"/>
              <a:t>name,open_mode</a:t>
            </a:r>
            <a:r>
              <a:rPr lang="en-US" dirty="0"/>
              <a:t> from </a:t>
            </a:r>
            <a:r>
              <a:rPr lang="en-US" dirty="0" err="1"/>
              <a:t>v$pdbs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SQL&gt; connect system/6378383@//localhost:1521/</a:t>
            </a:r>
            <a:r>
              <a:rPr lang="en-US" dirty="0" err="1"/>
              <a:t>gus_pdb</a:t>
            </a:r>
            <a:r>
              <a:rPr lang="en-US" dirty="0"/>
              <a:t> as </a:t>
            </a:r>
            <a:r>
              <a:rPr lang="en-US" dirty="0" err="1"/>
              <a:t>sysdba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969D48-EEC4-429F-B702-C4579642272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69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SQL&gt; alter pluggable database </a:t>
            </a:r>
            <a:r>
              <a:rPr lang="en-US" dirty="0" err="1"/>
              <a:t>gus_pdb</a:t>
            </a:r>
            <a:r>
              <a:rPr lang="en-US" dirty="0"/>
              <a:t> open;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969D48-EEC4-429F-B702-C4579642272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0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SQL&gt; connect </a:t>
            </a:r>
            <a:r>
              <a:rPr lang="en-US" dirty="0" err="1"/>
              <a:t>gus_pdb_admin</a:t>
            </a:r>
            <a:r>
              <a:rPr lang="en-US" dirty="0"/>
              <a:t>/6378383@//localhost:1521/</a:t>
            </a:r>
            <a:r>
              <a:rPr lang="en-US" dirty="0" err="1"/>
              <a:t>gus_pdb</a:t>
            </a:r>
            <a:r>
              <a:rPr lang="en-US" dirty="0"/>
              <a:t> as </a:t>
            </a:r>
            <a:r>
              <a:rPr lang="en-US" dirty="0" err="1"/>
              <a:t>sysdba</a:t>
            </a:r>
            <a:r>
              <a:rPr lang="en-US" dirty="0"/>
              <a:t>;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SQL&gt; connect C##U1_GUS_PDB/6378383@//localhost:1521/</a:t>
            </a:r>
            <a:r>
              <a:rPr lang="en-US" dirty="0" err="1"/>
              <a:t>pdb_gus</a:t>
            </a:r>
            <a:r>
              <a:rPr lang="en-US" dirty="0"/>
              <a:t> as </a:t>
            </a:r>
            <a:r>
              <a:rPr lang="en-US" dirty="0" err="1"/>
              <a:t>sysdba</a:t>
            </a:r>
            <a:r>
              <a:rPr lang="en-US" dirty="0"/>
              <a:t>;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SQL&gt; connect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coffe_shop_admin</a:t>
            </a:r>
            <a:r>
              <a:rPr lang="en-US" dirty="0"/>
              <a:t>/1@//localhost:1521/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coffe_shop.be.by </a:t>
            </a:r>
            <a:r>
              <a:rPr lang="en-US" dirty="0"/>
              <a:t>as </a:t>
            </a:r>
            <a:r>
              <a:rPr lang="en-US" dirty="0" err="1"/>
              <a:t>sysdba</a:t>
            </a:r>
            <a:r>
              <a:rPr lang="en-US" dirty="0"/>
              <a:t>;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969D48-EEC4-429F-B702-C4579642272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79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SQL&gt; create user c##</a:t>
            </a:r>
            <a:r>
              <a:rPr lang="en-US" dirty="0" err="1"/>
              <a:t>gus_cdb</a:t>
            </a:r>
            <a:r>
              <a:rPr lang="en-US" dirty="0"/>
              <a:t> identified by 6378383;</a:t>
            </a:r>
          </a:p>
          <a:p>
            <a:r>
              <a:rPr lang="en-US" dirty="0"/>
              <a:t>SQL&gt; connect /as </a:t>
            </a:r>
            <a:r>
              <a:rPr lang="en-US" dirty="0" err="1"/>
              <a:t>sysdba</a:t>
            </a:r>
            <a:endParaRPr lang="en-US" dirty="0"/>
          </a:p>
          <a:p>
            <a:r>
              <a:rPr lang="en-US" dirty="0"/>
              <a:t>SQL&gt; grant create session to c##</a:t>
            </a:r>
            <a:r>
              <a:rPr lang="en-US" dirty="0" err="1"/>
              <a:t>gus_cdb</a:t>
            </a:r>
            <a:r>
              <a:rPr lang="en-US" dirty="0"/>
              <a:t>;</a:t>
            </a:r>
          </a:p>
          <a:p>
            <a:r>
              <a:rPr lang="en-US" dirty="0"/>
              <a:t>SQL&gt; connect c##</a:t>
            </a:r>
            <a:r>
              <a:rPr lang="en-US" dirty="0" err="1"/>
              <a:t>gus_cdb</a:t>
            </a:r>
            <a:r>
              <a:rPr lang="en-US" dirty="0"/>
              <a:t>/6378383;</a:t>
            </a:r>
          </a:p>
          <a:p>
            <a:r>
              <a:rPr lang="en-US" dirty="0"/>
              <a:t>SQL&gt; connect </a:t>
            </a:r>
            <a:r>
              <a:rPr lang="en-US" dirty="0" err="1"/>
              <a:t>gus_pdb_admin</a:t>
            </a:r>
            <a:r>
              <a:rPr lang="en-US" dirty="0"/>
              <a:t>/6378383@//localhost:1521/</a:t>
            </a:r>
            <a:r>
              <a:rPr lang="en-US" dirty="0" err="1"/>
              <a:t>gus_pdb</a:t>
            </a:r>
            <a:r>
              <a:rPr lang="en-US" dirty="0"/>
              <a:t> as </a:t>
            </a:r>
            <a:r>
              <a:rPr lang="en-US" dirty="0" err="1"/>
              <a:t>sysdba</a:t>
            </a:r>
            <a:r>
              <a:rPr lang="en-US" dirty="0"/>
              <a:t>;</a:t>
            </a:r>
          </a:p>
          <a:p>
            <a:r>
              <a:rPr lang="en-US" dirty="0"/>
              <a:t>SQL&gt; grant create session to c##</a:t>
            </a:r>
            <a:r>
              <a:rPr lang="en-US" dirty="0" err="1"/>
              <a:t>gus_cdb</a:t>
            </a:r>
            <a:r>
              <a:rPr lang="en-US" dirty="0"/>
              <a:t>;</a:t>
            </a:r>
          </a:p>
          <a:p>
            <a:r>
              <a:rPr lang="en-US" dirty="0"/>
              <a:t>SQL&gt; connect c##</a:t>
            </a:r>
            <a:r>
              <a:rPr lang="en-US" dirty="0" err="1"/>
              <a:t>gus_cdb</a:t>
            </a:r>
            <a:r>
              <a:rPr lang="en-US" dirty="0"/>
              <a:t>/6378383@//localhost:1521/</a:t>
            </a:r>
            <a:r>
              <a:rPr lang="en-US" dirty="0" err="1"/>
              <a:t>gus_pdb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969D48-EEC4-429F-B702-C4579642272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9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7411" name="Заметки 2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 w="9525">
            <a:noFill/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12" name="Номер слайда 3"/>
          <p:cNvSpPr txBox="1"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</a:pPr>
            <a:fld id="{7225F146-D66F-46C2-9E49-F77324DD8BC3}" type="slidenum">
              <a:rPr lang="ru-RU" altLang="ru-RU">
                <a:latin typeface="Verdana" pitchFamily="34" charset="0"/>
                <a:ea typeface="Arial" pitchFamily="34" charset="0"/>
              </a:rPr>
              <a:t>101</a:t>
            </a:fld>
            <a:endParaRPr lang="ru-RU" altLang="ru-RU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Образ слайда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57347" name="Заметки 2"/>
          <p:cNvSpPr>
            <a:spLocks noGrp="1"/>
          </p:cNvSpPr>
          <p:nvPr>
            <p:ph type="body" idx="3"/>
          </p:nvPr>
        </p:nvSpPr>
        <p:spPr bwMode="auto">
          <a:xfrm>
            <a:off x="685800" y="4343400"/>
            <a:ext cx="5486400" cy="4114800"/>
          </a:xfrm>
          <a:noFill/>
          <a:ln w="9525">
            <a:noFill/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57348" name="Номер слайда 3"/>
          <p:cNvSpPr txBox="1">
            <a:spLocks noGrp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</a:pPr>
            <a:fld id="{45AEB068-D727-4F05-95C7-3621FBAFBE70}" type="slidenum">
              <a:rPr lang="ru-RU" altLang="ru-RU">
                <a:latin typeface="Verdana" pitchFamily="34" charset="0"/>
                <a:ea typeface="Arial" pitchFamily="34" charset="0"/>
              </a:rPr>
              <a:t>139</a:t>
            </a:fld>
            <a:endParaRPr lang="ru-RU" altLang="ru-RU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noFill/>
          <a:ln w="12700">
            <a:miter lim="800000"/>
          </a:ln>
        </p:spPr>
      </p:sp>
      <p:sp>
        <p:nvSpPr>
          <p:cNvPr id="13315" name="Заметки 2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>
              <a:spcBef>
                <a:spcPct val="0"/>
              </a:spcBef>
            </a:pPr>
            <a:endParaRPr/>
          </a:p>
        </p:txBody>
      </p:sp>
      <p:sp>
        <p:nvSpPr>
          <p:cNvPr id="13316" name="Номер слайда 3"/>
          <p:cNvSpPr txBox="1"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r"/>
            <a:fld id="{DC793727-28BE-4FB2-B06A-C0E545BB98B9}" type="slidenum">
              <a:rPr sz="1200"/>
              <a:t>256</a:t>
            </a:fld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2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2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2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2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2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hemeOverride" Target="../theme/themeOverride2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hemeOverride" Target="../theme/themeOverride2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themeOverride" Target="../theme/themeOverride2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themeOverride" Target="../theme/themeOverride2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themeOverride" Target="../theme/themeOverride2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themeOverride" Target="../theme/themeOverride3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themeOverride" Target="../theme/themeOverride3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themeOverride" Target="../theme/themeOverride3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8.xml"/><Relationship Id="rId1" Type="http://schemas.openxmlformats.org/officeDocument/2006/relationships/themeOverride" Target="../theme/themeOverride3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8.xml"/><Relationship Id="rId1" Type="http://schemas.openxmlformats.org/officeDocument/2006/relationships/themeOverride" Target="../theme/themeOverride3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9.xml"/><Relationship Id="rId1" Type="http://schemas.openxmlformats.org/officeDocument/2006/relationships/themeOverride" Target="../theme/themeOverride3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9.xml"/><Relationship Id="rId1" Type="http://schemas.openxmlformats.org/officeDocument/2006/relationships/themeOverride" Target="../theme/themeOverride3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0.xml"/><Relationship Id="rId1" Type="http://schemas.openxmlformats.org/officeDocument/2006/relationships/themeOverride" Target="../theme/themeOverride3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0.xml"/><Relationship Id="rId1" Type="http://schemas.openxmlformats.org/officeDocument/2006/relationships/themeOverride" Target="../theme/themeOverride3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1.xml"/><Relationship Id="rId1" Type="http://schemas.openxmlformats.org/officeDocument/2006/relationships/themeOverride" Target="../theme/themeOverride3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1.xml"/><Relationship Id="rId1" Type="http://schemas.openxmlformats.org/officeDocument/2006/relationships/themeOverride" Target="../theme/themeOverride4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2.xml"/><Relationship Id="rId1" Type="http://schemas.openxmlformats.org/officeDocument/2006/relationships/themeOverride" Target="../theme/themeOverride4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2.xml"/><Relationship Id="rId1" Type="http://schemas.openxmlformats.org/officeDocument/2006/relationships/themeOverride" Target="../theme/themeOverride4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3.xml"/><Relationship Id="rId1" Type="http://schemas.openxmlformats.org/officeDocument/2006/relationships/themeOverride" Target="../theme/themeOverride4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3.xml"/><Relationship Id="rId1" Type="http://schemas.openxmlformats.org/officeDocument/2006/relationships/themeOverride" Target="../theme/themeOverride4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4.xml"/><Relationship Id="rId1" Type="http://schemas.openxmlformats.org/officeDocument/2006/relationships/themeOverride" Target="../theme/themeOverride45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4.xml"/><Relationship Id="rId1" Type="http://schemas.openxmlformats.org/officeDocument/2006/relationships/themeOverride" Target="../theme/themeOverride4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5.xml"/><Relationship Id="rId1" Type="http://schemas.openxmlformats.org/officeDocument/2006/relationships/themeOverride" Target="../theme/themeOverride4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5.xml"/><Relationship Id="rId1" Type="http://schemas.openxmlformats.org/officeDocument/2006/relationships/themeOverride" Target="../theme/themeOverride4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6.xml"/><Relationship Id="rId1" Type="http://schemas.openxmlformats.org/officeDocument/2006/relationships/themeOverride" Target="../theme/themeOverride4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6.xml"/><Relationship Id="rId1" Type="http://schemas.openxmlformats.org/officeDocument/2006/relationships/themeOverride" Target="../theme/themeOverride5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9.xml"/><Relationship Id="rId1" Type="http://schemas.openxmlformats.org/officeDocument/2006/relationships/themeOverride" Target="../theme/themeOverride5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9.xml"/><Relationship Id="rId1" Type="http://schemas.openxmlformats.org/officeDocument/2006/relationships/themeOverride" Target="../theme/themeOverride5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1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1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1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1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9B8075-F124-4534-A202-086AE88361E0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45E4AA-3A36-4CA5-8B79-23194998F7F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>
            <a:extLst>
              <a:ext uri="{FF2B5EF4-FFF2-40B4-BE49-F238E27FC236}">
                <a16:creationId xmlns:a16="http://schemas.microsoft.com/office/drawing/2014/main" id="{1199FEE3-9971-4EB4-9B80-31A1EB8DDEFD}"/>
              </a:ext>
            </a:extLst>
          </p:cNvPr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>
            <a:extLst>
              <a:ext uri="{FF2B5EF4-FFF2-40B4-BE49-F238E27FC236}">
                <a16:creationId xmlns:a16="http://schemas.microsoft.com/office/drawing/2014/main" id="{3A6E9E9E-F2E8-4512-9A4A-3B9831D8C046}"/>
              </a:ext>
            </a:extLst>
          </p:cNvPr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>
            <a:extLst>
              <a:ext uri="{FF2B5EF4-FFF2-40B4-BE49-F238E27FC236}">
                <a16:creationId xmlns:a16="http://schemas.microsoft.com/office/drawing/2014/main" id="{01197001-DC3B-49D3-80C0-5C93ECFCBA34}"/>
              </a:ext>
            </a:extLst>
          </p:cNvPr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>
            <a:extLst>
              <a:ext uri="{FF2B5EF4-FFF2-40B4-BE49-F238E27FC236}">
                <a16:creationId xmlns:a16="http://schemas.microsoft.com/office/drawing/2014/main" id="{C485C688-5ECC-41EE-BB98-6C55651872B0}"/>
              </a:ext>
            </a:extLst>
          </p:cNvPr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>
            <a:extLst>
              <a:ext uri="{FF2B5EF4-FFF2-40B4-BE49-F238E27FC236}">
                <a16:creationId xmlns:a16="http://schemas.microsoft.com/office/drawing/2014/main" id="{E4464AE8-80AD-4507-9A6C-2B3E5549A0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>
            <a:extLst>
              <a:ext uri="{FF2B5EF4-FFF2-40B4-BE49-F238E27FC236}">
                <a16:creationId xmlns:a16="http://schemas.microsoft.com/office/drawing/2014/main" id="{9ACCC82B-75CB-4143-A746-ABDDE902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>
            <a:extLst>
              <a:ext uri="{FF2B5EF4-FFF2-40B4-BE49-F238E27FC236}">
                <a16:creationId xmlns:a16="http://schemas.microsoft.com/office/drawing/2014/main" id="{221050BA-05E0-4C7F-989B-3C941C9A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8AEE162-9EAE-4263-9710-10621562C2B4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>
            <a:extLst>
              <a:ext uri="{FF2B5EF4-FFF2-40B4-BE49-F238E27FC236}">
                <a16:creationId xmlns:a16="http://schemas.microsoft.com/office/drawing/2014/main" id="{945BAC28-F7FD-434F-92DA-9DC689FF8A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0DA9A2D1-CF24-419A-BF13-EBA22EDB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>
            <a:extLst>
              <a:ext uri="{FF2B5EF4-FFF2-40B4-BE49-F238E27FC236}">
                <a16:creationId xmlns:a16="http://schemas.microsoft.com/office/drawing/2014/main" id="{D28CC98D-3086-41BB-A137-DD56B5BF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D3CE6-A21C-4928-BAFF-0882383EAFEB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>
            <a:extLst>
              <a:ext uri="{FF2B5EF4-FFF2-40B4-BE49-F238E27FC236}">
                <a16:creationId xmlns:a16="http://schemas.microsoft.com/office/drawing/2014/main" id="{840F857D-207D-40AE-B06F-A6D0E8ED9065}"/>
              </a:ext>
            </a:extLst>
          </p:cNvPr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>
            <a:extLst>
              <a:ext uri="{FF2B5EF4-FFF2-40B4-BE49-F238E27FC236}">
                <a16:creationId xmlns:a16="http://schemas.microsoft.com/office/drawing/2014/main" id="{424FC22F-F7AB-43B8-B9A8-D838FA9A5DBB}"/>
              </a:ext>
            </a:extLst>
          </p:cNvPr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>
            <a:extLst>
              <a:ext uri="{FF2B5EF4-FFF2-40B4-BE49-F238E27FC236}">
                <a16:creationId xmlns:a16="http://schemas.microsoft.com/office/drawing/2014/main" id="{3C9C55B1-0000-4011-A941-C55EB49C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>
            <a:extLst>
              <a:ext uri="{FF2B5EF4-FFF2-40B4-BE49-F238E27FC236}">
                <a16:creationId xmlns:a16="http://schemas.microsoft.com/office/drawing/2014/main" id="{F4C3B2EE-ED49-46A0-A66C-13CB67F7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>
            <a:extLst>
              <a:ext uri="{FF2B5EF4-FFF2-40B4-BE49-F238E27FC236}">
                <a16:creationId xmlns:a16="http://schemas.microsoft.com/office/drawing/2014/main" id="{8CEDA520-33C2-4C6B-BDC1-A398DE98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586CBB-130A-40C1-8E09-84BB86570F40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>
            <a:extLst>
              <a:ext uri="{FF2B5EF4-FFF2-40B4-BE49-F238E27FC236}">
                <a16:creationId xmlns:a16="http://schemas.microsoft.com/office/drawing/2014/main" id="{945BAC28-F7FD-434F-92DA-9DC689FF8A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0DA9A2D1-CF24-419A-BF13-EBA22EDB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>
            <a:extLst>
              <a:ext uri="{FF2B5EF4-FFF2-40B4-BE49-F238E27FC236}">
                <a16:creationId xmlns:a16="http://schemas.microsoft.com/office/drawing/2014/main" id="{D28CC98D-3086-41BB-A137-DD56B5BF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D3CE6-A21C-4928-BAFF-0882383EAFEB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945BAC28-F7FD-434F-92DA-9DC689FF8A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DA9A2D1-CF24-419A-BF13-EBA22EDB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D28CC98D-3086-41BB-A137-DD56B5BF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D3CE6-A21C-4928-BAFF-0882383EAFEB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>
            <a:extLst>
              <a:ext uri="{FF2B5EF4-FFF2-40B4-BE49-F238E27FC236}">
                <a16:creationId xmlns:a16="http://schemas.microsoft.com/office/drawing/2014/main" id="{965CBDC3-D4AF-4283-9509-463B7504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>
            <a:extLst>
              <a:ext uri="{FF2B5EF4-FFF2-40B4-BE49-F238E27FC236}">
                <a16:creationId xmlns:a16="http://schemas.microsoft.com/office/drawing/2014/main" id="{29CE38B4-8A4F-41C3-BC77-511271771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>
            <a:extLst>
              <a:ext uri="{FF2B5EF4-FFF2-40B4-BE49-F238E27FC236}">
                <a16:creationId xmlns:a16="http://schemas.microsoft.com/office/drawing/2014/main" id="{526DD30A-6EFE-4079-BEE0-1B2E7E51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85BB92-62C3-488B-886E-E2538A9C004B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>
            <a:extLst>
              <a:ext uri="{FF2B5EF4-FFF2-40B4-BE49-F238E27FC236}">
                <a16:creationId xmlns:a16="http://schemas.microsoft.com/office/drawing/2014/main" id="{F1A1CDE6-6DF7-4760-9172-43E7B499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>
            <a:extLst>
              <a:ext uri="{FF2B5EF4-FFF2-40B4-BE49-F238E27FC236}">
                <a16:creationId xmlns:a16="http://schemas.microsoft.com/office/drawing/2014/main" id="{95A6CCBA-9A0E-450F-ADE5-5BFFBF8A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>
            <a:extLst>
              <a:ext uri="{FF2B5EF4-FFF2-40B4-BE49-F238E27FC236}">
                <a16:creationId xmlns:a16="http://schemas.microsoft.com/office/drawing/2014/main" id="{70E8E9F1-2F70-4B26-BABB-BD0869F4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55C3C3-35FD-4370-8879-C39E87ED6D06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>
            <a:extLst>
              <a:ext uri="{FF2B5EF4-FFF2-40B4-BE49-F238E27FC236}">
                <a16:creationId xmlns:a16="http://schemas.microsoft.com/office/drawing/2014/main" id="{0FAB6402-DF28-49C3-BB19-2F23AF0B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>
            <a:extLst>
              <a:ext uri="{FF2B5EF4-FFF2-40B4-BE49-F238E27FC236}">
                <a16:creationId xmlns:a16="http://schemas.microsoft.com/office/drawing/2014/main" id="{CD229F98-DDFC-4AF0-9518-C2A7D28F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>
            <a:extLst>
              <a:ext uri="{FF2B5EF4-FFF2-40B4-BE49-F238E27FC236}">
                <a16:creationId xmlns:a16="http://schemas.microsoft.com/office/drawing/2014/main" id="{6966AA99-9ADF-47EC-8812-B6ADEE8E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E771F6-0534-43AA-B395-3BA877BC0B23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>
            <a:extLst>
              <a:ext uri="{FF2B5EF4-FFF2-40B4-BE49-F238E27FC236}">
                <a16:creationId xmlns:a16="http://schemas.microsoft.com/office/drawing/2014/main" id="{655D00CC-1E19-4BE2-867B-EDD005FA5ABA}"/>
              </a:ext>
            </a:extLst>
          </p:cNvPr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>
            <a:extLst>
              <a:ext uri="{FF2B5EF4-FFF2-40B4-BE49-F238E27FC236}">
                <a16:creationId xmlns:a16="http://schemas.microsoft.com/office/drawing/2014/main" id="{C220B5B6-751D-4DF2-81B6-69E5FF2E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>
            <a:extLst>
              <a:ext uri="{FF2B5EF4-FFF2-40B4-BE49-F238E27FC236}">
                <a16:creationId xmlns:a16="http://schemas.microsoft.com/office/drawing/2014/main" id="{9863133D-AD48-4C3F-9E6B-BE7B9A65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>
            <a:extLst>
              <a:ext uri="{FF2B5EF4-FFF2-40B4-BE49-F238E27FC236}">
                <a16:creationId xmlns:a16="http://schemas.microsoft.com/office/drawing/2014/main" id="{59044A09-3AAD-484D-AE08-A18C419D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E13F32-A99C-4C16-AA68-BD14FA3363E8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>
            <a:extLst>
              <a:ext uri="{FF2B5EF4-FFF2-40B4-BE49-F238E27FC236}">
                <a16:creationId xmlns:a16="http://schemas.microsoft.com/office/drawing/2014/main" id="{945BAC28-F7FD-434F-92DA-9DC689FF8A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0DA9A2D1-CF24-419A-BF13-EBA22EDB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>
            <a:extLst>
              <a:ext uri="{FF2B5EF4-FFF2-40B4-BE49-F238E27FC236}">
                <a16:creationId xmlns:a16="http://schemas.microsoft.com/office/drawing/2014/main" id="{D28CC98D-3086-41BB-A137-DD56B5BF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D3CE6-A21C-4928-BAFF-0882383EAFEB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22034D-78FB-4E79-81F3-2DADCF31161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>
            <a:extLst>
              <a:ext uri="{FF2B5EF4-FFF2-40B4-BE49-F238E27FC236}">
                <a16:creationId xmlns:a16="http://schemas.microsoft.com/office/drawing/2014/main" id="{89598E54-FE4E-48C5-8C2E-A88FB3A7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>
            <a:extLst>
              <a:ext uri="{FF2B5EF4-FFF2-40B4-BE49-F238E27FC236}">
                <a16:creationId xmlns:a16="http://schemas.microsoft.com/office/drawing/2014/main" id="{E4E66427-896C-499D-B415-276EA26E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>
            <a:extLst>
              <a:ext uri="{FF2B5EF4-FFF2-40B4-BE49-F238E27FC236}">
                <a16:creationId xmlns:a16="http://schemas.microsoft.com/office/drawing/2014/main" id="{B13CC02D-2285-43DA-9B75-07F4CC8A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9DDF45-57C2-4D21-B9BC-5BA1339665B2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2070DF9-18CF-452B-970B-9FE2C937E1B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4BAFD39F-5328-4548-91BA-73A85A632C9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05B1C08-2829-417B-B157-9BFA209DACE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348A7B0E-D2A4-41D1-A090-71799782F20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3693E9EE-EB96-4569-8D5E-72C2E0E8223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19AEED9-C376-49E8-ADEB-154DFB5DB97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85CAD6-7A6F-45B1-9497-64ED80A23671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2D9D360-BC13-4597-BF18-E7AC5597F48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2070DF9-18CF-452B-970B-9FE2C937E1B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4BAFD39F-5328-4548-91BA-73A85A632C9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05B1C08-2829-417B-B157-9BFA209DACE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348A7B0E-D2A4-41D1-A090-71799782F20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3693E9EE-EB96-4569-8D5E-72C2E0E8223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19AEED9-C376-49E8-ADEB-154DFB5DB97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2D9D360-BC13-4597-BF18-E7AC5597F48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556AA8B-82D2-409A-A544-7FE7A445E9F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E990A540-F809-48A0-8CB3-E854A19F881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3F502C4B-B150-40B3-B89E-BB74F64EBC2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6A1A6C26-50D5-4C19-BCA6-57C5F0667CC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879ACE1-003C-4EF4-8AE8-EA33F6CE8F43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D1C9BDD5-5DC0-41F0-B7BF-97CB9514F61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0D440365-24D5-49AC-9A7E-B67CD5E5209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8B18CE73-8F5D-47C4-8DE4-17CE9CE2B2E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556AA8B-82D2-409A-A544-7FE7A445E9F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E990A540-F809-48A0-8CB3-E854A19F881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3F502C4B-B150-40B3-B89E-BB74F64EBC2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6A1A6C26-50D5-4C19-BCA6-57C5F0667CC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D1C9BDD5-5DC0-41F0-B7BF-97CB9514F61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0D440365-24D5-49AC-9A7E-B67CD5E5209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8B18CE73-8F5D-47C4-8DE4-17CE9CE2B2E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030CAB34-4CD7-45BD-A186-1D686D4AECA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455112F-7D45-4B48-AB19-A1BB74EE517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0AA2A771-071F-4832-9DC8-D01409C9E1A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455112F-7D45-4B48-AB19-A1BB74EE517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455112F-7D45-4B48-AB19-A1BB74EE517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0E9C070-E105-49A3-96BC-43785D4C69F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68DBCDC-83EE-43DF-AF30-8DB16D053A6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36B963ED-70D5-4C38-A2E3-79F686590A0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4EA3963-7408-43BA-816D-0E17AEDD7B1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455112F-7D45-4B48-AB19-A1BB74EE517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EE61184D-1F1E-429F-984F-FC084799DA0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A82634D6-8AD9-4EBC-8C8B-B79F5C6E7E4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38C3460-7156-4FBF-A058-D1DDB3DF03C5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4C5986F-C9FB-4293-99F3-E25BF82281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E6B5B447-86B2-44AB-B618-7C96F7042BC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E8D247B-9AF3-4FBF-BB94-7831D214F9D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18D305F-9715-4400-A69C-68FA4E0DC28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9AB7A69-66D8-4863-9BAA-3C68DB6C69C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6322EF24-6828-495B-AA8A-739A3262A08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A82634D6-8AD9-4EBC-8C8B-B79F5C6E7E4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A095C9-0908-4024-A913-8CDB948F8789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4C5986F-C9FB-4293-99F3-E25BF82281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E6B5B447-86B2-44AB-B618-7C96F7042BC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E8D247B-9AF3-4FBF-BB94-7831D214F9D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18D305F-9715-4400-A69C-68FA4E0DC28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9AB7A69-66D8-4863-9BAA-3C68DB6C69C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6322EF24-6828-495B-AA8A-739A3262A08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F70CC8C-3A0F-45FB-8B57-BD5700446A41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B6D39B21-AA75-4B29-8336-2EC962C512C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2C0EA445-9DC4-4579-A82C-43CA779243A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01595B7D-872A-45AF-9B25-8AF2965C125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7F7C870C-C41A-433C-BC24-8948D2AA62F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89FF791A-0559-460E-A3EC-E82CF64A786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C227970-0460-434A-B37D-E477FDBA68C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9859D58-9323-4749-A02E-C5D5DF979D4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9E0852-E698-4B40-9F89-182839DD2DA2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A8EDADF5-C6D6-4515-A207-5441019698D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B6D39B21-AA75-4B29-8336-2EC962C512C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2C0EA445-9DC4-4579-A82C-43CA779243A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01595B7D-872A-45AF-9B25-8AF2965C125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7F7C870C-C41A-433C-BC24-8948D2AA62F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89FF791A-0559-460E-A3EC-E82CF64A786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C227970-0460-434A-B37D-E477FDBA68C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A8EDADF5-C6D6-4515-A207-5441019698D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AA53C82-EB25-4528-91CA-CB1C4E019D5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64B693F6-975D-416A-9512-685AF27DCC4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A1977D51-0AF0-444F-8E79-6959C908E0B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2645F8CA-93B0-4985-BEFE-40217F807FB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2F3817D0-82BC-4972-995F-1FBEF1ACCE6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8D118-02BC-4390-93E2-DB3107E04109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14BEC4A-3419-4ACE-9597-CAA73DB5022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0E30581-2E17-411D-98FE-16C0E36422BB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AA53C82-EB25-4528-91CA-CB1C4E019D5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64B693F6-975D-416A-9512-685AF27DCC4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A1977D51-0AF0-444F-8E79-6959C908E0B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2645F8CA-93B0-4985-BEFE-40217F807FB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85CAD6-7A6F-45B1-9497-64ED80A23671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2F3817D0-82BC-4972-995F-1FBEF1ACCE6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14BEC4A-3419-4ACE-9597-CAA73DB5022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0E30581-2E17-411D-98FE-16C0E36422BB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03C4547-1EAC-41D4-83C9-52C71F213D6B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87244E23-CBB3-4A89-9240-99AD8DD883E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2D83D5EE-56F1-4974-8FF4-56BA666CFC5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87244E23-CBB3-4A89-9240-99AD8DD883E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87244E23-CBB3-4A89-9240-99AD8DD883E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61FA71ED-80A2-4B30-B38C-167EA84D399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DEAE0AF-A69D-4611-B205-D5242CFAAC35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CF3BED78-CC63-4221-AF61-BA6FFBA6794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9E32755A-BA23-4B96-BAA6-1BF32E47B9F5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87244E23-CBB3-4A89-9240-99AD8DD883E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A4E5A29E-6950-4650-BBB6-D414855A2A8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55A56B6-0B74-4A4E-BE2B-9F41E7C5CC7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3C2E0B7-2E57-488D-928A-75761032A5E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0AE38789-7110-444A-B23B-1C1B0DD7A25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3C2E0B7-2E57-488D-928A-75761032A5E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3C2E0B7-2E57-488D-928A-75761032A5E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879ACE1-003C-4EF4-8AE8-EA33F6CE8F43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4BA1AB43-BB3E-4053-900A-ADE99214F9A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A81BAB65-C208-49E6-B9BB-17CDD43CE42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24CE886-5424-413A-ACF3-702AC4FE486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1D922345-E72E-425D-8B60-1DB323D8778B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3C2E0B7-2E57-488D-928A-75761032A5E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4A03720F-562C-4379-8C60-60C2E43F80C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A4034E74-BCD7-4FDD-B8B1-5CBD0421F6A5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C87D713-2F1F-4A5E-872B-714C13BE59C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CED784E3-F953-4513-B145-10019218640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C87D713-2F1F-4A5E-872B-714C13BE59C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C87D713-2F1F-4A5E-872B-714C13BE59C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40E04D2F-48A1-4D40-9A32-E068259B3C15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F5CB8F04-7552-428B-B4BB-8A912251E8B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74EDD2D3-B41B-489C-9F50-D38664304BB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27A9DF35-0E29-45A5-8D76-8C2B90C00A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C87D713-2F1F-4A5E-872B-714C13BE59C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28884335-81E6-4237-9C14-4EBD3D93CD9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C01EED95-AE0C-49B2-AC90-397A9A52B9F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C702CC5A-84B0-461F-80AB-4F5AD79F8EA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F1FB083-5773-4144-B4A7-2A743E6B68E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7139A428-0AC5-41C0-98B4-4BC96B58A7E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23698EF-B83E-4E4A-B011-B4561DA0DAE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7C024B1D-23E2-4588-90BB-676A1FD6C3EB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39B1EC1-3394-40F8-A335-37100691AB8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C01EED95-AE0C-49B2-AC90-397A9A52B9FA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38C3460-7156-4FBF-A058-D1DDB3DF03C5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C702CC5A-84B0-461F-80AB-4F5AD79F8EA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F1FB083-5773-4144-B4A7-2A743E6B68E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7139A428-0AC5-41C0-98B4-4BC96B58A7E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23698EF-B83E-4E4A-B011-B4561DA0DAE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7C024B1D-23E2-4588-90BB-676A1FD6C3EB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39B1EC1-3394-40F8-A335-37100691AB86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63885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A095C9-0908-4024-A913-8CDB948F8789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823761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969401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37394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827416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055555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331130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397478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82695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890238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0020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670C15-9722-443B-83BA-B338D419171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F70CC8C-3A0F-45FB-8B57-BD5700446A41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638856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823761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969401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37394"/>
      </p:ext>
    </p:extLst>
  </p:cSld>
  <p:clrMapOvr>
    <a:masterClrMapping/>
  </p:clrMapOvr>
  <p:transition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827416"/>
      </p:ext>
    </p:extLst>
  </p:cSld>
  <p:clrMapOvr>
    <a:masterClrMapping/>
  </p:clrMapOvr>
  <p:transition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055555"/>
      </p:ext>
    </p:extLst>
  </p:cSld>
  <p:clrMapOvr>
    <a:masterClrMapping/>
  </p:clrMapOvr>
  <p:transition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331130"/>
      </p:ext>
    </p:extLst>
  </p:cSld>
  <p:clrMapOvr>
    <a:masterClrMapping/>
  </p:clrMapOvr>
  <p:transition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397478"/>
      </p:ext>
    </p:extLst>
  </p:cSld>
  <p:clrMapOvr>
    <a:masterClrMapping/>
  </p:clrMapOvr>
  <p:transition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82695"/>
      </p:ext>
    </p:extLst>
  </p:cSld>
  <p:clrMapOvr>
    <a:masterClrMapping/>
  </p:clrMapOvr>
  <p:transition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89023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9E0852-E698-4B40-9F89-182839DD2DA2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002000"/>
      </p:ext>
    </p:extLst>
  </p:cSld>
  <p:clrMapOvr>
    <a:masterClrMapping/>
  </p:clrMapOvr>
  <p:transition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A8BEA6FF-E9ED-46C7-AC9E-0EA0C78346A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ECA27B7-CCCD-4DE8-A4F9-8CEC5F38E0D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BB8704F9-3F9C-4C93-9BCC-764A91548C7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ECA27B7-CCCD-4DE8-A4F9-8CEC5F38E0D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ECA27B7-CCCD-4DE8-A4F9-8CEC5F38E0D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77965915-7601-4F02-85EF-17EF3502BB25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779E25CE-C324-4578-B935-2BB7D66A0BE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2840F795-D030-40D9-9C5F-3E71E2E86EC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BFF87EBA-D99D-4C41-9C91-A11FBEABA325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ECA27B7-CCCD-4DE8-A4F9-8CEC5F38E0D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3E54602-D63E-4978-A7D4-61CC67F2F30B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8D118-02BC-4390-93E2-DB3107E04109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BE9F18B-C46B-4832-BE6D-318E8C90E646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46716C4-0E20-4EE8-AC8C-A9BC90932713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AB9D7F-EFD9-4EA1-8358-08E8262DE996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3048838-8793-4F84-8BB9-C3ED75C5084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8CCCEC-D2B6-47BA-913F-43768E042967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CF964A-1FA3-4617-A533-8AE70430F970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326816-43EE-4F17-8383-16BBE55CD56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C8A58-1221-414B-8260-8714E7153FAF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BE9F18B-C46B-4832-BE6D-318E8C90E646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46716C4-0E20-4EE8-AC8C-A9BC90932713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729536C-0006-4592-9F63-E2EB5636F053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AB9D7F-EFD9-4EA1-8358-08E8262DE996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8CCCEC-D2B6-47BA-913F-43768E042967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CF964A-1FA3-4617-A533-8AE70430F970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326816-43EE-4F17-8383-16BBE55CD56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DC8A58-1221-414B-8260-8714E7153FAF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342C39F-A1D0-468B-9DCD-C0121679CF2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A56C1AF-B6A3-4BD8-890D-B28E16454D8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4A0A2102-DDB0-4868-8F37-FDDC3362BDD6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AC22AD05-1202-4278-931F-21AA6C37199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D27E538-79E4-4473-A454-3F5C05905DF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6573034F-721C-4A77-AE6F-CC0EE8D1BA8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AC6BB26-21AF-46BE-944A-4F19BD78DC9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E335FA20-8A71-4086-ADF5-41851E47AF1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342C39F-A1D0-468B-9DCD-C0121679CF2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A56C1AF-B6A3-4BD8-890D-B28E16454D8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4132B053-8294-46DE-9C8B-BC1D2B58D968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AC22AD05-1202-4278-931F-21AA6C37199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D27E538-79E4-4473-A454-3F5C05905DF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6573034F-721C-4A77-AE6F-CC0EE8D1BA8E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AC6BB26-21AF-46BE-944A-4F19BD78DC9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E335FA20-8A71-4086-ADF5-41851E47AF1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804C82A-FD7B-4E91-9E48-AF27C230B64B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D3182FFC-3395-4564-8B6F-94DC2E413FC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A554BDD-7C44-4A19-AB17-3BA7264A9E20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3E73D18-BB1A-475C-8EDE-D8B5C030534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D3182FFC-3395-4564-8B6F-94DC2E413FC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D3182FFC-3395-4564-8B6F-94DC2E413FC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E64159-DFB2-4DFA-98A1-2AF788D09E6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4F63065B-A702-41FF-849B-4209ADA1B41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4592D3E9-6FD0-45F7-8E98-ED7164F80E3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E4C809C3-A975-4B53-89A8-5814B9713F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D3182FFC-3395-4564-8B6F-94DC2E413FC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F26A9D2-3020-4295-9A16-7C3AB8F8B1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рямоугольник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Прямоугольник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2" name="Прямоугольник 12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3" name="Прямоугольник 14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056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2058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29E99AC4-4403-4D6B-ACF9-AB11B59456F5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1435C51-81B8-406B-AB55-8467B0774B30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1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BEA85F5-D4C2-460B-919A-66DCDC4E074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5" name="Прямоугольник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78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7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308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405EE293-87DE-43B3-B949-7AF5D6F1397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4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BEA85F5-D4C2-460B-919A-66DCDC4E074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BEA85F5-D4C2-460B-919A-66DCDC4E074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Равнобедренный треугольник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104" name="Дата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5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410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E7ADB48-331E-4EA2-80C0-4CA744E3432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5123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126" name="Дата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12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8CFDFBEB-4BA1-4E6D-B9C7-01A806DEFC3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6147" name="Прямая соединительная линия 11"/>
          <p:cNvCxnSpPr/>
          <p:nvPr/>
        </p:nvCxnSpPr>
        <p:spPr>
          <a:xfrm rot="5400000">
            <a:off x="3160712" y="3324226"/>
            <a:ext cx="603567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6148" name="Равнобедренный треугольник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151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2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153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CA9B84B-3C8A-4AB5-9278-811B82C6F4C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Рисунок с подписью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7171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172" name="Прямоугольник 12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75" name="Дата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717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D67451F-A94E-4DC0-8BB3-EEB52FE64F7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cs typeface="Arial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BEA85F5-D4C2-460B-919A-66DCDC4E074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Вертикальный заголовок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Прямая соединительная линия 10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8195" name="Равнобедренный треугольник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cxnSp>
        <p:nvCxnSpPr>
          <p:cNvPr id="8196" name="Прямая соединительная линия 14"/>
          <p:cNvCxnSpPr/>
          <p:nvPr/>
        </p:nvCxnSpPr>
        <p:spPr>
          <a:xfrm rot="5400000">
            <a:off x="3630612" y="3201988"/>
            <a:ext cx="5851525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199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820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5D79BE6-2E57-462C-94F1-BE412644F67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3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62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3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3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4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9.xml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6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7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Relationship Id="rId6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4.xml"/><Relationship Id="rId9" Type="http://schemas.openxmlformats.org/officeDocument/2006/relationships/slideLayout" Target="../slideLayouts/slideLayout3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>
            <a:extLst>
              <a:ext uri="{FF2B5EF4-FFF2-40B4-BE49-F238E27FC236}">
                <a16:creationId xmlns:a16="http://schemas.microsoft.com/office/drawing/2014/main" id="{945BAC28-F7FD-434F-92DA-9DC689FF8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>
            <a:extLst>
              <a:ext uri="{FF2B5EF4-FFF2-40B4-BE49-F238E27FC236}">
                <a16:creationId xmlns:a16="http://schemas.microsoft.com/office/drawing/2014/main" id="{0DA9A2D1-CF24-419A-BF13-EBA22EDBD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>
            <a:extLst>
              <a:ext uri="{FF2B5EF4-FFF2-40B4-BE49-F238E27FC236}">
                <a16:creationId xmlns:a16="http://schemas.microsoft.com/office/drawing/2014/main" id="{D28CC98D-3086-41BB-A137-DD56B5BFC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CD3CE6-A21C-4928-BAFF-0882383EAFEB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16BB21EB-BE60-427B-B4E1-F0404A48AC7F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  <p:sldLayoutId id="2147484303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5" r:id="rId10"/>
    <p:sldLayoutId id="2147484316" r:id="rId11"/>
    <p:sldLayoutId id="2147484318" r:id="rId12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F16DFA0C-9902-484C-8964-595063C5C38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  <p:sldLayoutId id="2147484327" r:id="rId8"/>
    <p:sldLayoutId id="2147484328" r:id="rId9"/>
    <p:sldLayoutId id="2147484329" r:id="rId10"/>
    <p:sldLayoutId id="2147484330" r:id="rId11"/>
    <p:sldLayoutId id="2147484331" r:id="rId12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9455112F-7D45-4B48-AB19-A1BB74EE5174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BF3AE1AC-8B4E-44A4-B512-81CFAA837647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77690D0-CA8C-4464-B8F4-C12DC9988833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4102" r:id="rId2"/>
    <p:sldLayoutId id="2147484103" r:id="rId3"/>
    <p:sldLayoutId id="2147484105" r:id="rId4"/>
    <p:sldLayoutId id="2147484106" r:id="rId5"/>
    <p:sldLayoutId id="2147484107" r:id="rId6"/>
    <p:sldLayoutId id="2147484109" r:id="rId7"/>
    <p:sldLayoutId id="2147484111" r:id="rId8"/>
    <p:sldLayoutId id="2147484113" r:id="rId9"/>
    <p:sldLayoutId id="2147484115" r:id="rId10"/>
    <p:sldLayoutId id="2147484116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0A6CBFC-F37C-42D8-A7B3-57228D96C30C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87244E23-CBB3-4A89-9240-99AD8DD883E0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33C2E0B7-2E57-488D-928A-75761032A5E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DC87D713-2F1F-4A5E-872B-714C13BE59C1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EDD571EA-A557-4B6A-B923-F9C9EF716A0D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4" r:id="rId2"/>
    <p:sldLayoutId id="2147484515" r:id="rId3"/>
    <p:sldLayoutId id="2147484516" r:id="rId4"/>
    <p:sldLayoutId id="2147484517" r:id="rId5"/>
    <p:sldLayoutId id="2147484518" r:id="rId6"/>
    <p:sldLayoutId id="2147484519" r:id="rId7"/>
    <p:sldLayoutId id="2147484520" r:id="rId8"/>
    <p:sldLayoutId id="2147484521" r:id="rId9"/>
    <p:sldLayoutId id="2147484522" r:id="rId10"/>
    <p:sldLayoutId id="2147484523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97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5" r:id="rId1"/>
    <p:sldLayoutId id="2147484526" r:id="rId2"/>
    <p:sldLayoutId id="2147484527" r:id="rId3"/>
    <p:sldLayoutId id="2147484528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4" r:id="rId10"/>
    <p:sldLayoutId id="2147484535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16CD32-E3D0-495F-8885-06332DD898A0}" type="datetimeFigureOut">
              <a:rPr lang="ru-RU" smtClean="0"/>
              <a:t>09.05.2023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9EE70-7C89-4DD6-BA12-C2D5EC376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97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fld id="{5ECA27B7-CCCD-4DE8-A4F9-8CEC5F38E0D9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17D4DF-89E6-4752-BE8B-3CDA62A75830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56" r:id="rId2"/>
    <p:sldLayoutId id="2147484157" r:id="rId3"/>
    <p:sldLayoutId id="2147484159" r:id="rId4"/>
    <p:sldLayoutId id="2147484160" r:id="rId5"/>
    <p:sldLayoutId id="2147484161" r:id="rId6"/>
    <p:sldLayoutId id="2147484163" r:id="rId7"/>
    <p:sldLayoutId id="2147484165" r:id="rId8"/>
    <p:sldLayoutId id="2147484167" r:id="rId9"/>
    <p:sldLayoutId id="2147484169" r:id="rId10"/>
    <p:sldLayoutId id="2147484170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132BA0-8297-4CF7-85F8-DC4515BA49C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7762CEFC-0A83-4562-A088-14BECF67B63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D3182FFC-3395-4564-8B6F-94DC2E413FC8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Образец заголовка</a:t>
            </a:r>
          </a:p>
        </p:txBody>
      </p:sp>
      <p:sp>
        <p:nvSpPr>
          <p:cNvPr id="1027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1028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29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defPPr>
              <a:defRPr lang="ru-RU"/>
            </a:defPPr>
            <a:lvl1pPr mar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sp>
        <p:nvSpPr>
          <p:cNvPr id="1030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400" b="0" i="0" u="none" baseline="0">
                <a:solidFill>
                  <a:schemeClr val="tx2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eaLnBrk="1" hangingPunct="1"/>
            <a:fld id="{CBEA85F5-D4C2-460B-919A-66DCDC4E0742}" type="slidenum">
              <a:rPr lang="ru-RU" altLang="ru-RU" sz="1400">
                <a:solidFill>
                  <a:schemeClr val="tx2"/>
                </a:solidFill>
              </a:rPr>
              <a:t>‹#›</a:t>
            </a:fld>
            <a:endParaRPr lang="ru-RU" altLang="ru-RU" sz="1400">
              <a:solidFill>
                <a:schemeClr val="tx2"/>
              </a:solidFill>
            </a:endParaRPr>
          </a:p>
        </p:txBody>
      </p:sp>
      <p:cxnSp>
        <p:nvCxnSpPr>
          <p:cNvPr id="1031" name="Прямая соединительная линия 27"/>
          <p:cNvCxnSpPr/>
          <p:nvPr/>
        </p:nvCxnSpPr>
        <p:spPr>
          <a:xfrm>
            <a:off x="457200" y="6353175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cxnSp>
        <p:nvCxnSpPr>
          <p:cNvPr id="1032" name="Прямая соединительная линия 2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noFill/>
          <a:ln>
            <a:solidFill>
              <a:schemeClr val="accent2"/>
            </a:solidFill>
            <a:prstDash val="dash"/>
            <a:miter lim="800000"/>
          </a:ln>
        </p:spPr>
      </p:cxnSp>
      <p:sp>
        <p:nvSpPr>
          <p:cNvPr id="1033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</p:sldLayoutIdLst>
  <p:transition/>
  <p:txStyles>
    <p:title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3200" b="0" i="0" u="none" kern="1200" baseline="0">
          <a:solidFill>
            <a:schemeClr val="tx2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273050" indent="-273050" algn="l" defTabSz="9144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0" sz="2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7688" indent="-27305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0" sz="2300" b="0" i="0" u="none" kern="1200" baseline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822325" indent="-228600" algn="l" defTabSz="9144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96963" indent="-228600" algn="l" defTabSz="914400" rtl="0" eaLnBrk="0" fontAlgn="base" hangingPunct="0">
        <a:lnSpc>
          <a:spcPct val="100000"/>
        </a:lnSpc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371600" indent="-228600" algn="l" defTabSz="914400" rtl="0" eaLnBrk="0" fontAlgn="base" hangingPunct="0">
        <a:lnSpc>
          <a:spcPct val="100000"/>
        </a:lnSpc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0" sz="16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racle.com/" TargetMode="External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3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3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9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9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9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8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8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" TargetMode="Externa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90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90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0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98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0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0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0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0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90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0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0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11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0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0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90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0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90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90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0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0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0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90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26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90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90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90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90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90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41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0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0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0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0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0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0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0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0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0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0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0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0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0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0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0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0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0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0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0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0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0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0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0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0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0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2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23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23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2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2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23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23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23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2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2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23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23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23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developer-tools/sql-developer/downloads/index.html" TargetMode="External"/><Relationship Id="rId1" Type="http://schemas.openxmlformats.org/officeDocument/2006/relationships/slideLayout" Target="../slideLayouts/slideLayout24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2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23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23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2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23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23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23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23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23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2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2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4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4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4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46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46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46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46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23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4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4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4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4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4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4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4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4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4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4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4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4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4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46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47.png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4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4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361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46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46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4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46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5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5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5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5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56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5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78.png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gif"/><Relationship Id="rId1" Type="http://schemas.openxmlformats.org/officeDocument/2006/relationships/slideLayout" Target="../slideLayouts/slideLayout15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gif"/><Relationship Id="rId1" Type="http://schemas.openxmlformats.org/officeDocument/2006/relationships/slideLayout" Target="../slideLayouts/slideLayout15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gif"/><Relationship Id="rId1" Type="http://schemas.openxmlformats.org/officeDocument/2006/relationships/slideLayout" Target="../slideLayouts/slideLayout15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gif"/><Relationship Id="rId1" Type="http://schemas.openxmlformats.org/officeDocument/2006/relationships/slideLayout" Target="../slideLayouts/slideLayout15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5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56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56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56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4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4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80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80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80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0.xml"/><Relationship Id="rId1" Type="http://schemas.openxmlformats.org/officeDocument/2006/relationships/themeOverride" Target="../theme/themeOverride53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slideLayout" Target="../slideLayouts/slideLayout180.xml"/><Relationship Id="rId1" Type="http://schemas.openxmlformats.org/officeDocument/2006/relationships/themeOverride" Target="../theme/themeOverride54.xml"/><Relationship Id="rId4" Type="http://schemas.openxmlformats.org/officeDocument/2006/relationships/image" Target="../media/image394.pn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180.xml"/><Relationship Id="rId1" Type="http://schemas.openxmlformats.org/officeDocument/2006/relationships/themeOverride" Target="../theme/themeOverride55.xml"/><Relationship Id="rId4" Type="http://schemas.openxmlformats.org/officeDocument/2006/relationships/image" Target="../media/image396.png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8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80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80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80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80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80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80.xml"/><Relationship Id="rId4" Type="http://schemas.openxmlformats.org/officeDocument/2006/relationships/image" Target="../media/image40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80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80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80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8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80.xml"/><Relationship Id="rId4" Type="http://schemas.openxmlformats.org/officeDocument/2006/relationships/image" Target="../media/image419.png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80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80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80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80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80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80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80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80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8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80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80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80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180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80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80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80.xml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5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443.png"/><Relationship Id="rId7" Type="http://schemas.openxmlformats.org/officeDocument/2006/relationships/image" Target="../media/image447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80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5" Type="http://schemas.openxmlformats.org/officeDocument/2006/relationships/image" Target="../media/image445.png"/><Relationship Id="rId10" Type="http://schemas.openxmlformats.org/officeDocument/2006/relationships/image" Target="../media/image450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180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180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5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80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0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0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02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0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02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0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0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0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0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0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02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02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02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0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0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0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0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3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6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24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24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24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24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24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2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24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24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24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24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24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24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2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24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2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2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24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24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24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24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24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2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24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24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24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24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2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2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24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24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24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2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24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24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24.xml"/><Relationship Id="rId4" Type="http://schemas.openxmlformats.org/officeDocument/2006/relationships/image" Target="../media/image534.png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35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35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35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35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35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35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35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6.png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35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35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35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35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35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5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4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46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46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46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57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57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2.png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57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57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57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5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57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57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57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57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57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57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57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57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57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57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57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57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57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57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57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57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57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5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57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57.xml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57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57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57.xml"/><Relationship Id="rId4" Type="http://schemas.openxmlformats.org/officeDocument/2006/relationships/image" Target="../media/image586.png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57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5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57.xml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57.xml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57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57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57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7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8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7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79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79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79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79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79.xml"/><Relationship Id="rId4" Type="http://schemas.openxmlformats.org/officeDocument/2006/relationships/image" Target="../media/image608.png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79.xml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79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79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79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7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79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79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79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79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79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79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79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79.xml"/></Relationships>
</file>

<file path=ppt/slides/_rels/slide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79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7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79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79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79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79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79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79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79.xml"/><Relationship Id="rId5" Type="http://schemas.openxmlformats.org/officeDocument/2006/relationships/image" Target="../media/image634.png"/><Relationship Id="rId4" Type="http://schemas.openxmlformats.org/officeDocument/2006/relationships/image" Target="../media/image633.png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79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7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79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79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79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79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79.xml"/><Relationship Id="rId6" Type="http://schemas.openxmlformats.org/officeDocument/2006/relationships/image" Target="../media/image646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79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79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0.xml"/></Relationships>
</file>

<file path=ppt/slides/_rels/slide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305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5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5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0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5.xml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305.xml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5.xml"/><Relationship Id="rId4" Type="http://schemas.openxmlformats.org/officeDocument/2006/relationships/image" Target="../media/image654.png"/></Relationships>
</file>

<file path=ppt/slides/_rels/slide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305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305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305.xml"/></Relationships>
</file>

<file path=ppt/slides/_rels/slide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305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305.xml"/><Relationship Id="rId5" Type="http://schemas.openxmlformats.org/officeDocument/2006/relationships/image" Target="../media/image662.png"/><Relationship Id="rId4" Type="http://schemas.openxmlformats.org/officeDocument/2006/relationships/image" Target="../media/image661.png"/></Relationships>
</file>

<file path=ppt/slides/_rels/slide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305.xml"/><Relationship Id="rId4" Type="http://schemas.openxmlformats.org/officeDocument/2006/relationships/image" Target="../media/image665.png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30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5.xml"/></Relationships>
</file>

<file path=ppt/slides/_rels/slide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305.xml"/></Relationships>
</file>

<file path=ppt/slides/_rels/slide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305.xml"/></Relationships>
</file>

<file path=ppt/slides/_rels/slide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305.xml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305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305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305.xml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305.xml"/></Relationships>
</file>

<file path=ppt/slides/_rels/slide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305.xml"/></Relationships>
</file>

<file path=ppt/slides/_rels/slide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30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6.xml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305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305.xml"/></Relationships>
</file>

<file path=ppt/slides/_rels/slide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305.xml"/></Relationships>
</file>

<file path=ppt/slides/_rels/slide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305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305.xml"/></Relationships>
</file>

<file path=ppt/slides/_rels/slide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305.xml"/></Relationships>
</file>

<file path=ppt/slides/_rels/slide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305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5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05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5.xml"/><Relationship Id="rId4" Type="http://schemas.openxmlformats.org/officeDocument/2006/relationships/image" Target="../media/image693.png"/></Relationships>
</file>

<file path=ppt/slides/_rels/slide8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5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312.xml"/></Relationships>
</file>

<file path=ppt/slides/_rels/slide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312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312.xml"/></Relationships>
</file>

<file path=ppt/slides/_rels/slide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312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2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3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312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312.xml"/><Relationship Id="rId6" Type="http://schemas.openxmlformats.org/officeDocument/2006/relationships/image" Target="../media/image707.png"/><Relationship Id="rId5" Type="http://schemas.openxmlformats.org/officeDocument/2006/relationships/image" Target="../media/image706.png"/><Relationship Id="rId4" Type="http://schemas.openxmlformats.org/officeDocument/2006/relationships/image" Target="../media/image705.png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312.xml"/><Relationship Id="rId4" Type="http://schemas.openxmlformats.org/officeDocument/2006/relationships/image" Target="../media/image710.png"/></Relationships>
</file>

<file path=ppt/slides/_rels/slide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312.xml"/><Relationship Id="rId4" Type="http://schemas.openxmlformats.org/officeDocument/2006/relationships/image" Target="../media/image713.png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312.xml"/><Relationship Id="rId4" Type="http://schemas.openxmlformats.org/officeDocument/2006/relationships/image" Target="../media/image716.png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312.xml"/><Relationship Id="rId5" Type="http://schemas.openxmlformats.org/officeDocument/2006/relationships/image" Target="../media/image720.png"/><Relationship Id="rId4" Type="http://schemas.openxmlformats.org/officeDocument/2006/relationships/image" Target="../media/image719.png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312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6.xml"/></Relationships>
</file>

<file path=ppt/slides/_rels/slide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312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312.xml"/></Relationships>
</file>

<file path=ppt/slides/_rels/slide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312.xml"/></Relationships>
</file>

<file path=ppt/slides/_rels/slide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312.xml"/></Relationships>
</file>

<file path=ppt/slides/_rels/slide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312.xml"/></Relationships>
</file>

<file path=ppt/slides/_rels/slide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312.xml"/></Relationships>
</file>

<file path=ppt/slides/_rels/slide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312.xml"/><Relationship Id="rId4" Type="http://schemas.openxmlformats.org/officeDocument/2006/relationships/image" Target="../media/image732.png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312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312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312.xml"/></Relationships>
</file>

<file path=ppt/slides/_rels/slide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312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312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312.xml"/></Relationships>
</file>

<file path=ppt/slides/_rels/slide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312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312.xml"/></Relationships>
</file>

<file path=ppt/slides/_rels/slide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312.xml"/></Relationships>
</file>

<file path=ppt/slides/_rels/slide8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312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312.xml"/><Relationship Id="rId5" Type="http://schemas.openxmlformats.org/officeDocument/2006/relationships/image" Target="../media/image747.png"/><Relationship Id="rId4" Type="http://schemas.openxmlformats.org/officeDocument/2006/relationships/image" Target="../media/image746.png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312.xml"/><Relationship Id="rId5" Type="http://schemas.openxmlformats.org/officeDocument/2006/relationships/image" Target="../media/image751.png"/><Relationship Id="rId4" Type="http://schemas.openxmlformats.org/officeDocument/2006/relationships/image" Target="../media/image750.png"/></Relationships>
</file>

<file path=ppt/slides/_rels/slide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3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ru-RU" altLang="ru-RU" b="1">
                <a:solidFill>
                  <a:srgbClr val="000000"/>
                </a:solidFill>
              </a:rPr>
              <a:t>Администрирование баз данных и приложений</a:t>
            </a:r>
          </a:p>
        </p:txBody>
      </p:sp>
      <p:sp>
        <p:nvSpPr>
          <p:cNvPr id="9219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Лекция 1</a:t>
            </a:r>
          </a:p>
        </p:txBody>
      </p:sp>
      <p:sp>
        <p:nvSpPr>
          <p:cNvPr id="9220" name="TextBox 4"/>
          <p:cNvSpPr txBox="1"/>
          <p:nvPr/>
        </p:nvSpPr>
        <p:spPr>
          <a:xfrm>
            <a:off x="3654425" y="4149725"/>
            <a:ext cx="4572000" cy="368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r" eaLnBrk="1" hangingPunct="1"/>
            <a:r>
              <a:rPr lang="ru-RU" altLang="ru-RU" b="1">
                <a:solidFill>
                  <a:srgbClr val="000000"/>
                </a:solidFill>
              </a:rPr>
              <a:t>Введение в СУБД </a:t>
            </a:r>
            <a:r>
              <a:rPr lang="en-US" altLang="ru-RU" b="1">
                <a:solidFill>
                  <a:srgbClr val="000000"/>
                </a:solidFill>
              </a:rPr>
              <a:t>ORACLE 12c</a:t>
            </a:r>
            <a:endParaRPr lang="ru-RU" altLang="ru-RU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Дистрибутивы СУБД </a:t>
            </a:r>
            <a:r>
              <a:rPr lang="en-US" altLang="ru-RU">
                <a:latin typeface="Bookman Old Style" pitchFamily="18" charset="0"/>
              </a:rPr>
              <a:t>ORACLE</a:t>
            </a:r>
            <a:endParaRPr lang="ru-RU" altLang="ru-RU"/>
          </a:p>
        </p:txBody>
      </p:sp>
      <p:sp>
        <p:nvSpPr>
          <p:cNvPr id="18435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5032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ru-RU" sz="2600" u="sng">
                <a:latin typeface="Gill Sans MT" pitchFamily="34" charset="0"/>
                <a:hlinkClick r:id="rId2"/>
              </a:rPr>
              <a:t>http</a:t>
            </a:r>
            <a:r>
              <a:rPr lang="ru-RU" altLang="ru-RU" sz="2600" u="sng">
                <a:hlinkClick r:id="rId2"/>
              </a:rPr>
              <a:t>://</a:t>
            </a:r>
            <a:r>
              <a:rPr lang="en-US" altLang="ru-RU" sz="2600" u="sng">
                <a:latin typeface="Gill Sans MT" pitchFamily="34" charset="0"/>
                <a:hlinkClick r:id="rId2"/>
              </a:rPr>
              <a:t>www</a:t>
            </a:r>
            <a:r>
              <a:rPr lang="ru-RU" altLang="ru-RU" sz="2600" u="sng">
                <a:hlinkClick r:id="rId2"/>
              </a:rPr>
              <a:t>.</a:t>
            </a:r>
            <a:r>
              <a:rPr lang="en-US" altLang="ru-RU" sz="2600" u="sng">
                <a:latin typeface="Gill Sans MT" pitchFamily="34" charset="0"/>
                <a:hlinkClick r:id="rId2"/>
              </a:rPr>
              <a:t>oracle</a:t>
            </a:r>
            <a:r>
              <a:rPr lang="ru-RU" altLang="ru-RU" sz="2600" u="sng">
                <a:hlinkClick r:id="rId2"/>
              </a:rPr>
              <a:t>.</a:t>
            </a:r>
            <a:r>
              <a:rPr lang="en-US" altLang="ru-RU" sz="2600" u="sng">
                <a:latin typeface="Gill Sans MT" pitchFamily="34" charset="0"/>
                <a:hlinkClick r:id="rId2"/>
              </a:rPr>
              <a:t>com</a:t>
            </a:r>
            <a:endParaRPr lang="ru-RU" altLang="ru-RU" sz="2600"/>
          </a:p>
        </p:txBody>
      </p:sp>
      <p:pic>
        <p:nvPicPr>
          <p:cNvPr id="18436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700213"/>
            <a:ext cx="6624638" cy="46005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52228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Архитектура внешней памяти</a:t>
            </a:r>
          </a:p>
        </p:txBody>
      </p:sp>
      <p:sp>
        <p:nvSpPr>
          <p:cNvPr id="1536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15364" name="Объект 4"/>
          <p:cNvGraphicFramePr>
            <a:graphicFrameLocks noChangeAspect="1"/>
          </p:cNvGraphicFramePr>
          <p:nvPr/>
        </p:nvGraphicFramePr>
        <p:xfrm>
          <a:off x="1547813" y="1268413"/>
          <a:ext cx="5688012" cy="496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8012" imgH="4960937" progId="Visio.Drawing.11">
                  <p:embed/>
                </p:oleObj>
              </mc:Choice>
              <mc:Fallback>
                <p:oleObj r:id="rId2" imgW="5688012" imgH="4960937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813" y="1268413"/>
                        <a:ext cx="5688012" cy="4960937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Схема архитектуры внешней памяти</a:t>
            </a:r>
          </a:p>
        </p:txBody>
      </p:sp>
      <p:pic>
        <p:nvPicPr>
          <p:cNvPr id="1638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1268413"/>
            <a:ext cx="6562725" cy="49244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Месторасположение файлов базы данных</a:t>
            </a:r>
          </a:p>
        </p:txBody>
      </p:sp>
      <p:pic>
        <p:nvPicPr>
          <p:cNvPr id="1843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125538"/>
            <a:ext cx="6838950" cy="51720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Месторасположение файлов базы данных</a:t>
            </a:r>
          </a:p>
        </p:txBody>
      </p:sp>
      <p:pic>
        <p:nvPicPr>
          <p:cNvPr id="194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1196975"/>
            <a:ext cx="4181475" cy="4943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946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03325"/>
            <a:ext cx="2314575" cy="27908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9461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" y="3500438"/>
            <a:ext cx="3771900" cy="28194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Табличное пространство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Табличное пространство – логическая структура хранения данных, контейнер сегментов. </a:t>
            </a:r>
          </a:p>
          <a:p>
            <a:pPr lvl="0"/>
            <a:r>
              <a:rPr lang="ru-RU" altLang="ru-RU" sz="2600"/>
              <a:t>Табличное пространство – пограничный объект  базы данных: с одной стороны логическая структура сервера, с другой файл или файлы операционной системы. С одним табличным пространством связаны один или несколько файлов, с каждым файлом связано только одно табличное пространство.</a:t>
            </a:r>
          </a:p>
          <a:p>
            <a:pPr lvl="0"/>
            <a:r>
              <a:rPr lang="ru-RU" altLang="ru-RU" sz="2600"/>
              <a:t>Данные, временные данные, данные отката – организованы в виде табличных пространств.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Табличное пространство</a:t>
            </a:r>
          </a:p>
        </p:txBody>
      </p:sp>
      <p:pic>
        <p:nvPicPr>
          <p:cNvPr id="21507" name="Picture 5" descr="http://www.intuit.ru/EDI/27_04_15_5/1430086749-14056/tutorial/320/objects/6/files/6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1323975"/>
            <a:ext cx="6540500" cy="47513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Предопределенные табличные пространства</a:t>
            </a:r>
          </a:p>
        </p:txBody>
      </p:sp>
      <p:sp>
        <p:nvSpPr>
          <p:cNvPr id="22531" name="Объект 2"/>
          <p:cNvSpPr>
            <a:spLocks noGrp="1"/>
          </p:cNvSpPr>
          <p:nvPr>
            <p:ph sz="quarter" idx="1"/>
          </p:nvPr>
        </p:nvSpPr>
        <p:spPr>
          <a:xfrm>
            <a:off x="457200" y="1700213"/>
            <a:ext cx="8229600" cy="46085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b="1"/>
              <a:t>SYSTEM</a:t>
            </a:r>
            <a:r>
              <a:rPr lang="ru-RU" altLang="ru-RU" sz="2600"/>
              <a:t> используется для управления БД, содержит словарь базы данных, стандартные пакеты процедур.</a:t>
            </a:r>
          </a:p>
          <a:p>
            <a:pPr lvl="0"/>
            <a:r>
              <a:rPr lang="en-US" altLang="ru-RU" sz="2600" b="1"/>
              <a:t>SYSAUX</a:t>
            </a:r>
            <a:r>
              <a:rPr lang="ru-RU" altLang="ru-RU" sz="2600"/>
              <a:t> – вспомогательное табличное пространство.</a:t>
            </a:r>
          </a:p>
          <a:p>
            <a:pPr lvl="0"/>
            <a:r>
              <a:rPr lang="ru-RU" altLang="ru-RU" sz="2600" b="1"/>
              <a:t>TEMP </a:t>
            </a:r>
            <a:r>
              <a:rPr lang="ru-RU" altLang="ru-RU" sz="2600"/>
              <a:t>– временное табличное пространство по умолчанию. </a:t>
            </a:r>
          </a:p>
          <a:p>
            <a:pPr lvl="0"/>
            <a:r>
              <a:rPr lang="ru-RU" altLang="ru-RU" sz="2600" b="1"/>
              <a:t>UNDOTBS1 </a:t>
            </a:r>
            <a:r>
              <a:rPr lang="ru-RU" altLang="ru-RU" sz="2600"/>
              <a:t>– табличное пространство отката.</a:t>
            </a:r>
          </a:p>
          <a:p>
            <a:pPr lvl="0"/>
            <a:r>
              <a:rPr lang="ru-RU" altLang="ru-RU" sz="2600" b="1"/>
              <a:t>USERS </a:t>
            </a:r>
            <a:r>
              <a:rPr lang="ru-RU" altLang="ru-RU" sz="2600"/>
              <a:t>– хранение пользовательских объектов и данных. </a:t>
            </a:r>
          </a:p>
          <a:p>
            <a:pPr lvl="0"/>
            <a:r>
              <a:rPr lang="ru-RU" altLang="ru-RU" sz="2600" b="1"/>
              <a:t>EXAMPLE </a:t>
            </a:r>
            <a:r>
              <a:rPr lang="ru-RU" altLang="ru-RU" sz="2600"/>
              <a:t>–</a:t>
            </a:r>
            <a:r>
              <a:rPr lang="ru-RU" altLang="ru-RU" sz="2600" b="1"/>
              <a:t> </a:t>
            </a:r>
            <a:r>
              <a:rPr lang="ru-RU" altLang="ru-RU" sz="2600"/>
              <a:t>демонстрационные схемы. 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Табличные пространства</a:t>
            </a:r>
          </a:p>
        </p:txBody>
      </p:sp>
      <p:pic>
        <p:nvPicPr>
          <p:cNvPr id="2355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209675"/>
            <a:ext cx="3257550" cy="24860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355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38" y="1206500"/>
            <a:ext cx="3228975" cy="46005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3557" name="TextBox 3"/>
          <p:cNvSpPr txBox="1"/>
          <p:nvPr/>
        </p:nvSpPr>
        <p:spPr>
          <a:xfrm>
            <a:off x="755650" y="5829300"/>
            <a:ext cx="4505325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SELECT * FROM DBA_TABLESPACES;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Виды табличных пространств</a:t>
            </a:r>
          </a:p>
        </p:txBody>
      </p:sp>
      <p:sp>
        <p:nvSpPr>
          <p:cNvPr id="2457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 algn="just"/>
            <a:r>
              <a:rPr lang="en-US" altLang="ru-RU" sz="2600">
                <a:latin typeface="Gill Sans MT" pitchFamily="34" charset="0"/>
              </a:rPr>
              <a:t>PERMANENT – </a:t>
            </a:r>
            <a:r>
              <a:rPr lang="ru-RU" altLang="ru-RU" sz="2600"/>
              <a:t>предназначены для хранения постоянных объектов (таблиц, индексов, кластеров, </a:t>
            </a:r>
            <a:r>
              <a:rPr lang="en-US" altLang="ru-RU" sz="2600">
                <a:latin typeface="Gill Sans MT" pitchFamily="34" charset="0"/>
              </a:rPr>
              <a:t>.</a:t>
            </a:r>
            <a:r>
              <a:rPr lang="ru-RU" altLang="ru-RU" sz="2600"/>
              <a:t>..)</a:t>
            </a:r>
          </a:p>
          <a:p>
            <a:pPr lvl="0" algn="just"/>
            <a:r>
              <a:rPr lang="en-US" altLang="ru-RU" sz="2600">
                <a:latin typeface="Gill Sans MT" pitchFamily="34" charset="0"/>
              </a:rPr>
              <a:t>TEMPORARY –</a:t>
            </a:r>
            <a:r>
              <a:rPr lang="ru-RU" altLang="ru-RU" sz="2600"/>
              <a:t> для временных данных </a:t>
            </a:r>
          </a:p>
          <a:p>
            <a:pPr lvl="0" algn="just"/>
            <a:r>
              <a:rPr lang="en-US" altLang="ru-RU" sz="2600">
                <a:latin typeface="Gill Sans MT" pitchFamily="34" charset="0"/>
              </a:rPr>
              <a:t>UNDO –</a:t>
            </a:r>
            <a:r>
              <a:rPr lang="ru-RU" altLang="ru-RU" sz="2600"/>
              <a:t> для отката</a:t>
            </a:r>
          </a:p>
          <a:p>
            <a:pPr lvl="0" algn="just"/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табличного пространства</a:t>
            </a:r>
          </a:p>
        </p:txBody>
      </p:sp>
      <p:pic>
        <p:nvPicPr>
          <p:cNvPr id="2560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268413"/>
            <a:ext cx="7999413" cy="22320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560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644900"/>
            <a:ext cx="5472113" cy="261143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" y="1196975"/>
            <a:ext cx="6829425" cy="51276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табличного пространства</a:t>
            </a:r>
          </a:p>
        </p:txBody>
      </p:sp>
      <p:sp>
        <p:nvSpPr>
          <p:cNvPr id="26627" name="Объект 2"/>
          <p:cNvSpPr>
            <a:spLocks noGrp="1"/>
          </p:cNvSpPr>
          <p:nvPr>
            <p:ph sz="quarter" idx="1"/>
          </p:nvPr>
        </p:nvSpPr>
        <p:spPr>
          <a:xfrm>
            <a:off x="539750" y="1268413"/>
            <a:ext cx="8229600" cy="4824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600" b="0" i="0" u="none" strike="noStrike" kern="1200" cap="all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smallfile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1022 файлов, по 2</a:t>
            </a:r>
            <a:r>
              <a:rPr kumimoji="0" lang="ru-RU" altLang="ru-RU" sz="2600" b="0" i="0" u="none" strike="noStrike" kern="1200" cap="none" spc="0" normalizeH="0" baseline="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22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блоков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600" b="0" i="0" u="none" strike="noStrike" kern="1200" cap="all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bigfile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1 файл, 128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TB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(блок 32К) или 32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TB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(блок 8К)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LOGGING / NOLOGGING  / FORCE LOGGING 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online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/ </a:t>
            </a:r>
            <a:r>
              <a:rPr kumimoji="0" lang="en-US" altLang="ru-RU" sz="2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offline</a:t>
            </a:r>
            <a:endParaRPr kumimoji="0" lang="ru-RU" altLang="ru-RU" sz="2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en-US" altLang="ru-RU" sz="2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Reuse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en-US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836863"/>
            <a:ext cx="4295775" cy="17446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таблиц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0814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Можно указать табличное пространство. 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  <a:p>
            <a:pPr lvl="0"/>
            <a:r>
              <a:rPr lang="ru-RU" altLang="ru-RU" sz="2600"/>
              <a:t>На это табличное пространство у пользователя создающего таблицу должна быть достаточная квота. </a:t>
            </a:r>
          </a:p>
          <a:p>
            <a:pPr lvl="0"/>
            <a:r>
              <a:rPr lang="ru-RU" altLang="ru-RU" sz="2600"/>
              <a:t>Если </a:t>
            </a:r>
            <a:r>
              <a:rPr lang="en-US" altLang="ru-RU" sz="2600">
                <a:latin typeface="Gill Sans MT" pitchFamily="34" charset="0"/>
              </a:rPr>
              <a:t>tablespace</a:t>
            </a:r>
            <a:r>
              <a:rPr lang="ru-RU" altLang="ru-RU" sz="2600"/>
              <a:t>  не указан в </a:t>
            </a:r>
            <a:r>
              <a:rPr lang="en-US" altLang="ru-RU" sz="2600">
                <a:latin typeface="Gill Sans MT" pitchFamily="34" charset="0"/>
              </a:rPr>
              <a:t>create table</a:t>
            </a:r>
            <a:r>
              <a:rPr lang="ru-RU" altLang="ru-RU" sz="2600"/>
              <a:t>, то таблица будет создана в табличном пространстве по умолчанию</a:t>
            </a:r>
          </a:p>
          <a:p>
            <a:pPr lvl="0"/>
            <a:r>
              <a:rPr lang="ru-RU" altLang="ru-RU" sz="2600"/>
              <a:t>Удаление таблиц</a:t>
            </a:r>
          </a:p>
          <a:p>
            <a:pPr lvl="0"/>
            <a:endParaRPr lang="ru-RU" altLang="ru-RU" sz="2600"/>
          </a:p>
        </p:txBody>
      </p:sp>
      <p:pic>
        <p:nvPicPr>
          <p:cNvPr id="2765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4675"/>
            <a:ext cx="6029325" cy="5619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7653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373688"/>
            <a:ext cx="4013200" cy="8715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395288" y="549275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Табличное пространство для временных данных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sz="quarter" idx="1"/>
          </p:nvPr>
        </p:nvSpPr>
        <p:spPr>
          <a:xfrm>
            <a:off x="395288" y="1700213"/>
            <a:ext cx="8229600" cy="44338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Создается </a:t>
            </a:r>
            <a:r>
              <a:rPr kumimoji="0" lang="en-US" altLang="ru-RU" sz="2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create temporary tablespace</a:t>
            </a:r>
            <a:endParaRPr kumimoji="0" lang="ru-RU" altLang="ru-RU" sz="2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Используются для хранения промежуточных результатов сортировки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Может быть одно общее для всех 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PDB 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(создается при инсталляции в  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CDB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)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Может быть создано несколько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Временное табличное пространство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5849938" cy="22320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351837" cy="55721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Табличное пространство для отката </a:t>
            </a:r>
            <a:r>
              <a:rPr lang="en-US" altLang="ru-RU">
                <a:latin typeface="Bookman Old Style" pitchFamily="18" charset="0"/>
              </a:rPr>
              <a:t>UNDO</a:t>
            </a:r>
            <a:endParaRPr lang="ru-RU" altLang="ru-RU"/>
          </a:p>
        </p:txBody>
      </p:sp>
      <p:sp>
        <p:nvSpPr>
          <p:cNvPr id="3072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62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Создается </a:t>
            </a:r>
            <a:r>
              <a:rPr kumimoji="0" lang="en-US" altLang="ru-RU" sz="26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create undo </a:t>
            </a:r>
            <a:r>
              <a:rPr kumimoji="0" lang="en-US" altLang="ru-RU" sz="26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tablespace</a:t>
            </a:r>
            <a:endParaRPr kumimoji="0" lang="ru-RU" altLang="ru-RU" sz="26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Может быть  несколько, но используется только одно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Указывается в файле параметров экземпляра</a:t>
            </a:r>
          </a:p>
        </p:txBody>
      </p:sp>
      <p:pic>
        <p:nvPicPr>
          <p:cNvPr id="3072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3141663"/>
            <a:ext cx="6743700" cy="29051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Табличные пространства в представлениях словаря</a:t>
            </a:r>
          </a:p>
        </p:txBody>
      </p:sp>
      <p:pic>
        <p:nvPicPr>
          <p:cNvPr id="3174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3" y="1700213"/>
            <a:ext cx="6816725" cy="44164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Схема архитектуры внешней памяти</a:t>
            </a:r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341438"/>
            <a:ext cx="6591300" cy="49911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3379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Сегмент – область на диске, выделяемая под объекты.</a:t>
            </a:r>
          </a:p>
          <a:p>
            <a:pPr lvl="0"/>
            <a:r>
              <a:rPr lang="ru-RU" altLang="ru-RU" sz="2600"/>
              <a:t>Сегменты</a:t>
            </a:r>
            <a:r>
              <a:rPr lang="ru-RU" altLang="ru-RU" sz="2600" b="1"/>
              <a:t> </a:t>
            </a:r>
            <a:r>
              <a:rPr lang="ru-RU" altLang="ru-RU" sz="2600"/>
              <a:t>типизируются </a:t>
            </a:r>
            <a:r>
              <a:rPr lang="ru-RU" altLang="ru-RU" sz="2600" b="1"/>
              <a:t> </a:t>
            </a:r>
            <a:r>
              <a:rPr lang="ru-RU" altLang="ru-RU" sz="2600"/>
              <a:t>в зависимости от типа данных, хранящихся в них – сегменты таблиц, сегменты индексов, сегменты кластеров и т.д.(всего 10 типов).</a:t>
            </a:r>
          </a:p>
          <a:p>
            <a:pPr lvl="0"/>
            <a:endParaRPr lang="ru-RU" altLang="ru-RU" sz="2600"/>
          </a:p>
        </p:txBody>
      </p:sp>
      <p:pic>
        <p:nvPicPr>
          <p:cNvPr id="33796" name="Picture 2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3500438"/>
            <a:ext cx="4751387" cy="2736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Экстент</a:t>
            </a:r>
          </a:p>
        </p:txBody>
      </p:sp>
      <p:sp>
        <p:nvSpPr>
          <p:cNvPr id="3481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Экстент – непрерывный фрагмент дисковой памяти.</a:t>
            </a:r>
          </a:p>
          <a:p>
            <a:pPr lvl="0"/>
            <a:r>
              <a:rPr lang="ru-RU" altLang="ru-RU" sz="2600"/>
              <a:t>Является единицей выделения вторичной памяти (выделяется целым числом экстентов). </a:t>
            </a:r>
          </a:p>
          <a:p>
            <a:pPr lvl="0"/>
            <a:r>
              <a:rPr lang="ru-RU" altLang="ru-RU" sz="2600"/>
              <a:t>Когда экстент заполняется выделяется следующий. </a:t>
            </a:r>
          </a:p>
          <a:p>
            <a:pPr lvl="0"/>
            <a:r>
              <a:rPr lang="ru-RU" altLang="ru-RU" sz="2600"/>
              <a:t>Размер экстента варьируется от одного блока до 2 Гб.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Блоки</a:t>
            </a:r>
          </a:p>
        </p:txBody>
      </p:sp>
      <p:sp>
        <p:nvSpPr>
          <p:cNvPr id="358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1943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Блок – минимальная единица объема памяти, применяемая при записи и чтении данных. </a:t>
            </a:r>
          </a:p>
          <a:p>
            <a:pPr lvl="0"/>
            <a:r>
              <a:rPr lang="ru-RU" altLang="ru-RU" sz="2600" dirty="0"/>
              <a:t>Размер кратен 2К, и должен быть кратен величине блока операционной системы (2К, 4К, 8К, допустимы 16К, 32К). </a:t>
            </a:r>
          </a:p>
          <a:p>
            <a:pPr lvl="0"/>
            <a:r>
              <a:rPr lang="ru-RU" altLang="ru-RU" sz="2600" dirty="0"/>
              <a:t>Устанавливается в файле параметров экземпляра при создании БД, </a:t>
            </a:r>
          </a:p>
          <a:p>
            <a:pPr lvl="0"/>
            <a:r>
              <a:rPr lang="ru-RU" altLang="ru-RU" sz="2600" dirty="0"/>
              <a:t>В табличном пространстве все блоки одного размера.</a:t>
            </a:r>
          </a:p>
          <a:p>
            <a:pPr lvl="0"/>
            <a:endParaRPr lang="ru-RU" altLang="ru-RU" sz="2600" dirty="0"/>
          </a:p>
          <a:p>
            <a:pPr lvl="0"/>
            <a:endParaRPr lang="ru-RU" altLang="ru-RU" sz="2600" dirty="0"/>
          </a:p>
        </p:txBody>
      </p:sp>
      <p:graphicFrame>
        <p:nvGraphicFramePr>
          <p:cNvPr id="35844" name="Таблица 3"/>
          <p:cNvGraphicFramePr>
            <a:graphicFrameLocks noGrp="1"/>
          </p:cNvGraphicFramePr>
          <p:nvPr/>
        </p:nvGraphicFramePr>
        <p:xfrm>
          <a:off x="5651500" y="2420937"/>
          <a:ext cx="2952750" cy="2301875"/>
        </p:xfrm>
        <a:graphic>
          <a:graphicData uri="http://schemas.openxmlformats.org/drawingml/2006/table">
            <a:tbl>
              <a:tblPr/>
              <a:tblGrid>
                <a:gridCol w="295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47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Заголовок ----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6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Каталог таблиц ----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1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Каталог строк ----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Свободное пространство ----</a:t>
                      </a:r>
                    </a:p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…..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8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Данные ----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010101010101010101010101010101010101010010101010101010101010101010101010101010010101010101010101010101010101010101010010101010101010101010101010101010101010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010101010101010101010101010101010101010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858" name="TextBox 4"/>
          <p:cNvSpPr txBox="1"/>
          <p:nvPr/>
        </p:nvSpPr>
        <p:spPr>
          <a:xfrm>
            <a:off x="6516688" y="4797425"/>
            <a:ext cx="1362075" cy="3079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400">
                <a:latin typeface="Verdana" pitchFamily="34" charset="0"/>
                <a:ea typeface="Arial" pitchFamily="34" charset="0"/>
              </a:rPr>
              <a:t>Схема блока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048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38" y="1196975"/>
            <a:ext cx="6769100" cy="5086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 – экстент – блок</a:t>
            </a:r>
          </a:p>
        </p:txBody>
      </p:sp>
      <p:pic>
        <p:nvPicPr>
          <p:cNvPr id="36867" name="Picture 2" descr="Блоки Экстенты Сегмент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963" y="1557338"/>
            <a:ext cx="2533650" cy="441960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36868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194300" cy="17780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Сегмент состоит из одного и более экстентов</a:t>
            </a:r>
          </a:p>
          <a:p>
            <a:pPr lvl="0"/>
            <a:r>
              <a:rPr lang="ru-RU" altLang="ru-RU" sz="2600"/>
              <a:t>Экстент состоит из идущих подряд блоков</a:t>
            </a:r>
          </a:p>
          <a:p>
            <a:pPr lvl="0"/>
            <a:endParaRPr lang="ru-RU" altLang="ru-RU" sz="2600"/>
          </a:p>
        </p:txBody>
      </p:sp>
      <p:pic>
        <p:nvPicPr>
          <p:cNvPr id="3686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429000"/>
            <a:ext cx="5602288" cy="23764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378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Располагается в табличном пространстве.  </a:t>
            </a:r>
          </a:p>
          <a:p>
            <a:pPr lvl="0"/>
            <a:r>
              <a:rPr lang="ru-RU" altLang="ru-RU" sz="2600" dirty="0"/>
              <a:t>В одном табличном пространстве может быть много сегментов. </a:t>
            </a:r>
          </a:p>
          <a:p>
            <a:pPr lvl="0"/>
            <a:r>
              <a:rPr lang="ru-RU" altLang="ru-RU" sz="2600" dirty="0"/>
              <a:t>Сегмент, если он не секционирован, располагается в одном табличном пространстве.</a:t>
            </a:r>
          </a:p>
          <a:p>
            <a:pPr lvl="0"/>
            <a:r>
              <a:rPr lang="ru-RU" altLang="ru-RU" sz="2600" dirty="0"/>
              <a:t>Управление размерностью сегментов может осуществляться автоматически (</a:t>
            </a:r>
            <a:r>
              <a:rPr lang="en-US" altLang="ru-RU" sz="2600" dirty="0">
                <a:latin typeface="Gill Sans MT" pitchFamily="34" charset="0"/>
              </a:rPr>
              <a:t>segment space management auto</a:t>
            </a:r>
            <a:r>
              <a:rPr lang="ru-RU" altLang="ru-RU" sz="2600" dirty="0"/>
              <a:t>) или вручную (</a:t>
            </a:r>
            <a:r>
              <a:rPr lang="en-US" altLang="ru-RU" sz="2600" dirty="0">
                <a:latin typeface="Gill Sans MT" pitchFamily="34" charset="0"/>
              </a:rPr>
              <a:t>segment space management manual</a:t>
            </a:r>
            <a:r>
              <a:rPr lang="ru-RU" altLang="ru-RU" sz="2600" dirty="0"/>
              <a:t>)</a:t>
            </a:r>
            <a:r>
              <a:rPr lang="en-US" altLang="ru-RU" sz="2600" dirty="0">
                <a:latin typeface="Gill Sans MT" pitchFamily="34" charset="0"/>
              </a:rPr>
              <a:t>. </a:t>
            </a:r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pic>
        <p:nvPicPr>
          <p:cNvPr id="38915" name="Picture 2" descr="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557338"/>
            <a:ext cx="8002588" cy="25923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399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858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сразу после создания табличного пространства в нем нет сегментов</a:t>
            </a:r>
          </a:p>
          <a:p>
            <a:pPr lvl="0"/>
            <a:endParaRPr lang="ru-RU" altLang="ru-RU" sz="2600"/>
          </a:p>
        </p:txBody>
      </p:sp>
      <p:pic>
        <p:nvPicPr>
          <p:cNvPr id="39940" name="Picture 2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133600"/>
            <a:ext cx="7993063" cy="19018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40963" name="Объект 2"/>
          <p:cNvSpPr>
            <a:spLocks noGrp="1"/>
          </p:cNvSpPr>
          <p:nvPr>
            <p:ph sz="quarter" idx="1"/>
          </p:nvPr>
        </p:nvSpPr>
        <p:spPr>
          <a:xfrm>
            <a:off x="250825" y="1219200"/>
            <a:ext cx="8785225" cy="9858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Сразу после создания таблицы сегмент не создается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Deferred segment create</a:t>
            </a:r>
            <a:r>
              <a:rPr lang="ru-RU" altLang="ru-RU" sz="2600"/>
              <a:t> – отложенное создание сегментов</a:t>
            </a:r>
          </a:p>
          <a:p>
            <a:pPr lvl="0"/>
            <a:endParaRPr lang="ru-RU" altLang="ru-RU" sz="2600"/>
          </a:p>
        </p:txBody>
      </p:sp>
      <p:pic>
        <p:nvPicPr>
          <p:cNvPr id="40964" name="Picture 2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206625"/>
            <a:ext cx="7335838" cy="33845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0965" name="Picture 2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5583238"/>
            <a:ext cx="4738687" cy="8556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419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335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Сегмент хранит только данные, поэтому он создается только при добавлении данных (в примере строки в таблицу).</a:t>
            </a:r>
          </a:p>
          <a:p>
            <a:pPr lvl="0"/>
            <a:endParaRPr lang="ru-RU" altLang="ru-RU" sz="2600"/>
          </a:p>
        </p:txBody>
      </p:sp>
      <p:pic>
        <p:nvPicPr>
          <p:cNvPr id="41988" name="Picture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924175"/>
            <a:ext cx="8161338" cy="15843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430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03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При удалении строк (</a:t>
            </a:r>
            <a:r>
              <a:rPr lang="en-US" altLang="ru-RU" sz="2600">
                <a:latin typeface="Gill Sans MT" pitchFamily="34" charset="0"/>
              </a:rPr>
              <a:t>delete</a:t>
            </a:r>
            <a:r>
              <a:rPr lang="ru-RU" altLang="ru-RU" sz="2600"/>
              <a:t>) из таблицы, сегмент не удаляется.</a:t>
            </a:r>
          </a:p>
          <a:p>
            <a:pPr lvl="0"/>
            <a:endParaRPr lang="ru-RU" altLang="ru-RU" sz="2600"/>
          </a:p>
        </p:txBody>
      </p:sp>
      <p:pic>
        <p:nvPicPr>
          <p:cNvPr id="43012" name="Picture 2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2428875"/>
            <a:ext cx="8297862" cy="17922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440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462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При удалении таблицы (</a:t>
            </a:r>
            <a:r>
              <a:rPr lang="en-US" altLang="ru-RU" sz="2600">
                <a:latin typeface="Gill Sans MT" pitchFamily="34" charset="0"/>
              </a:rPr>
              <a:t>drop table</a:t>
            </a:r>
            <a:r>
              <a:rPr lang="ru-RU" altLang="ru-RU" sz="2600"/>
              <a:t>) изменяется имя сегмента, и информация об удалении записывается в словарь базы данных. </a:t>
            </a:r>
          </a:p>
          <a:p>
            <a:pPr lvl="0"/>
            <a:endParaRPr lang="ru-RU" altLang="ru-RU" sz="2600"/>
          </a:p>
        </p:txBody>
      </p:sp>
      <p:pic>
        <p:nvPicPr>
          <p:cNvPr id="44036" name="Picture 2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2636838"/>
            <a:ext cx="8135938" cy="20335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450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572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Таблица и ее содержимое (сегмент) могут быть восстановлены с помощью механизма </a:t>
            </a:r>
            <a:r>
              <a:rPr lang="en-US" altLang="ru-RU" sz="2600">
                <a:latin typeface="Gill Sans MT" pitchFamily="34" charset="0"/>
              </a:rPr>
              <a:t>RECYCLEBIN</a:t>
            </a:r>
            <a:r>
              <a:rPr lang="ru-RU" altLang="ru-RU" sz="2600"/>
              <a:t>.</a:t>
            </a:r>
          </a:p>
          <a:p>
            <a:pPr lvl="0"/>
            <a:endParaRPr lang="ru-RU" altLang="ru-RU" sz="2600"/>
          </a:p>
        </p:txBody>
      </p:sp>
      <p:pic>
        <p:nvPicPr>
          <p:cNvPr id="45060" name="Picture 2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3" y="2349500"/>
            <a:ext cx="8034337" cy="20875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460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858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Для удаления </a:t>
            </a:r>
            <a:r>
              <a:rPr lang="en-US" altLang="ru-RU" sz="2600">
                <a:latin typeface="Gill Sans MT" pitchFamily="34" charset="0"/>
              </a:rPr>
              <a:t>RECYCLEBIN</a:t>
            </a:r>
            <a:r>
              <a:rPr lang="ru-RU" altLang="ru-RU" sz="2600"/>
              <a:t>-сегмента применяется команда </a:t>
            </a:r>
            <a:r>
              <a:rPr lang="en-US" altLang="ru-RU" sz="2600">
                <a:latin typeface="Gill Sans MT" pitchFamily="34" charset="0"/>
              </a:rPr>
              <a:t>PURGE</a:t>
            </a:r>
            <a:r>
              <a:rPr lang="ru-RU" altLang="ru-RU" sz="2600"/>
              <a:t>.</a:t>
            </a:r>
          </a:p>
        </p:txBody>
      </p:sp>
      <p:pic>
        <p:nvPicPr>
          <p:cNvPr id="46084" name="Picture 2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276475"/>
            <a:ext cx="7905750" cy="19446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150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125538"/>
            <a:ext cx="6921500" cy="51831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Сегмент</a:t>
            </a:r>
          </a:p>
        </p:txBody>
      </p:sp>
      <p:sp>
        <p:nvSpPr>
          <p:cNvPr id="471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462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Если при удалении объекта применяется опция </a:t>
            </a:r>
            <a:r>
              <a:rPr lang="en-US" altLang="ru-RU" sz="2600">
                <a:latin typeface="Gill Sans MT" pitchFamily="34" charset="0"/>
              </a:rPr>
              <a:t>PURGE</a:t>
            </a:r>
            <a:r>
              <a:rPr lang="ru-RU" altLang="ru-RU" sz="2600"/>
              <a:t>, то </a:t>
            </a:r>
            <a:r>
              <a:rPr lang="en-US" altLang="ru-RU" sz="2600">
                <a:latin typeface="Gill Sans MT" pitchFamily="34" charset="0"/>
              </a:rPr>
              <a:t>RECYCLEBIN</a:t>
            </a:r>
            <a:r>
              <a:rPr lang="ru-RU" altLang="ru-RU" sz="2600"/>
              <a:t>-сегмент не сохраняется и восстановление объекта невозможно.</a:t>
            </a:r>
          </a:p>
          <a:p>
            <a:pPr lvl="0"/>
            <a:endParaRPr lang="ru-RU" altLang="ru-RU" sz="2600"/>
          </a:p>
        </p:txBody>
      </p:sp>
      <p:pic>
        <p:nvPicPr>
          <p:cNvPr id="47108" name="Picture 2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3" y="2852738"/>
            <a:ext cx="7804150" cy="22320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Экстент</a:t>
            </a:r>
          </a:p>
        </p:txBody>
      </p:sp>
      <p:sp>
        <p:nvSpPr>
          <p:cNvPr id="481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Длину выделяемого экстента вычисляет СУБД (не меньше 64К). </a:t>
            </a:r>
          </a:p>
          <a:p>
            <a:pPr lvl="0"/>
            <a:r>
              <a:rPr lang="ru-RU" altLang="ru-RU" sz="2600"/>
              <a:t>Если при создании табличного пространства задана опция </a:t>
            </a:r>
            <a:r>
              <a:rPr lang="en-US" altLang="ru-RU" sz="2600">
                <a:latin typeface="Gill Sans MT" pitchFamily="34" charset="0"/>
              </a:rPr>
              <a:t>UNIFORM</a:t>
            </a:r>
            <a:r>
              <a:rPr lang="ru-RU" altLang="ru-RU" sz="2600"/>
              <a:t>, то все экстенты имеют одинаковую длину. </a:t>
            </a:r>
          </a:p>
          <a:p>
            <a:pPr lvl="0"/>
            <a:r>
              <a:rPr lang="ru-RU" altLang="ru-RU" sz="2600"/>
              <a:t>Управление экстентами возможно локальное </a:t>
            </a:r>
            <a:r>
              <a:rPr lang="en-US" altLang="ru-RU" sz="2600">
                <a:latin typeface="Gill Sans MT" pitchFamily="34" charset="0"/>
              </a:rPr>
              <a:t>LOCAL </a:t>
            </a:r>
            <a:r>
              <a:rPr lang="ru-RU" altLang="ru-RU" sz="2600"/>
              <a:t>и через словарь базы данных</a:t>
            </a:r>
            <a:r>
              <a:rPr lang="en-US" altLang="ru-RU" sz="2600">
                <a:latin typeface="Gill Sans MT" pitchFamily="34" charset="0"/>
              </a:rPr>
              <a:t> DICTIONARY</a:t>
            </a:r>
            <a:r>
              <a:rPr lang="ru-RU" altLang="ru-RU" sz="2600"/>
              <a:t>.   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Экстент - пример</a:t>
            </a:r>
          </a:p>
        </p:txBody>
      </p:sp>
      <p:pic>
        <p:nvPicPr>
          <p:cNvPr id="49155" name="Picture 2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196975"/>
            <a:ext cx="7367588" cy="512603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Экстент - пример</a:t>
            </a:r>
          </a:p>
        </p:txBody>
      </p:sp>
      <p:pic>
        <p:nvPicPr>
          <p:cNvPr id="50179" name="Picture 2" descr="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8" y="1412875"/>
            <a:ext cx="8104187" cy="37433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Экстент - пример удаления таблицы</a:t>
            </a:r>
          </a:p>
        </p:txBody>
      </p:sp>
      <p:pic>
        <p:nvPicPr>
          <p:cNvPr id="51203" name="Picture 2" descr="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341438"/>
            <a:ext cx="8583612" cy="43910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Экстент - сжатие </a:t>
            </a:r>
          </a:p>
        </p:txBody>
      </p:sp>
      <p:pic>
        <p:nvPicPr>
          <p:cNvPr id="52227" name="Picture 4" descr="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63663"/>
            <a:ext cx="8391525" cy="29511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Блок</a:t>
            </a:r>
          </a:p>
        </p:txBody>
      </p:sp>
      <p:sp>
        <p:nvSpPr>
          <p:cNvPr id="532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254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Устанавливается в файле параметров экземпляра</a:t>
            </a:r>
            <a:r>
              <a:rPr lang="en-US" altLang="ru-RU" sz="2600" dirty="0">
                <a:latin typeface="Gill Sans MT" pitchFamily="34" charset="0"/>
              </a:rPr>
              <a:t>.</a:t>
            </a:r>
            <a:endParaRPr lang="ru-RU" altLang="ru-RU" sz="2600" dirty="0"/>
          </a:p>
          <a:p>
            <a:pPr lvl="0"/>
            <a:endParaRPr lang="ru-RU" altLang="ru-RU" sz="2600" dirty="0"/>
          </a:p>
        </p:txBody>
      </p:sp>
      <p:pic>
        <p:nvPicPr>
          <p:cNvPr id="53252" name="Picture 2" descr="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916113"/>
            <a:ext cx="7780337" cy="26654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Блок</a:t>
            </a:r>
          </a:p>
        </p:txBody>
      </p:sp>
      <p:pic>
        <p:nvPicPr>
          <p:cNvPr id="54275" name="Picture 2" descr="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268413"/>
            <a:ext cx="8080375" cy="304006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4276" name="Picture 3" descr="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437063"/>
            <a:ext cx="8080375" cy="17287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Блок в файле параметров</a:t>
            </a:r>
          </a:p>
        </p:txBody>
      </p:sp>
      <p:pic>
        <p:nvPicPr>
          <p:cNvPr id="55299" name="Picture 2" descr="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12875"/>
            <a:ext cx="7200900" cy="45243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Итого</a:t>
            </a:r>
          </a:p>
        </p:txBody>
      </p:sp>
      <p:sp>
        <p:nvSpPr>
          <p:cNvPr id="5632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200"/>
              <a:t>База данных состоит из одного или нескольких табличных пространств.</a:t>
            </a:r>
          </a:p>
          <a:p>
            <a:pPr lvl="0"/>
            <a:r>
              <a:rPr lang="ru-RU" altLang="ru-RU" sz="2200"/>
              <a:t>Табличное пространство состоит из одного или нескольких файлов данных. Табличное пространство содержит сегменты.</a:t>
            </a:r>
          </a:p>
          <a:p>
            <a:pPr lvl="0"/>
            <a:r>
              <a:rPr lang="ru-RU" altLang="ru-RU" sz="2200"/>
              <a:t>Сегменты состоят из экстентов. Сегмент привязан к табличному пространству, но его данные могут находиться в разных файлах данных, образующих это табличное пространство.</a:t>
            </a:r>
          </a:p>
          <a:p>
            <a:pPr lvl="0"/>
            <a:r>
              <a:rPr lang="ru-RU" altLang="ru-RU" sz="2200"/>
              <a:t>Экстент — набор расположенных рядом на диске блоков. Экстент целиком находится в одном табличном пространстве и, более того, в одном файле данных этого табличного пространства.</a:t>
            </a:r>
          </a:p>
          <a:p>
            <a:pPr lvl="0"/>
            <a:r>
              <a:rPr lang="ru-RU" altLang="ru-RU" sz="2200"/>
              <a:t>Блок — наименьшая единица управления пространством в базе данных. Блок — наименьшая единица ввода-вывода, используемая сервером.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196975"/>
            <a:ext cx="6824663" cy="511333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Лекция 4</a:t>
            </a:r>
          </a:p>
        </p:txBody>
      </p:sp>
      <p:sp>
        <p:nvSpPr>
          <p:cNvPr id="9219" name="Прямоугольник 1"/>
          <p:cNvSpPr/>
          <p:nvPr/>
        </p:nvSpPr>
        <p:spPr>
          <a:xfrm>
            <a:off x="2124075" y="4076700"/>
            <a:ext cx="6048375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Архитектура </a:t>
            </a:r>
            <a:r>
              <a:rPr lang="en-US" altLang="ru-RU" sz="1800" b="1" dirty="0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ORACLE</a:t>
            </a:r>
            <a:r>
              <a:rPr lang="ru-RU" altLang="ru-RU" sz="1800" b="1" dirty="0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: Файлы БД и сервера</a:t>
            </a:r>
          </a:p>
        </p:txBody>
      </p:sp>
      <p:sp>
        <p:nvSpPr>
          <p:cNvPr id="9220" name="Rectangle 2"/>
          <p:cNvSpPr txBox="1"/>
          <p:nvPr/>
        </p:nvSpPr>
        <p:spPr>
          <a:xfrm>
            <a:off x="685800" y="1135063"/>
            <a:ext cx="7772400" cy="1066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Администрирование баз данных и приложений</a:t>
            </a: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Архитектура внешней памяти</a:t>
            </a:r>
          </a:p>
        </p:txBody>
      </p:sp>
      <p:sp>
        <p:nvSpPr>
          <p:cNvPr id="1024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10244" name="Объект 4"/>
          <p:cNvGraphicFramePr>
            <a:graphicFrameLocks noChangeAspect="1"/>
          </p:cNvGraphicFramePr>
          <p:nvPr/>
        </p:nvGraphicFramePr>
        <p:xfrm>
          <a:off x="2051050" y="1341438"/>
          <a:ext cx="5532438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532438" imgH="4824412" progId="Visio.Drawing.11">
                  <p:embed/>
                </p:oleObj>
              </mc:Choice>
              <mc:Fallback>
                <p:oleObj r:id="rId2" imgW="5532438" imgH="4824412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1050" y="1341438"/>
                        <a:ext cx="5532438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9366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Файл параметров предназначен для хранения параметров экземпляра</a:t>
            </a:r>
          </a:p>
        </p:txBody>
      </p:sp>
      <p:pic>
        <p:nvPicPr>
          <p:cNvPr id="1126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3600"/>
            <a:ext cx="7124700" cy="411480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11269" name="TextBox 1"/>
          <p:cNvSpPr txBox="1"/>
          <p:nvPr/>
        </p:nvSpPr>
        <p:spPr>
          <a:xfrm>
            <a:off x="7092950" y="1993900"/>
            <a:ext cx="1392238" cy="2778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200">
                <a:latin typeface="Verdana" pitchFamily="34" charset="0"/>
                <a:ea typeface="Arial" pitchFamily="34" charset="0"/>
              </a:rPr>
              <a:t>connect system</a:t>
            </a:r>
            <a:endParaRPr lang="ru-RU" altLang="ru-RU" sz="1200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9366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>
              <a:buNone/>
            </a:pPr>
            <a:r>
              <a:rPr lang="ru-RU" altLang="ru-RU" sz="2600"/>
              <a:t>Наименование параметра – значение параметра </a:t>
            </a:r>
          </a:p>
        </p:txBody>
      </p:sp>
      <p:sp>
        <p:nvSpPr>
          <p:cNvPr id="12292" name="TextBox 1"/>
          <p:cNvSpPr txBox="1"/>
          <p:nvPr/>
        </p:nvSpPr>
        <p:spPr>
          <a:xfrm>
            <a:off x="7164388" y="1628775"/>
            <a:ext cx="1393825" cy="2778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200">
                <a:latin typeface="Verdana" pitchFamily="34" charset="0"/>
                <a:ea typeface="Arial" pitchFamily="34" charset="0"/>
              </a:rPr>
              <a:t>connect system</a:t>
            </a:r>
            <a:endParaRPr lang="ru-RU" altLang="ru-RU" sz="1200">
              <a:latin typeface="Verdana" pitchFamily="34" charset="0"/>
              <a:ea typeface="Arial" pitchFamily="34" charset="0"/>
            </a:endParaRPr>
          </a:p>
        </p:txBody>
      </p:sp>
      <p:pic>
        <p:nvPicPr>
          <p:cNvPr id="1229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993900"/>
            <a:ext cx="7553325" cy="4248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10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Месторасположение файла параметров по умолчанию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1989138"/>
            <a:ext cx="4767262" cy="15478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85875"/>
            <a:ext cx="8763000" cy="4286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pic>
        <p:nvPicPr>
          <p:cNvPr id="1536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41438"/>
            <a:ext cx="4327525" cy="211296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536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4076700"/>
            <a:ext cx="7896225" cy="14573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pic>
        <p:nvPicPr>
          <p:cNvPr id="163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1196975"/>
            <a:ext cx="5327650" cy="51069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542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SPFILE</a:t>
            </a:r>
            <a:r>
              <a:rPr lang="ru-RU" altLang="ru-RU" sz="2600" b="1"/>
              <a:t>  - </a:t>
            </a:r>
            <a:r>
              <a:rPr lang="ru-RU" altLang="ru-RU" sz="2600"/>
              <a:t>файл параметров сервера в двоичном виде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Может изменяться командой </a:t>
            </a:r>
            <a:r>
              <a:rPr lang="en-US" altLang="ru-RU" sz="2600">
                <a:latin typeface="Gill Sans MT" pitchFamily="34" charset="0"/>
              </a:rPr>
              <a:t>ALTER SYSTEM</a:t>
            </a:r>
            <a:r>
              <a:rPr lang="ru-RU" altLang="ru-RU" sz="2600"/>
              <a:t> … </a:t>
            </a:r>
            <a:r>
              <a:rPr lang="en-US" altLang="ru-RU" sz="2600">
                <a:latin typeface="Gill Sans MT" pitchFamily="34" charset="0"/>
              </a:rPr>
              <a:t>SCOPE=SPFILE</a:t>
            </a:r>
            <a:endParaRPr lang="ru-RU" altLang="ru-RU" sz="2600"/>
          </a:p>
          <a:p>
            <a:pPr lvl="0"/>
            <a:r>
              <a:rPr lang="ru-RU" altLang="ru-RU" sz="2600"/>
              <a:t>Изменение параметров сохраняется в </a:t>
            </a:r>
            <a:r>
              <a:rPr lang="en-US" altLang="ru-RU" sz="2600">
                <a:latin typeface="Gill Sans MT" pitchFamily="34" charset="0"/>
              </a:rPr>
              <a:t>SPFILE</a:t>
            </a:r>
            <a:r>
              <a:rPr lang="ru-RU" altLang="ru-RU" sz="2600"/>
              <a:t> и будет применяться при следующем старте </a:t>
            </a:r>
            <a:r>
              <a:rPr lang="en-US" altLang="ru-RU" sz="2600">
                <a:latin typeface="Gill Sans MT" pitchFamily="34" charset="0"/>
              </a:rPr>
              <a:t>Oracle</a:t>
            </a:r>
            <a:endParaRPr lang="ru-RU" altLang="ru-RU" sz="2600"/>
          </a:p>
          <a:p>
            <a:pPr lvl="0"/>
            <a:endParaRPr lang="ru-RU" altLang="ru-RU" sz="2600"/>
          </a:p>
        </p:txBody>
      </p:sp>
      <p:pic>
        <p:nvPicPr>
          <p:cNvPr id="1741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573463"/>
            <a:ext cx="4714875" cy="14097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741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4941888"/>
            <a:ext cx="3886200" cy="12192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355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3" y="1196975"/>
            <a:ext cx="6816725" cy="50958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pic>
        <p:nvPicPr>
          <p:cNvPr id="1843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4981575" cy="19050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843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073400"/>
            <a:ext cx="3810000" cy="23907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843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4941888"/>
            <a:ext cx="4733925" cy="1333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pic>
        <p:nvPicPr>
          <p:cNvPr id="194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96975"/>
            <a:ext cx="3762375" cy="15335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946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75" y="2349500"/>
            <a:ext cx="4949825" cy="395922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19461" name="Объект 2"/>
          <p:cNvSpPr>
            <a:spLocks noGrp="1"/>
          </p:cNvSpPr>
          <p:nvPr>
            <p:ph sz="quarter" idx="1"/>
          </p:nvPr>
        </p:nvSpPr>
        <p:spPr>
          <a:xfrm>
            <a:off x="4448175" y="1196975"/>
            <a:ext cx="4227513" cy="10795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Создание текстового файла параметров 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PFILE</a:t>
            </a: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из бинарного файла 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SPFILE</a:t>
            </a: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.   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pic>
        <p:nvPicPr>
          <p:cNvPr id="2048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6791325" cy="2276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sp>
        <p:nvSpPr>
          <p:cNvPr id="215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C</a:t>
            </a:r>
            <a:r>
              <a:rPr lang="ru-RU" altLang="ru-RU" sz="2600"/>
              <a:t>формировать бинарный файл </a:t>
            </a:r>
            <a:r>
              <a:rPr lang="en-US" altLang="ru-RU" sz="2600">
                <a:latin typeface="Gill Sans MT" pitchFamily="34" charset="0"/>
              </a:rPr>
              <a:t>SPFILE</a:t>
            </a:r>
            <a:r>
              <a:rPr lang="ru-RU" altLang="ru-RU" sz="2600"/>
              <a:t> параметров из текстового файла </a:t>
            </a:r>
            <a:r>
              <a:rPr lang="en-US" altLang="ru-RU" sz="2600">
                <a:latin typeface="Gill Sans MT" pitchFamily="34" charset="0"/>
              </a:rPr>
              <a:t>PFILE</a:t>
            </a:r>
            <a:r>
              <a:rPr lang="ru-RU" altLang="ru-RU" sz="2600"/>
              <a:t> </a:t>
            </a:r>
          </a:p>
        </p:txBody>
      </p:sp>
      <p:pic>
        <p:nvPicPr>
          <p:cNvPr id="2150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060575"/>
            <a:ext cx="4924425" cy="24288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150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3541713"/>
            <a:ext cx="4400550" cy="14001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151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4941888"/>
            <a:ext cx="4772025" cy="13716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sp>
        <p:nvSpPr>
          <p:cNvPr id="225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Необходимы специальные привилегии</a:t>
            </a:r>
          </a:p>
        </p:txBody>
      </p:sp>
      <p:pic>
        <p:nvPicPr>
          <p:cNvPr id="2253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2276475"/>
            <a:ext cx="4638675" cy="8858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3373438"/>
            <a:ext cx="5010150" cy="6858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253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3" y="5013325"/>
            <a:ext cx="6172200" cy="8667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2535" name="Объект 2"/>
          <p:cNvSpPr txBox="1"/>
          <p:nvPr/>
        </p:nvSpPr>
        <p:spPr>
          <a:xfrm>
            <a:off x="458788" y="4365625"/>
            <a:ext cx="8229600" cy="5286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0" indent="-273050"/>
            <a:r>
              <a:rPr lang="ru-RU" altLang="ru-RU">
                <a:ea typeface="Arial" pitchFamily="34" charset="0"/>
              </a:rPr>
              <a:t>Свойства файла параметров</a:t>
            </a:r>
          </a:p>
        </p:txBody>
      </p:sp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sp>
        <p:nvSpPr>
          <p:cNvPr id="2355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572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>
              <a:buNone/>
            </a:pPr>
            <a:r>
              <a:rPr lang="ru-RU" altLang="ru-RU" sz="2600"/>
              <a:t>Порядок поиска имен </a:t>
            </a:r>
          </a:p>
          <a:p>
            <a:pPr marL="0" lvl="0" indent="0">
              <a:buNone/>
            </a:pPr>
            <a:endParaRPr lang="ru-RU" altLang="ru-RU" sz="2600"/>
          </a:p>
          <a:p>
            <a:pPr marL="0" lvl="0" indent="0">
              <a:buNone/>
            </a:pPr>
            <a:endParaRPr lang="ru-RU" altLang="ru-RU" sz="2600"/>
          </a:p>
        </p:txBody>
      </p:sp>
      <p:pic>
        <p:nvPicPr>
          <p:cNvPr id="2355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63" y="1268413"/>
            <a:ext cx="1871662" cy="111283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355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8" y="2800350"/>
            <a:ext cx="7654925" cy="592138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3558" name="Объект 2"/>
          <p:cNvSpPr txBox="1"/>
          <p:nvPr/>
        </p:nvSpPr>
        <p:spPr>
          <a:xfrm>
            <a:off x="449263" y="2295525"/>
            <a:ext cx="8229600" cy="4873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0" indent="-273050"/>
            <a:r>
              <a:rPr lang="ru-RU" altLang="ru-RU">
                <a:ea typeface="Arial" pitchFamily="34" charset="0"/>
              </a:rPr>
              <a:t>Переименован </a:t>
            </a:r>
            <a:r>
              <a:rPr lang="en-US" altLang="ru-RU">
                <a:latin typeface="Gill Sans MT" pitchFamily="34" charset="0"/>
                <a:ea typeface="Arial" pitchFamily="34" charset="0"/>
              </a:rPr>
              <a:t>spfileorcl.ora</a:t>
            </a:r>
            <a:endParaRPr lang="ru-RU" altLang="ru-RU">
              <a:ea typeface="Arial" pitchFamily="34" charset="0"/>
            </a:endParaRPr>
          </a:p>
          <a:p>
            <a:pPr marL="273050" lvl="0" indent="-273050"/>
            <a:endParaRPr lang="ru-RU" altLang="ru-RU">
              <a:ea typeface="Arial" pitchFamily="34" charset="0"/>
            </a:endParaRPr>
          </a:p>
        </p:txBody>
      </p:sp>
      <p:pic>
        <p:nvPicPr>
          <p:cNvPr id="2355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3860800"/>
            <a:ext cx="5438775" cy="237172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3560" name="Объект 2"/>
          <p:cNvSpPr txBox="1"/>
          <p:nvPr/>
        </p:nvSpPr>
        <p:spPr>
          <a:xfrm>
            <a:off x="449263" y="3352800"/>
            <a:ext cx="8229600" cy="4873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0" indent="-273050"/>
            <a:r>
              <a:rPr lang="ru-RU" altLang="ru-RU">
                <a:ea typeface="Arial" pitchFamily="34" charset="0"/>
              </a:rPr>
              <a:t>Переименован </a:t>
            </a:r>
            <a:r>
              <a:rPr lang="en-US" altLang="ru-RU">
                <a:latin typeface="Gill Sans MT" pitchFamily="34" charset="0"/>
                <a:ea typeface="Arial" pitchFamily="34" charset="0"/>
              </a:rPr>
              <a:t>p</a:t>
            </a:r>
            <a:r>
              <a:rPr lang="ru-RU" altLang="ru-RU">
                <a:ea typeface="Arial" pitchFamily="34" charset="0"/>
              </a:rPr>
              <a:t>1</a:t>
            </a:r>
            <a:r>
              <a:rPr lang="en-US" altLang="ru-RU">
                <a:latin typeface="Gill Sans MT" pitchFamily="34" charset="0"/>
                <a:ea typeface="Arial" pitchFamily="34" charset="0"/>
              </a:rPr>
              <a:t>.ora </a:t>
            </a:r>
            <a:r>
              <a:rPr lang="ru-RU" altLang="ru-RU">
                <a:ea typeface="Arial" pitchFamily="34" charset="0"/>
              </a:rPr>
              <a:t>в </a:t>
            </a:r>
            <a:r>
              <a:rPr lang="en-US" altLang="ru-RU">
                <a:latin typeface="Gill Sans MT" pitchFamily="34" charset="0"/>
                <a:ea typeface="Arial" pitchFamily="34" charset="0"/>
              </a:rPr>
              <a:t>initorcl.ora</a:t>
            </a:r>
            <a:endParaRPr lang="ru-RU" altLang="ru-RU">
              <a:ea typeface="Arial" pitchFamily="34" charset="0"/>
            </a:endParaRPr>
          </a:p>
          <a:p>
            <a:pPr marL="273050" lvl="0" indent="-273050"/>
            <a:endParaRPr lang="ru-RU" altLang="ru-RU"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844675"/>
            <a:ext cx="6737350" cy="287972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4580" name="Объект 2"/>
          <p:cNvSpPr txBox="1"/>
          <p:nvPr/>
        </p:nvSpPr>
        <p:spPr>
          <a:xfrm>
            <a:off x="457200" y="1268413"/>
            <a:ext cx="8229600" cy="4873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0" indent="-273050"/>
            <a:r>
              <a:rPr lang="ru-RU" altLang="ru-RU">
                <a:ea typeface="Arial" pitchFamily="34" charset="0"/>
              </a:rPr>
              <a:t>Переименован </a:t>
            </a:r>
            <a:r>
              <a:rPr lang="en-US" altLang="ru-RU">
                <a:latin typeface="Gill Sans MT" pitchFamily="34" charset="0"/>
                <a:ea typeface="Arial" pitchFamily="34" charset="0"/>
              </a:rPr>
              <a:t>spfileorcl</a:t>
            </a:r>
            <a:r>
              <a:rPr lang="ru-RU" altLang="ru-RU">
                <a:ea typeface="Arial" pitchFamily="34" charset="0"/>
              </a:rPr>
              <a:t>_0</a:t>
            </a:r>
            <a:r>
              <a:rPr lang="en-US" altLang="ru-RU">
                <a:latin typeface="Gill Sans MT" pitchFamily="34" charset="0"/>
                <a:ea typeface="Arial" pitchFamily="34" charset="0"/>
              </a:rPr>
              <a:t>.ora</a:t>
            </a:r>
            <a:r>
              <a:rPr lang="ru-RU" altLang="ru-RU">
                <a:ea typeface="Arial" pitchFamily="34" charset="0"/>
              </a:rPr>
              <a:t> </a:t>
            </a:r>
          </a:p>
          <a:p>
            <a:pPr marL="273050" lvl="0" indent="-273050"/>
            <a:endParaRPr lang="ru-RU" altLang="ru-RU"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Управляющие файлы </a:t>
            </a:r>
          </a:p>
        </p:txBody>
      </p:sp>
      <p:sp>
        <p:nvSpPr>
          <p:cNvPr id="256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0814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b="1" dirty="0">
                <a:latin typeface="Gill Sans MT" pitchFamily="34" charset="0"/>
              </a:rPr>
              <a:t>Control files</a:t>
            </a:r>
            <a:r>
              <a:rPr lang="ru-RU" altLang="ru-RU" sz="2600" b="1" dirty="0"/>
              <a:t> </a:t>
            </a:r>
            <a:r>
              <a:rPr lang="en-US" altLang="ru-RU" sz="2600" dirty="0">
                <a:latin typeface="Gill Sans MT" pitchFamily="34" charset="0"/>
              </a:rPr>
              <a:t>– </a:t>
            </a:r>
            <a:r>
              <a:rPr lang="ru-RU" altLang="ru-RU" sz="2600" dirty="0"/>
              <a:t>файлы, содержащие имена (местоположение) основных физических файлов базы данных и некоторых параметров</a:t>
            </a:r>
            <a:endParaRPr lang="en-US" altLang="ru-RU" sz="2600" dirty="0">
              <a:latin typeface="Gill Sans MT" pitchFamily="34" charset="0"/>
            </a:endParaRPr>
          </a:p>
          <a:p>
            <a:pPr lvl="0"/>
            <a:r>
              <a:rPr lang="ru-RU" altLang="ru-RU" sz="2600" dirty="0"/>
              <a:t>Используются для поиска других файлов операционной системы; </a:t>
            </a:r>
          </a:p>
          <a:p>
            <a:pPr lvl="0"/>
            <a:r>
              <a:rPr lang="ru-RU" altLang="ru-RU" sz="2600" dirty="0"/>
              <a:t>Местоположение управляющих файлов экземпляр получает из файла параметров. </a:t>
            </a:r>
          </a:p>
          <a:p>
            <a:pPr lvl="0"/>
            <a:r>
              <a:rPr lang="ru-RU" altLang="ru-RU" sz="2600" dirty="0"/>
              <a:t>По умолчанию для надежности создается 2 управляющих файла. Можно создать больше. Обычно их размещают на разных дисковых носителях (для надежности).  </a:t>
            </a:r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Управляющие файлы </a:t>
            </a:r>
          </a:p>
        </p:txBody>
      </p:sp>
      <p:pic>
        <p:nvPicPr>
          <p:cNvPr id="2662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5991225" cy="44640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Управляющие файлы </a:t>
            </a:r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7848600" cy="18669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765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406775"/>
            <a:ext cx="5759450" cy="18034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8" y="1162050"/>
            <a:ext cx="6891337" cy="51704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41325" y="692150"/>
            <a:ext cx="8229600" cy="43338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Управляющие файлы</a:t>
            </a:r>
          </a:p>
        </p:txBody>
      </p:sp>
      <p:pic>
        <p:nvPicPr>
          <p:cNvPr id="2867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5486400" cy="48006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52228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Управляющие файлы – изменение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Остановить </a:t>
            </a:r>
            <a:r>
              <a:rPr lang="en-US" altLang="ru-RU" sz="2600">
                <a:latin typeface="Gill Sans MT" pitchFamily="34" charset="0"/>
              </a:rPr>
              <a:t>Oracle (shutdown transactional </a:t>
            </a:r>
            <a:r>
              <a:rPr lang="ru-RU" altLang="ru-RU" sz="2600"/>
              <a:t>или </a:t>
            </a:r>
            <a:r>
              <a:rPr lang="en-US" altLang="ru-RU" sz="2600">
                <a:latin typeface="Gill Sans MT" pitchFamily="34" charset="0"/>
              </a:rPr>
              <a:t>immediate);</a:t>
            </a:r>
            <a:endParaRPr lang="ru-RU" altLang="ru-RU" sz="2600"/>
          </a:p>
          <a:p>
            <a:pPr lvl="0"/>
            <a:r>
              <a:rPr lang="ru-RU" altLang="ru-RU" sz="2600"/>
              <a:t>Скопировать один из управляющих файлов;</a:t>
            </a:r>
          </a:p>
          <a:p>
            <a:pPr lvl="0"/>
            <a:r>
              <a:rPr lang="ru-RU" altLang="ru-RU" sz="2600"/>
              <a:t>Изменить параметр </a:t>
            </a:r>
            <a:r>
              <a:rPr lang="en-US" altLang="ru-RU" sz="2600">
                <a:latin typeface="Gill Sans MT" pitchFamily="34" charset="0"/>
              </a:rPr>
              <a:t>CONTROL</a:t>
            </a:r>
            <a:r>
              <a:rPr lang="ru-RU" altLang="ru-RU" sz="2600"/>
              <a:t>_</a:t>
            </a:r>
            <a:r>
              <a:rPr lang="en-US" altLang="ru-RU" sz="2600">
                <a:latin typeface="Gill Sans MT" pitchFamily="34" charset="0"/>
              </a:rPr>
              <a:t>FILES </a:t>
            </a:r>
            <a:r>
              <a:rPr lang="ru-RU" altLang="ru-RU" sz="2600"/>
              <a:t>в файле параметров;</a:t>
            </a:r>
          </a:p>
          <a:p>
            <a:pPr lvl="0"/>
            <a:r>
              <a:rPr lang="ru-RU" altLang="ru-RU" sz="2600"/>
              <a:t>Стартовать </a:t>
            </a:r>
            <a:r>
              <a:rPr lang="en-US" altLang="ru-RU" sz="2600">
                <a:latin typeface="Gill Sans MT" pitchFamily="34" charset="0"/>
              </a:rPr>
              <a:t>Oracle (startup open)</a:t>
            </a:r>
            <a:r>
              <a:rPr lang="ru-RU" altLang="ru-RU" sz="2600"/>
              <a:t>. 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52228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Управляющие файлы – изменение</a:t>
            </a:r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7721600" cy="44640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395288" y="692150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Управляющие файлы – изменение</a:t>
            </a:r>
          </a:p>
        </p:txBody>
      </p:sp>
      <p:pic>
        <p:nvPicPr>
          <p:cNvPr id="3174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989138"/>
            <a:ext cx="7019925" cy="1439862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31748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Старт </a:t>
            </a:r>
            <a:r>
              <a:rPr lang="en-US" altLang="ru-RU" sz="2600">
                <a:latin typeface="Gill Sans MT" pitchFamily="34" charset="0"/>
              </a:rPr>
              <a:t>Oracle </a:t>
            </a:r>
            <a:r>
              <a:rPr lang="ru-RU" altLang="ru-RU" sz="2600"/>
              <a:t>без одного из управляющих файлов;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Управляющие файлы – изменение</a:t>
            </a:r>
          </a:p>
        </p:txBody>
      </p:sp>
      <p:sp>
        <p:nvSpPr>
          <p:cNvPr id="327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731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Если надо изменить управляющий файл, то следует создать сценарий, откорректировать его и выполнить</a:t>
            </a:r>
            <a:r>
              <a:rPr lang="ru-RU" altLang="ru-RU" sz="2600" b="1"/>
              <a:t> </a:t>
            </a:r>
            <a:endParaRPr lang="ru-RU" altLang="ru-RU" sz="2600"/>
          </a:p>
          <a:p>
            <a:pPr lvl="0"/>
            <a:endParaRPr lang="ru-RU" altLang="ru-RU" sz="2600"/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2130425"/>
            <a:ext cx="3771900" cy="8667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277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2997200"/>
            <a:ext cx="5121275" cy="32400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паролей</a:t>
            </a:r>
          </a:p>
        </p:txBody>
      </p:sp>
      <p:sp>
        <p:nvSpPr>
          <p:cNvPr id="3379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18488" cy="12731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Предназначен для аутентификации администраторов базы данных </a:t>
            </a:r>
            <a:endParaRPr lang="en-US" altLang="ru-RU" sz="2400"/>
          </a:p>
          <a:p>
            <a:pPr lvl="0"/>
            <a:endParaRPr lang="ru-RU" altLang="ru-RU" sz="2400"/>
          </a:p>
          <a:p>
            <a:pPr lvl="0"/>
            <a:r>
              <a:rPr lang="ru-RU" altLang="ru-RU" sz="2400"/>
              <a:t>Можно создавать, пересоздавать и изменять</a:t>
            </a:r>
          </a:p>
        </p:txBody>
      </p:sp>
      <p:pic>
        <p:nvPicPr>
          <p:cNvPr id="3379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3068638"/>
            <a:ext cx="5846762" cy="10795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37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8" y="2133600"/>
            <a:ext cx="2724150" cy="323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>
                <a:latin typeface="Arial" pitchFamily="34" charset="0"/>
              </a:rPr>
              <a:t>Аутентификация администраторов</a:t>
            </a:r>
          </a:p>
        </p:txBody>
      </p:sp>
      <p:pic>
        <p:nvPicPr>
          <p:cNvPr id="34819" name="Picture 4" descr="Описание рисунка 1-2 следуе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84313"/>
            <a:ext cx="6911975" cy="41179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паролей</a:t>
            </a:r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19200"/>
            <a:ext cx="8229600" cy="49101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altLang="ru-RU">
                <a:latin typeface="Arial" pitchFamily="34" charset="0"/>
              </a:rPr>
              <a:t>Просмотр пользователей в файле паролей</a:t>
            </a:r>
          </a:p>
        </p:txBody>
      </p:sp>
      <p:pic>
        <p:nvPicPr>
          <p:cNvPr id="3584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916113"/>
            <a:ext cx="5943600" cy="13525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паролей</a:t>
            </a:r>
          </a:p>
        </p:txBody>
      </p:sp>
      <p:pic>
        <p:nvPicPr>
          <p:cNvPr id="36867" name="Picture 2"/>
          <p:cNvPicPr>
            <a:picLocks noGrp="1" noChangeAspect="1"/>
          </p:cNvPicPr>
          <p:nvPr>
            <p:ph type="body" idx="4294967295"/>
          </p:nvPr>
        </p:nvPicPr>
        <p:blipFill>
          <a:blip r:embed="rId2"/>
          <a:stretch>
            <a:fillRect/>
          </a:stretch>
        </p:blipFill>
        <p:spPr>
          <a:xfrm>
            <a:off x="611188" y="5084763"/>
            <a:ext cx="5391150" cy="1057275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6868" name="Rectangle 5"/>
          <p:cNvSpPr/>
          <p:nvPr/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0" indent="-273050"/>
            <a:r>
              <a:rPr lang="ru-RU" altLang="ru-RU">
                <a:latin typeface="Arial" pitchFamily="34" charset="0"/>
                <a:ea typeface="Arial" pitchFamily="34" charset="0"/>
              </a:rPr>
              <a:t>Параметр использования файла пароля:</a:t>
            </a:r>
          </a:p>
          <a:p>
            <a:pPr marL="547688" lvl="1" indent="-273050"/>
            <a:r>
              <a:rPr lang="en-US" altLang="ru-RU">
                <a:latin typeface="Arial" pitchFamily="34" charset="0"/>
                <a:ea typeface="Arial" pitchFamily="34" charset="0"/>
              </a:rPr>
              <a:t>EXCLUSIVE</a:t>
            </a:r>
          </a:p>
          <a:p>
            <a:pPr marL="547688" lvl="1" indent="-273050"/>
            <a:r>
              <a:rPr lang="en-US" altLang="ru-RU">
                <a:latin typeface="Arial" pitchFamily="34" charset="0"/>
                <a:ea typeface="Arial" pitchFamily="34" charset="0"/>
              </a:rPr>
              <a:t>SHARED</a:t>
            </a:r>
          </a:p>
          <a:p>
            <a:pPr marL="547688" lvl="1" indent="-273050"/>
            <a:r>
              <a:rPr lang="en-US" altLang="ru-RU">
                <a:latin typeface="Arial" pitchFamily="34" charset="0"/>
                <a:ea typeface="Arial" pitchFamily="34" charset="0"/>
              </a:rPr>
              <a:t>NONE</a:t>
            </a:r>
            <a:endParaRPr lang="ru-RU" altLang="ru-RU">
              <a:latin typeface="Arial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Файлы сообщений</a:t>
            </a:r>
          </a:p>
        </p:txBody>
      </p:sp>
      <p:sp>
        <p:nvSpPr>
          <p:cNvPr id="378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890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Протоколы работы </a:t>
            </a:r>
          </a:p>
          <a:p>
            <a:pPr lvl="0"/>
            <a:r>
              <a:rPr lang="ru-RU" altLang="ru-RU" sz="2600"/>
              <a:t>Трассировки</a:t>
            </a:r>
          </a:p>
          <a:p>
            <a:pPr lvl="0"/>
            <a:r>
              <a:rPr lang="ru-RU" altLang="ru-RU" sz="2600"/>
              <a:t>Дампы</a:t>
            </a:r>
          </a:p>
          <a:p>
            <a:pPr lvl="0"/>
            <a:endParaRPr lang="ru-RU" altLang="ru-RU" sz="2600"/>
          </a:p>
        </p:txBody>
      </p:sp>
      <p:pic>
        <p:nvPicPr>
          <p:cNvPr id="3789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2708275"/>
            <a:ext cx="7419975" cy="33623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125538"/>
            <a:ext cx="6935787" cy="51831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Файлы сообщений</a:t>
            </a:r>
          </a:p>
        </p:txBody>
      </p:sp>
      <p:sp>
        <p:nvSpPr>
          <p:cNvPr id="389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540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b="1"/>
              <a:t>Журнал  </a:t>
            </a:r>
            <a:r>
              <a:rPr lang="ru-RU" altLang="ru-RU" sz="2600"/>
              <a:t>…\</a:t>
            </a:r>
            <a:r>
              <a:rPr lang="en-US" altLang="ru-RU" sz="2600">
                <a:latin typeface="Gill Sans MT" pitchFamily="34" charset="0"/>
              </a:rPr>
              <a:t>ALERT</a:t>
            </a:r>
            <a:r>
              <a:rPr lang="ru-RU" altLang="ru-RU" sz="2600"/>
              <a:t>\</a:t>
            </a:r>
            <a:r>
              <a:rPr lang="en-US" altLang="ru-RU" sz="2600">
                <a:latin typeface="Gill Sans MT" pitchFamily="34" charset="0"/>
              </a:rPr>
              <a:t>LOG</a:t>
            </a:r>
            <a:r>
              <a:rPr lang="ru-RU" altLang="ru-RU" sz="2600"/>
              <a:t>.</a:t>
            </a:r>
            <a:r>
              <a:rPr lang="en-US" altLang="ru-RU" sz="2600">
                <a:latin typeface="Gill Sans MT" pitchFamily="34" charset="0"/>
              </a:rPr>
              <a:t>XML</a:t>
            </a:r>
            <a:endParaRPr lang="ru-RU" altLang="ru-RU" sz="2600"/>
          </a:p>
        </p:txBody>
      </p:sp>
      <p:pic>
        <p:nvPicPr>
          <p:cNvPr id="3891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3" y="1700213"/>
            <a:ext cx="6567487" cy="46085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</a:t>
            </a:r>
          </a:p>
        </p:txBody>
      </p:sp>
      <p:sp>
        <p:nvSpPr>
          <p:cNvPr id="399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b="1"/>
              <a:t>Журналы повторного выполнения - </a:t>
            </a:r>
            <a:r>
              <a:rPr lang="ru-RU" altLang="ru-RU" sz="2600"/>
              <a:t>дисковые</a:t>
            </a:r>
            <a:r>
              <a:rPr lang="ru-RU" altLang="ru-RU" sz="2600" b="1"/>
              <a:t> </a:t>
            </a:r>
            <a:r>
              <a:rPr lang="ru-RU" altLang="ru-RU" sz="2600"/>
              <a:t>ресурсы, в которых фиксируются изменения вносимых пользователями  в базу данных;</a:t>
            </a:r>
          </a:p>
          <a:p>
            <a:pPr lvl="0"/>
            <a:r>
              <a:rPr lang="ru-RU" altLang="ru-RU" sz="2600"/>
              <a:t>журнал представляет собой файл операционной системы; </a:t>
            </a:r>
          </a:p>
          <a:p>
            <a:pPr lvl="0"/>
            <a:r>
              <a:rPr lang="ru-RU" altLang="ru-RU" sz="2600"/>
              <a:t>как  минимум должно быть два файла; </a:t>
            </a:r>
          </a:p>
          <a:p>
            <a:pPr lvl="0"/>
            <a:r>
              <a:rPr lang="ru-RU" altLang="ru-RU" sz="2600"/>
              <a:t>журналы применяются при восстановлении базы данных. 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</a:t>
            </a:r>
          </a:p>
        </p:txBody>
      </p:sp>
      <p:sp>
        <p:nvSpPr>
          <p:cNvPr id="409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89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файлы журналов используются циклически (сначала запись идет в 1й файл, после заполнения во 2й, 3й…, затем снова в 1й)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2781300"/>
            <a:ext cx="2343150" cy="17430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096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4868863"/>
            <a:ext cx="7007225" cy="12239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</a:t>
            </a:r>
          </a:p>
        </p:txBody>
      </p:sp>
      <p:sp>
        <p:nvSpPr>
          <p:cNvPr id="419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76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b="1"/>
              <a:t>Мультиплексирование журналов повтора –</a:t>
            </a:r>
            <a:r>
              <a:rPr lang="ru-RU" altLang="ru-RU" sz="2600"/>
              <a:t> поддержка несколько копий каждого журнала</a:t>
            </a:r>
          </a:p>
        </p:txBody>
      </p:sp>
      <p:pic>
        <p:nvPicPr>
          <p:cNvPr id="41988" name="Picture 2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76475"/>
            <a:ext cx="4537075" cy="2513013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198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5013325"/>
            <a:ext cx="3246438" cy="12239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</a:t>
            </a:r>
          </a:p>
        </p:txBody>
      </p:sp>
      <p:sp>
        <p:nvSpPr>
          <p:cNvPr id="430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731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SCN</a:t>
            </a:r>
            <a:r>
              <a:rPr lang="ru-RU" altLang="ru-RU" sz="2600"/>
              <a:t>  – </a:t>
            </a:r>
            <a:r>
              <a:rPr lang="en-US" altLang="ru-RU" sz="2600">
                <a:latin typeface="Gill Sans MT" pitchFamily="34" charset="0"/>
              </a:rPr>
              <a:t>System change number</a:t>
            </a:r>
            <a:r>
              <a:rPr lang="ru-RU" altLang="ru-RU" sz="2600"/>
              <a:t> – системный номер изменений в базе данных </a:t>
            </a:r>
          </a:p>
        </p:txBody>
      </p:sp>
      <p:pic>
        <p:nvPicPr>
          <p:cNvPr id="4301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276475"/>
            <a:ext cx="7200900" cy="17430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539750" y="620713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 - добавление новой группы</a:t>
            </a:r>
          </a:p>
        </p:txBody>
      </p:sp>
      <p:pic>
        <p:nvPicPr>
          <p:cNvPr id="4403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758950"/>
            <a:ext cx="6143625" cy="33242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514350" y="6477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 - добавление файла в группу</a:t>
            </a:r>
          </a:p>
        </p:txBody>
      </p:sp>
      <p:pic>
        <p:nvPicPr>
          <p:cNvPr id="4505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700213"/>
            <a:ext cx="7978775" cy="34575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 - переключение журналов</a:t>
            </a:r>
          </a:p>
        </p:txBody>
      </p:sp>
      <p:pic>
        <p:nvPicPr>
          <p:cNvPr id="4608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" y="1574800"/>
            <a:ext cx="5553075" cy="22860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608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8" y="3860800"/>
            <a:ext cx="5448300" cy="24368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 - переключение журналов</a:t>
            </a:r>
          </a:p>
        </p:txBody>
      </p:sp>
      <p:pic>
        <p:nvPicPr>
          <p:cNvPr id="4710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84313"/>
            <a:ext cx="5113337" cy="24384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710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3922713"/>
            <a:ext cx="5473700" cy="24209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Журналы повтора</a:t>
            </a:r>
            <a:r>
              <a:rPr lang="en-US" altLang="ru-RU">
                <a:latin typeface="Bookman Old Style" pitchFamily="18" charset="0"/>
              </a:rPr>
              <a:t> – </a:t>
            </a:r>
            <a:r>
              <a:rPr lang="ru-RU" altLang="ru-RU"/>
              <a:t>удаление файла</a:t>
            </a:r>
          </a:p>
        </p:txBody>
      </p:sp>
      <p:sp>
        <p:nvSpPr>
          <p:cNvPr id="481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03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Группа должна быть не </a:t>
            </a:r>
            <a:r>
              <a:rPr lang="en-US" altLang="ru-RU" sz="2600">
                <a:latin typeface="Gill Sans MT" pitchFamily="34" charset="0"/>
              </a:rPr>
              <a:t>CURRENT</a:t>
            </a:r>
            <a:endParaRPr lang="ru-RU" altLang="ru-RU" sz="2600"/>
          </a:p>
          <a:p>
            <a:pPr lvl="0"/>
            <a:r>
              <a:rPr lang="ru-RU" altLang="ru-RU" sz="2600"/>
              <a:t>Файл ОС не удаляется)</a:t>
            </a:r>
          </a:p>
          <a:p>
            <a:pPr lvl="0"/>
            <a:endParaRPr lang="ru-RU" altLang="ru-RU" sz="2600"/>
          </a:p>
        </p:txBody>
      </p:sp>
      <p:pic>
        <p:nvPicPr>
          <p:cNvPr id="4813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420938"/>
            <a:ext cx="6248400" cy="26670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3" y="1196975"/>
            <a:ext cx="6829425" cy="511968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AD2F20-8177-9D06-BABB-5FA6F3A7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7" y="4797152"/>
            <a:ext cx="7097115" cy="368668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 – удаление группы</a:t>
            </a:r>
          </a:p>
        </p:txBody>
      </p:sp>
      <p:pic>
        <p:nvPicPr>
          <p:cNvPr id="4915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84313"/>
            <a:ext cx="6019800" cy="1847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Журналы повтора - параметры</a:t>
            </a:r>
          </a:p>
        </p:txBody>
      </p:sp>
      <p:sp>
        <p:nvSpPr>
          <p:cNvPr id="5017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1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Указывается</a:t>
            </a:r>
            <a:r>
              <a:rPr kumimoji="0" lang="ru-RU" sz="2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 управляющих файлах: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MAXLOGFILES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- максимальное количество групп журналов повтора 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MAXLOGMEMBERS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- максимальное количество файлов в группе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018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429000"/>
            <a:ext cx="6145213" cy="2736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Архивы журналов повтора </a:t>
            </a:r>
          </a:p>
        </p:txBody>
      </p:sp>
      <p:sp>
        <p:nvSpPr>
          <p:cNvPr id="512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49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Режимы работы экземпляра:</a:t>
            </a:r>
          </a:p>
          <a:p>
            <a:pPr lvl="1"/>
            <a:r>
              <a:rPr lang="en-US" altLang="ru-RU" sz="2300" dirty="0">
                <a:latin typeface="Gill Sans MT" pitchFamily="34" charset="0"/>
              </a:rPr>
              <a:t>ARCHIEVELOG</a:t>
            </a:r>
            <a:endParaRPr lang="ru-RU" altLang="ru-RU" sz="2300" dirty="0"/>
          </a:p>
          <a:p>
            <a:pPr lvl="1"/>
            <a:r>
              <a:rPr lang="en-US" altLang="ru-RU" sz="2300" dirty="0">
                <a:latin typeface="Gill Sans MT" pitchFamily="34" charset="0"/>
              </a:rPr>
              <a:t>NOARCHIEVELOG</a:t>
            </a:r>
            <a:endParaRPr lang="ru-RU" altLang="ru-RU" sz="2300" dirty="0"/>
          </a:p>
        </p:txBody>
      </p:sp>
      <p:pic>
        <p:nvPicPr>
          <p:cNvPr id="5120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924175"/>
            <a:ext cx="3609975" cy="13335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120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13" y="4508500"/>
            <a:ext cx="4629150" cy="15906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Архивы</a:t>
            </a:r>
          </a:p>
        </p:txBody>
      </p:sp>
      <p:sp>
        <p:nvSpPr>
          <p:cNvPr id="5222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462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Включить</a:t>
            </a:r>
            <a:r>
              <a:rPr lang="ru-RU" altLang="ru-RU" sz="2600" b="1"/>
              <a:t> </a:t>
            </a:r>
            <a:r>
              <a:rPr lang="ru-RU" altLang="ru-RU" sz="2600"/>
              <a:t>процесс</a:t>
            </a:r>
            <a:r>
              <a:rPr lang="ru-RU" altLang="ru-RU" sz="2600" b="1"/>
              <a:t> </a:t>
            </a:r>
            <a:r>
              <a:rPr lang="ru-RU" altLang="ru-RU" sz="2600"/>
              <a:t>архивирования </a:t>
            </a:r>
          </a:p>
          <a:p>
            <a:pPr lvl="0"/>
            <a:r>
              <a:rPr lang="ru-RU" altLang="ru-RU" sz="2600"/>
              <a:t>Архивный файл появляется после переключения оперативного журнала.</a:t>
            </a:r>
            <a:r>
              <a:rPr lang="ru-RU" altLang="ru-RU" sz="2600" b="1"/>
              <a:t> </a:t>
            </a:r>
            <a:endParaRPr lang="ru-RU" altLang="ru-RU" sz="2600"/>
          </a:p>
          <a:p>
            <a:pPr lvl="0"/>
            <a:endParaRPr lang="ru-RU" altLang="ru-RU" sz="2600"/>
          </a:p>
        </p:txBody>
      </p:sp>
      <p:pic>
        <p:nvPicPr>
          <p:cNvPr id="5222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636838"/>
            <a:ext cx="5184775" cy="35845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Архивы</a:t>
            </a:r>
          </a:p>
        </p:txBody>
      </p:sp>
      <p:pic>
        <p:nvPicPr>
          <p:cNvPr id="5325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557338"/>
            <a:ext cx="4438650" cy="16192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325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3429000"/>
            <a:ext cx="5048250" cy="15906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Архивы</a:t>
            </a:r>
          </a:p>
        </p:txBody>
      </p:sp>
      <p:pic>
        <p:nvPicPr>
          <p:cNvPr id="5427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7648575" cy="21907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Архивы журналов повтора </a:t>
            </a:r>
          </a:p>
        </p:txBody>
      </p:sp>
      <p:sp>
        <p:nvSpPr>
          <p:cNvPr id="552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540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После переключения журнала</a:t>
            </a:r>
          </a:p>
        </p:txBody>
      </p:sp>
      <p:pic>
        <p:nvPicPr>
          <p:cNvPr id="5530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3" y="1916113"/>
            <a:ext cx="7677150" cy="16954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530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89363"/>
            <a:ext cx="7886700" cy="20097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Архивы</a:t>
            </a:r>
          </a:p>
        </p:txBody>
      </p:sp>
      <p:pic>
        <p:nvPicPr>
          <p:cNvPr id="5632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341438"/>
            <a:ext cx="6697662" cy="93503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632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492375"/>
            <a:ext cx="5562600" cy="9429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6325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3573463"/>
            <a:ext cx="8791575" cy="10287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Архивы</a:t>
            </a:r>
          </a:p>
        </p:txBody>
      </p:sp>
      <p:pic>
        <p:nvPicPr>
          <p:cNvPr id="5734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125538"/>
            <a:ext cx="4733925" cy="25241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734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3" y="3429000"/>
            <a:ext cx="7286625" cy="12287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734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3" y="4868863"/>
            <a:ext cx="5991225" cy="12192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Архивы</a:t>
            </a:r>
          </a:p>
        </p:txBody>
      </p:sp>
      <p:sp>
        <p:nvSpPr>
          <p:cNvPr id="58371" name="TextBox 1"/>
          <p:cNvSpPr txBox="1">
            <a:spLocks noChangeArrowheads="1"/>
          </p:cNvSpPr>
          <p:nvPr/>
        </p:nvSpPr>
        <p:spPr bwMode="auto">
          <a:xfrm>
            <a:off x="481013" y="1268413"/>
            <a:ext cx="5670550" cy="4921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Отключение процесса архивирования</a:t>
            </a: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Arial"/>
            </a:endParaRPr>
          </a:p>
        </p:txBody>
      </p:sp>
      <p:pic>
        <p:nvPicPr>
          <p:cNvPr id="5837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4581525"/>
            <a:ext cx="4629150" cy="15906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837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13" y="1765300"/>
            <a:ext cx="4251325" cy="18796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8374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8" y="3770313"/>
            <a:ext cx="3543300" cy="6953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7651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125538"/>
            <a:ext cx="6911975" cy="51879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AF27F8-69B7-92F8-1700-EA2CE919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60" y="4653136"/>
            <a:ext cx="677668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Лекция 5</a:t>
            </a:r>
          </a:p>
        </p:txBody>
      </p:sp>
      <p:sp>
        <p:nvSpPr>
          <p:cNvPr id="9219" name="Прямоугольник 1"/>
          <p:cNvSpPr/>
          <p:nvPr/>
        </p:nvSpPr>
        <p:spPr>
          <a:xfrm>
            <a:off x="1116013" y="4076700"/>
            <a:ext cx="7056437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Архитектура </a:t>
            </a:r>
            <a:r>
              <a:rPr lang="en-US" altLang="ru-RU" sz="1800" b="1" dirty="0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ORACLE</a:t>
            </a:r>
            <a:r>
              <a:rPr lang="ru-RU" altLang="ru-RU" sz="1800" b="1" dirty="0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: Области оперативной памяти</a:t>
            </a:r>
            <a:endParaRPr lang="ru-RU" altLang="ru-RU" sz="1800" dirty="0">
              <a:latin typeface="Verdana" pitchFamily="34" charset="0"/>
              <a:ea typeface="Arial" pitchFamily="34" charset="0"/>
            </a:endParaRPr>
          </a:p>
        </p:txBody>
      </p:sp>
      <p:sp>
        <p:nvSpPr>
          <p:cNvPr id="9220" name="Rectangle 2"/>
          <p:cNvSpPr txBox="1"/>
          <p:nvPr/>
        </p:nvSpPr>
        <p:spPr>
          <a:xfrm>
            <a:off x="827088" y="1052513"/>
            <a:ext cx="7489825" cy="11525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Администрирование баз данных и приложений</a:t>
            </a:r>
          </a:p>
        </p:txBody>
      </p:sp>
    </p:spTree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При запуске экземпляра</a:t>
            </a:r>
          </a:p>
        </p:txBody>
      </p:sp>
      <p:sp>
        <p:nvSpPr>
          <p:cNvPr id="102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выделяется область разделяемой памяти, называемая SGA</a:t>
            </a:r>
          </a:p>
          <a:p>
            <a:pPr lvl="0"/>
            <a:r>
              <a:rPr lang="ru-RU" altLang="ru-RU" sz="2600" dirty="0"/>
              <a:t>запускаются фоновые процессы</a:t>
            </a:r>
          </a:p>
          <a:p>
            <a:pPr lvl="0"/>
            <a:endParaRPr lang="ru-RU" altLang="ru-RU" sz="2600" dirty="0"/>
          </a:p>
          <a:p>
            <a:pPr lvl="0"/>
            <a:endParaRPr lang="ru-RU" altLang="ru-RU" sz="2600" dirty="0"/>
          </a:p>
          <a:p>
            <a:pPr lvl="0"/>
            <a:endParaRPr lang="ru-RU" altLang="ru-RU" sz="2600" dirty="0"/>
          </a:p>
          <a:p>
            <a:pPr lvl="0"/>
            <a:r>
              <a:rPr lang="ru-RU" altLang="ru-RU" sz="2600" dirty="0"/>
              <a:t>Процесс - это механизм в операционной системе, который может выполнить последовательность шагов</a:t>
            </a:r>
          </a:p>
        </p:txBody>
      </p:sp>
    </p:spTree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Хранение и использование данных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выполняемый код программы</a:t>
            </a:r>
          </a:p>
          <a:p>
            <a:pPr lvl="0"/>
            <a:r>
              <a:rPr lang="ru-RU" altLang="ru-RU" sz="2600"/>
              <a:t>данные, которые совместно используются</a:t>
            </a:r>
          </a:p>
          <a:p>
            <a:pPr lvl="0"/>
            <a:r>
              <a:rPr lang="ru-RU" altLang="ru-RU" sz="2600"/>
              <a:t>частные области данных для каждого подключенного пользователя</a:t>
            </a:r>
          </a:p>
        </p:txBody>
      </p:sp>
    </p:spTree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Схема экземпляра</a:t>
            </a:r>
          </a:p>
        </p:txBody>
      </p:sp>
      <p:pic>
        <p:nvPicPr>
          <p:cNvPr id="122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1484313"/>
            <a:ext cx="6345237" cy="45370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Области оперативной памяти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Системная Глобальная область - SGA</a:t>
            </a:r>
          </a:p>
          <a:p>
            <a:pPr lvl="0"/>
            <a:r>
              <a:rPr lang="ru-RU" altLang="ru-RU" sz="2600"/>
              <a:t>Глобальные программные области - PGA</a:t>
            </a:r>
          </a:p>
        </p:txBody>
      </p:sp>
    </p:spTree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143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группа областей разделяемой памяти</a:t>
            </a:r>
          </a:p>
          <a:p>
            <a:pPr lvl="0"/>
            <a:r>
              <a:rPr lang="ru-RU" altLang="ru-RU" sz="2600" dirty="0"/>
              <a:t>содержат данные и управляющую информацию для одного экземпляра </a:t>
            </a:r>
            <a:r>
              <a:rPr lang="ru-RU" altLang="ru-RU" sz="2600" dirty="0" err="1"/>
              <a:t>Oracle</a:t>
            </a:r>
            <a:endParaRPr lang="ru-RU" altLang="ru-RU" sz="2600" dirty="0"/>
          </a:p>
          <a:p>
            <a:pPr lvl="0"/>
            <a:r>
              <a:rPr lang="ru-RU" altLang="ru-RU" sz="2600" dirty="0"/>
              <a:t>совместно используется всеми серверными и фоновыми</a:t>
            </a:r>
          </a:p>
        </p:txBody>
      </p:sp>
    </p:spTree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PGA</a:t>
            </a:r>
            <a:endParaRPr lang="ru-RU" altLang="ru-RU"/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создаваемая Oracle неразделяемая память при запуске серверного или фонового процесса</a:t>
            </a:r>
          </a:p>
          <a:p>
            <a:pPr lvl="0"/>
            <a:r>
              <a:rPr lang="ru-RU" altLang="ru-RU" sz="2600"/>
              <a:t>области памяти, которые содержат данные и управляющую информацию для серверного или фонового процесса, такие как</a:t>
            </a:r>
            <a:r>
              <a:rPr lang="en-US" altLang="ru-RU" sz="2600">
                <a:latin typeface="Gill Sans MT" pitchFamily="34" charset="0"/>
              </a:rPr>
              <a:t> </a:t>
            </a:r>
            <a:r>
              <a:rPr lang="ru-RU" altLang="ru-RU" sz="2600"/>
              <a:t>пространство стека или информация сеанса</a:t>
            </a:r>
          </a:p>
          <a:p>
            <a:pPr lvl="0"/>
            <a:r>
              <a:rPr lang="ru-RU" altLang="ru-RU" sz="2600"/>
              <a:t>доступ к PGA является монопольным для серверного процесса</a:t>
            </a:r>
          </a:p>
          <a:p>
            <a:pPr lvl="0"/>
            <a:r>
              <a:rPr lang="ru-RU" altLang="ru-RU" sz="2600"/>
              <a:t>у каждого серверного процесса и фонового процесса есть собственная PGA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запись в PGA выполняется только кодом Oracle, действующим по запросу PGA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PGA</a:t>
            </a:r>
          </a:p>
        </p:txBody>
      </p:sp>
      <p:sp>
        <p:nvSpPr>
          <p:cNvPr id="163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содержит стековое пространство</a:t>
            </a:r>
          </a:p>
          <a:p>
            <a:pPr lvl="0"/>
            <a:r>
              <a:rPr lang="ru-RU" altLang="ru-RU" sz="2600"/>
              <a:t>содержит пользовательскую глобальную область (UGA)</a:t>
            </a:r>
          </a:p>
        </p:txBody>
      </p:sp>
    </p:spTree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UGA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Область курсоров</a:t>
            </a:r>
          </a:p>
          <a:p>
            <a:pPr lvl="0"/>
            <a:r>
              <a:rPr lang="ru-RU" altLang="ru-RU" sz="2600"/>
              <a:t>Область хранения данных сеанса</a:t>
            </a:r>
          </a:p>
          <a:p>
            <a:pPr lvl="0"/>
            <a:r>
              <a:rPr lang="ru-RU" altLang="ru-RU" sz="2600"/>
              <a:t>Рабочие области SQL:</a:t>
            </a:r>
          </a:p>
          <a:p>
            <a:pPr lvl="1"/>
            <a:r>
              <a:rPr lang="ru-RU" altLang="ru-RU" sz="2300"/>
              <a:t>Область сортировки для функций, таких как ORDER BY и GROUP BY</a:t>
            </a:r>
          </a:p>
          <a:p>
            <a:pPr lvl="1"/>
            <a:r>
              <a:rPr lang="ru-RU" altLang="ru-RU" sz="2300"/>
              <a:t>Область хеша для выполнения соединения таблиц</a:t>
            </a:r>
          </a:p>
          <a:p>
            <a:pPr lvl="1"/>
            <a:r>
              <a:rPr lang="ru-RU" altLang="ru-RU" sz="2300"/>
              <a:t>Область создания битового массива</a:t>
            </a:r>
          </a:p>
          <a:p>
            <a:pPr lvl="1"/>
            <a:r>
              <a:rPr lang="ru-RU" altLang="ru-RU" sz="2300"/>
              <a:t>Область слияния битовых массивов, используемую для того, чтобы разрешать план выполнения индекса битового массива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До того, как начать</a:t>
            </a:r>
          </a:p>
        </p:txBody>
      </p:sp>
      <p:sp>
        <p:nvSpPr>
          <p:cNvPr id="102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dirty="0">
                <a:latin typeface="Arial" pitchFamily="34" charset="0"/>
                <a:ea typeface="Arial" pitchFamily="34" charset="0"/>
              </a:rPr>
              <a:t>34 часа лекций, 51 час лабораторных работ</a:t>
            </a:r>
          </a:p>
          <a:p>
            <a:pPr lvl="0"/>
            <a:r>
              <a:rPr lang="ru-RU" altLang="ru-RU" dirty="0">
                <a:latin typeface="Arial" pitchFamily="34" charset="0"/>
                <a:ea typeface="Arial" pitchFamily="34" charset="0"/>
              </a:rPr>
              <a:t>5 семестр ПОИТ, 6 семестр ИСИТ - курсовой проект, построение всей необходимой инфраструктуры базы данных, самостоятельное изучение и исследование технологий СУБД</a:t>
            </a:r>
          </a:p>
          <a:p>
            <a:pPr lvl="0"/>
            <a:r>
              <a:rPr lang="ru-RU" altLang="ru-RU" dirty="0">
                <a:latin typeface="Arial" pitchFamily="34" charset="0"/>
                <a:ea typeface="Arial" pitchFamily="34" charset="0"/>
              </a:rPr>
              <a:t>Версия СУБД: </a:t>
            </a:r>
            <a:r>
              <a:rPr lang="en-US" altLang="ru-RU" dirty="0">
                <a:latin typeface="Arial" pitchFamily="34" charset="0"/>
                <a:ea typeface="Arial" pitchFamily="34" charset="0"/>
              </a:rPr>
              <a:t>Oracle</a:t>
            </a:r>
            <a:r>
              <a:rPr lang="ru-RU" altLang="ru-RU" dirty="0">
                <a:latin typeface="Arial" pitchFamily="34" charset="0"/>
                <a:ea typeface="Arial" pitchFamily="34" charset="0"/>
              </a:rPr>
              <a:t> 12</a:t>
            </a:r>
            <a:r>
              <a:rPr lang="en-US" altLang="ru-RU" dirty="0">
                <a:latin typeface="Arial" pitchFamily="34" charset="0"/>
                <a:ea typeface="Arial" pitchFamily="34" charset="0"/>
              </a:rPr>
              <a:t>c</a:t>
            </a:r>
            <a:endParaRPr lang="ru-RU" altLang="ru-RU" dirty="0">
              <a:latin typeface="Arial" pitchFamily="34" charset="0"/>
              <a:ea typeface="Arial" pitchFamily="34" charset="0"/>
            </a:endParaRPr>
          </a:p>
          <a:p>
            <a:pPr lvl="0"/>
            <a:r>
              <a:rPr lang="ru-RU" altLang="ru-RU" dirty="0">
                <a:latin typeface="Arial" pitchFamily="34" charset="0"/>
                <a:ea typeface="Arial" pitchFamily="34" charset="0"/>
              </a:rPr>
              <a:t>Лабораторные работы в 309-1, виртуальные серверы (</a:t>
            </a:r>
            <a:r>
              <a:rPr lang="en-US" altLang="ru-RU" dirty="0">
                <a:latin typeface="Arial" pitchFamily="34" charset="0"/>
                <a:ea typeface="Arial" pitchFamily="34" charset="0"/>
              </a:rPr>
              <a:t>VMware ESX</a:t>
            </a:r>
            <a:r>
              <a:rPr lang="ru-RU" altLang="ru-RU" dirty="0">
                <a:latin typeface="Arial" pitchFamily="34" charset="0"/>
                <a:ea typeface="Arial" pitchFamily="34" charset="0"/>
              </a:rPr>
              <a:t>) </a:t>
            </a:r>
            <a:r>
              <a:rPr lang="en-US" altLang="ru-RU" dirty="0">
                <a:latin typeface="Arial" pitchFamily="34" charset="0"/>
                <a:ea typeface="Arial" pitchFamily="34" charset="0"/>
              </a:rPr>
              <a:t>Oracle</a:t>
            </a:r>
            <a:r>
              <a:rPr lang="ru-RU" altLang="ru-RU" dirty="0">
                <a:latin typeface="Arial" pitchFamily="34" charset="0"/>
                <a:ea typeface="Arial" pitchFamily="34" charset="0"/>
              </a:rPr>
              <a:t> 12</a:t>
            </a:r>
            <a:r>
              <a:rPr lang="en-US" altLang="ru-RU" dirty="0">
                <a:latin typeface="Arial" pitchFamily="34" charset="0"/>
                <a:ea typeface="Arial" pitchFamily="34" charset="0"/>
              </a:rPr>
              <a:t>c</a:t>
            </a:r>
            <a:r>
              <a:rPr lang="ru-RU" altLang="ru-RU" dirty="0">
                <a:latin typeface="Arial" pitchFamily="34" charset="0"/>
                <a:ea typeface="Arial" pitchFamily="34" charset="0"/>
              </a:rPr>
              <a:t>, на компьютерах установлены клиентские компоненты СУБД и </a:t>
            </a:r>
            <a:r>
              <a:rPr lang="en-US" altLang="ru-RU" dirty="0">
                <a:latin typeface="Arial" pitchFamily="34" charset="0"/>
                <a:ea typeface="Arial" pitchFamily="34" charset="0"/>
              </a:rPr>
              <a:t>Oracle IDE</a:t>
            </a:r>
            <a:endParaRPr lang="ru-RU" altLang="ru-RU" dirty="0">
              <a:latin typeface="Arial" pitchFamily="34" charset="0"/>
              <a:ea typeface="Arial" pitchFamily="34" charset="0"/>
            </a:endParaRPr>
          </a:p>
          <a:p>
            <a:pPr lvl="0"/>
            <a:r>
              <a:rPr lang="ru-RU" altLang="ru-RU" dirty="0">
                <a:latin typeface="Arial" pitchFamily="34" charset="0"/>
                <a:ea typeface="Arial" pitchFamily="34" charset="0"/>
              </a:rPr>
              <a:t>Все продукты </a:t>
            </a:r>
            <a:r>
              <a:rPr lang="en-US" altLang="ru-RU" dirty="0">
                <a:latin typeface="Arial" pitchFamily="34" charset="0"/>
                <a:ea typeface="Arial" pitchFamily="34" charset="0"/>
              </a:rPr>
              <a:t>Oracle </a:t>
            </a:r>
            <a:r>
              <a:rPr lang="ru-RU" altLang="ru-RU" dirty="0">
                <a:latin typeface="Arial" pitchFamily="34" charset="0"/>
                <a:ea typeface="Arial" pitchFamily="34" charset="0"/>
              </a:rPr>
              <a:t>доступны для скачивания на сайте </a:t>
            </a:r>
            <a:r>
              <a:rPr lang="en-US" altLang="ru-RU" dirty="0">
                <a:latin typeface="Arial" pitchFamily="34" charset="0"/>
                <a:ea typeface="Arial" pitchFamily="34" charset="0"/>
                <a:hlinkClick r:id="rId2"/>
              </a:rPr>
              <a:t>www</a:t>
            </a:r>
            <a:r>
              <a:rPr lang="ru-RU" altLang="ru-RU" dirty="0">
                <a:latin typeface="Arial" pitchFamily="34" charset="0"/>
                <a:ea typeface="Arial" pitchFamily="34" charset="0"/>
                <a:hlinkClick r:id="rId2"/>
              </a:rPr>
              <a:t>.</a:t>
            </a:r>
            <a:r>
              <a:rPr lang="en-US" altLang="ru-RU" dirty="0">
                <a:latin typeface="Arial" pitchFamily="34" charset="0"/>
                <a:ea typeface="Arial" pitchFamily="34" charset="0"/>
                <a:hlinkClick r:id="rId2"/>
              </a:rPr>
              <a:t>oracle</a:t>
            </a:r>
            <a:r>
              <a:rPr lang="ru-RU" altLang="ru-RU" dirty="0">
                <a:latin typeface="Arial" pitchFamily="34" charset="0"/>
                <a:ea typeface="Arial" pitchFamily="34" charset="0"/>
                <a:hlinkClick r:id="rId2"/>
              </a:rPr>
              <a:t>.</a:t>
            </a:r>
            <a:r>
              <a:rPr lang="en-US" altLang="ru-RU" dirty="0">
                <a:latin typeface="Arial" pitchFamily="34" charset="0"/>
                <a:ea typeface="Arial" pitchFamily="34" charset="0"/>
                <a:hlinkClick r:id="rId2"/>
              </a:rPr>
              <a:t>com</a:t>
            </a:r>
            <a:endParaRPr lang="ru-RU" altLang="ru-RU" dirty="0">
              <a:latin typeface="Arial" pitchFamily="34" charset="0"/>
              <a:ea typeface="Arial" pitchFamily="34" charset="0"/>
            </a:endParaRPr>
          </a:p>
          <a:p>
            <a:pPr lvl="0"/>
            <a:r>
              <a:rPr lang="ru-RU" altLang="ru-RU" dirty="0">
                <a:latin typeface="Arial" pitchFamily="34" charset="0"/>
                <a:ea typeface="Arial" pitchFamily="34" charset="0"/>
              </a:rPr>
              <a:t>Задания на лабораторные работы и презентации лекций </a:t>
            </a:r>
            <a:r>
              <a:rPr lang="en-US" altLang="ru-RU" dirty="0" err="1">
                <a:latin typeface="Arial" pitchFamily="34" charset="0"/>
                <a:ea typeface="Arial" pitchFamily="34" charset="0"/>
              </a:rPr>
              <a:t>diskstation</a:t>
            </a:r>
            <a:r>
              <a:rPr lang="ru-RU" altLang="ru-RU" dirty="0">
                <a:latin typeface="Arial" pitchFamily="34" charset="0"/>
                <a:ea typeface="Arial" pitchFamily="34" charset="0"/>
              </a:rPr>
              <a:t>/Преподаватели/</a:t>
            </a:r>
            <a:r>
              <a:rPr lang="ru-RU" altLang="ru-RU" dirty="0" err="1">
                <a:latin typeface="Arial" pitchFamily="34" charset="0"/>
                <a:ea typeface="Arial" pitchFamily="34" charset="0"/>
              </a:rPr>
              <a:t>Блинова</a:t>
            </a:r>
            <a:endParaRPr lang="ru-RU" altLang="ru-RU" dirty="0">
              <a:latin typeface="Arial" pitchFamily="34" charset="0"/>
              <a:ea typeface="Arial" pitchFamily="34" charset="0"/>
            </a:endParaRPr>
          </a:p>
          <a:p>
            <a:pPr lvl="0"/>
            <a:r>
              <a:rPr lang="ru-RU" altLang="ru-RU" dirty="0">
                <a:latin typeface="Arial" pitchFamily="34" charset="0"/>
                <a:ea typeface="Arial" pitchFamily="34" charset="0"/>
              </a:rPr>
              <a:t>Рефераты и доклады</a:t>
            </a:r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196975"/>
            <a:ext cx="6794500" cy="51117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UGA</a:t>
            </a:r>
            <a:r>
              <a:rPr lang="en-US" altLang="ru-RU">
                <a:latin typeface="Bookman Old Style" pitchFamily="18" charset="0"/>
              </a:rPr>
              <a:t> –</a:t>
            </a:r>
            <a:r>
              <a:rPr lang="ru-RU" altLang="ru-RU"/>
              <a:t> User Global Area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Располагается в области 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SGA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, если подключение выполнено  посредством разделяемого сервера, 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 PGA остается только стековое пространство</a:t>
            </a: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Располагается в области 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PGA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, если подключение выполнено  через выделенный сервер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Режим выделенного сервера</a:t>
            </a:r>
          </a:p>
        </p:txBody>
      </p:sp>
      <p:sp>
        <p:nvSpPr>
          <p:cNvPr id="194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621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400" b="1" dirty="0">
                <a:latin typeface="Gill Sans MT" pitchFamily="34" charset="0"/>
              </a:rPr>
              <a:t>Dedicated server</a:t>
            </a:r>
            <a:r>
              <a:rPr lang="ru-RU" altLang="ru-RU" sz="2400" dirty="0"/>
              <a:t> (режим по умолчанию) – для каждого клиента выделяется отдельный выделенный серверный процесс (обработчик запросов, </a:t>
            </a:r>
            <a:r>
              <a:rPr lang="en-US" altLang="ru-RU" sz="2400" dirty="0">
                <a:latin typeface="Gill Sans MT" pitchFamily="34" charset="0"/>
              </a:rPr>
              <a:t>dedicated server process</a:t>
            </a:r>
            <a:r>
              <a:rPr lang="ru-RU" altLang="ru-RU" sz="2400" dirty="0"/>
              <a:t>) который называется </a:t>
            </a:r>
            <a:r>
              <a:rPr lang="en-US" altLang="ru-RU" sz="2400" dirty="0">
                <a:latin typeface="Gill Sans MT" pitchFamily="34" charset="0"/>
              </a:rPr>
              <a:t>shadow process</a:t>
            </a:r>
            <a:r>
              <a:rPr lang="ru-RU" altLang="ru-RU" sz="2400" dirty="0"/>
              <a:t> (теневой процесс)</a:t>
            </a:r>
            <a:r>
              <a:rPr lang="en-US" altLang="ru-RU" sz="2400" dirty="0">
                <a:latin typeface="Gill Sans MT" pitchFamily="34" charset="0"/>
              </a:rPr>
              <a:t>.</a:t>
            </a:r>
            <a:endParaRPr lang="ru-RU" altLang="ru-RU" sz="2400" dirty="0"/>
          </a:p>
        </p:txBody>
      </p:sp>
      <p:sp>
        <p:nvSpPr>
          <p:cNvPr id="19460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19461" name="Объект 4"/>
          <p:cNvGraphicFramePr>
            <a:graphicFrameLocks noChangeAspect="1"/>
          </p:cNvGraphicFramePr>
          <p:nvPr/>
        </p:nvGraphicFramePr>
        <p:xfrm>
          <a:off x="1925638" y="2997200"/>
          <a:ext cx="5292725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292725" imgH="3168650" progId="Visio.Drawing.11">
                  <p:embed/>
                </p:oleObj>
              </mc:Choice>
              <mc:Fallback>
                <p:oleObj name="Visio" r:id="rId2" imgW="5292725" imgH="3168650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5638" y="2997200"/>
                        <a:ext cx="5292725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Режим разделяемого сервера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29289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b="1" dirty="0">
                <a:latin typeface="Gill Sans MT" pitchFamily="34" charset="0"/>
              </a:rPr>
              <a:t>Shared server</a:t>
            </a:r>
            <a:r>
              <a:rPr lang="en-US" altLang="ru-RU" dirty="0">
                <a:latin typeface="Gill Sans MT" pitchFamily="34" charset="0"/>
              </a:rPr>
              <a:t> </a:t>
            </a:r>
            <a:r>
              <a:rPr lang="ru-RU" altLang="ru-RU" dirty="0"/>
              <a:t> – обрабатывает программа </a:t>
            </a:r>
            <a:r>
              <a:rPr lang="en-US" altLang="ru-RU" b="1" dirty="0">
                <a:latin typeface="Gill Sans MT" pitchFamily="34" charset="0"/>
              </a:rPr>
              <a:t>dispatcher</a:t>
            </a:r>
            <a:r>
              <a:rPr lang="ru-RU" altLang="ru-RU" dirty="0"/>
              <a:t>: </a:t>
            </a:r>
          </a:p>
          <a:p>
            <a:pPr lvl="0"/>
            <a:r>
              <a:rPr lang="ru-RU" altLang="ru-RU" dirty="0"/>
              <a:t>1)получает запрос от клиента, </a:t>
            </a:r>
          </a:p>
          <a:p>
            <a:pPr lvl="0"/>
            <a:r>
              <a:rPr lang="ru-RU" altLang="ru-RU" dirty="0"/>
              <a:t>2)помещает их во входную очередь к разделяемым серверам; </a:t>
            </a:r>
          </a:p>
          <a:p>
            <a:pPr lvl="0"/>
            <a:r>
              <a:rPr lang="ru-RU" altLang="ru-RU" dirty="0"/>
              <a:t>3)незанятый разделяемый сервер извлекает и обрабатывает запрос; </a:t>
            </a:r>
          </a:p>
          <a:p>
            <a:pPr lvl="0"/>
            <a:r>
              <a:rPr lang="ru-RU" altLang="ru-RU" dirty="0"/>
              <a:t>4)после обработки разделяемый  сервер помещает результат обработки в выходную очередь;</a:t>
            </a:r>
          </a:p>
          <a:p>
            <a:pPr lvl="0"/>
            <a:r>
              <a:rPr lang="ru-RU" altLang="ru-RU" dirty="0"/>
              <a:t>5) из очереди результат извлекает диспетчер;</a:t>
            </a:r>
          </a:p>
          <a:p>
            <a:pPr lvl="0"/>
            <a:r>
              <a:rPr lang="ru-RU" altLang="ru-RU" dirty="0"/>
              <a:t>6) диспетчер пересылает результат клиенту</a:t>
            </a:r>
          </a:p>
        </p:txBody>
      </p:sp>
      <p:sp>
        <p:nvSpPr>
          <p:cNvPr id="20484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20485" name="Объект 4"/>
          <p:cNvGraphicFramePr>
            <a:graphicFrameLocks noChangeAspect="1"/>
          </p:cNvGraphicFramePr>
          <p:nvPr/>
        </p:nvGraphicFramePr>
        <p:xfrm>
          <a:off x="1258888" y="4221163"/>
          <a:ext cx="6084887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084887" imgH="2087562" progId="Visio.Drawing.11">
                  <p:embed/>
                </p:oleObj>
              </mc:Choice>
              <mc:Fallback>
                <p:oleObj name="Visio" r:id="rId2" imgW="6084887" imgH="2087562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8888" y="4221163"/>
                        <a:ext cx="6084887" cy="2087562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Режимы соединений </a:t>
            </a:r>
          </a:p>
        </p:txBody>
      </p:sp>
      <p:pic>
        <p:nvPicPr>
          <p:cNvPr id="21507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27088" y="1412875"/>
            <a:ext cx="7561262" cy="3228975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Структура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2253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22532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22533" name="Схема 1"/>
          <p:cNvGraphicFramePr/>
          <p:nvPr/>
        </p:nvGraphicFramePr>
        <p:xfrm>
          <a:off x="1524000" y="1397000"/>
          <a:ext cx="6432376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Основные пулы области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2355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Java pool</a:t>
            </a:r>
            <a:r>
              <a:rPr lang="en-US" altLang="ru-RU" sz="2600">
                <a:latin typeface="Gill Sans MT" pitchFamily="34" charset="0"/>
              </a:rPr>
              <a:t> 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L</a:t>
            </a:r>
            <a:r>
              <a:rPr lang="ru-RU" altLang="ru-RU" sz="2600"/>
              <a:t>arge pool</a:t>
            </a:r>
            <a:r>
              <a:rPr lang="en-US" altLang="ru-RU" sz="2600">
                <a:latin typeface="Gill Sans MT" pitchFamily="34" charset="0"/>
              </a:rPr>
              <a:t> 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S</a:t>
            </a:r>
            <a:r>
              <a:rPr lang="ru-RU" altLang="ru-RU" sz="2600"/>
              <a:t>hared pool</a:t>
            </a:r>
          </a:p>
          <a:p>
            <a:pPr lvl="0"/>
            <a:r>
              <a:rPr lang="ru-RU" altLang="ru-RU" sz="2600"/>
              <a:t>Streams pool 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“Null” pool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24579" name="Заголовок 1"/>
          <p:cNvSpPr txBox="1"/>
          <p:nvPr/>
        </p:nvSpPr>
        <p:spPr>
          <a:xfrm>
            <a:off x="457200" y="549275"/>
            <a:ext cx="8435975" cy="5937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>
                <a:solidFill>
                  <a:schemeClr val="tx2"/>
                </a:solidFill>
                <a:latin typeface="Cambria" pitchFamily="18" charset="0"/>
                <a:ea typeface="Arial" pitchFamily="34" charset="0"/>
              </a:rPr>
              <a:t>Структура оперативной памяти </a:t>
            </a:r>
            <a:r>
              <a:rPr lang="en-US" altLang="ru-RU" sz="3200">
                <a:solidFill>
                  <a:schemeClr val="tx2"/>
                </a:solidFill>
                <a:latin typeface="Bookman Old Style" pitchFamily="18" charset="0"/>
                <a:ea typeface="Arial" pitchFamily="34" charset="0"/>
              </a:rPr>
              <a:t>Oracle 12c</a:t>
            </a:r>
            <a:endParaRPr lang="ru-RU" altLang="ru-RU" sz="3200">
              <a:solidFill>
                <a:schemeClr val="tx2"/>
              </a:solidFill>
              <a:latin typeface="Cambria" pitchFamily="18" charset="0"/>
              <a:ea typeface="Arial" pitchFamily="34" charset="0"/>
            </a:endParaRPr>
          </a:p>
        </p:txBody>
      </p:sp>
      <p:pic>
        <p:nvPicPr>
          <p:cNvPr id="2458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482725"/>
            <a:ext cx="4546600" cy="157638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458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446463"/>
            <a:ext cx="3324225" cy="22288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4582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3429000"/>
            <a:ext cx="3086100" cy="1447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Представления словаря</a:t>
            </a:r>
          </a:p>
        </p:txBody>
      </p:sp>
      <p:sp>
        <p:nvSpPr>
          <p:cNvPr id="256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v$sga</a:t>
            </a: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V$sgastat</a:t>
            </a: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v$sga_dynamic_components</a:t>
            </a: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v$sga_dynamic_free_memory</a:t>
            </a: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Гранулы – granule</a:t>
            </a:r>
          </a:p>
        </p:txBody>
      </p:sp>
      <p:sp>
        <p:nvSpPr>
          <p:cNvPr id="2662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Память различным пулам в SGA выделяется блоками, которые называются гранулами</a:t>
            </a:r>
          </a:p>
          <a:p>
            <a:pPr lvl="0"/>
            <a:r>
              <a:rPr lang="ru-RU" altLang="ru-RU" sz="2600"/>
              <a:t>Одна гранула (granule) - это область памяти размером 4, 8 или 16 Мбайт</a:t>
            </a:r>
          </a:p>
          <a:p>
            <a:pPr lvl="0"/>
            <a:r>
              <a:rPr lang="ru-RU" altLang="ru-RU" sz="2600"/>
              <a:t>Гранула является наименьшей единицей выделения памяти</a:t>
            </a:r>
            <a:endParaRPr lang="en-US" altLang="ru-RU" sz="26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Представления словаря</a:t>
            </a:r>
          </a:p>
        </p:txBody>
      </p:sp>
      <p:pic>
        <p:nvPicPr>
          <p:cNvPr id="27651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3" y="1484313"/>
            <a:ext cx="8315325" cy="44656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125538"/>
            <a:ext cx="6921500" cy="51831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Представления словаря</a:t>
            </a:r>
          </a:p>
        </p:txBody>
      </p:sp>
      <p:pic>
        <p:nvPicPr>
          <p:cNvPr id="28675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84313"/>
            <a:ext cx="4025900" cy="237648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867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4035425"/>
            <a:ext cx="4114800" cy="15240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pic>
        <p:nvPicPr>
          <p:cNvPr id="2969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2565400"/>
            <a:ext cx="5400675" cy="342265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9700" name="Объект 2"/>
          <p:cNvSpPr>
            <a:spLocks noGrp="1"/>
          </p:cNvSpPr>
          <p:nvPr>
            <p:ph sz="quarter" idx="1"/>
          </p:nvPr>
        </p:nvSpPr>
        <p:spPr>
          <a:xfrm>
            <a:off x="395288" y="1268413"/>
            <a:ext cx="8229600" cy="122396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SGA_MAX_SIZE – </a:t>
            </a:r>
            <a:r>
              <a:rPr lang="ru-RU" altLang="ru-RU" sz="2600"/>
              <a:t>указывает максимальный размер памяти</a:t>
            </a:r>
          </a:p>
        </p:txBody>
      </p:sp>
    </p:spTree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636838"/>
            <a:ext cx="4930775" cy="338455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30724" name="Объект 2"/>
          <p:cNvSpPr>
            <a:spLocks noGrp="1"/>
          </p:cNvSpPr>
          <p:nvPr>
            <p:ph sz="quarter" idx="1"/>
          </p:nvPr>
        </p:nvSpPr>
        <p:spPr>
          <a:xfrm>
            <a:off x="395288" y="1268413"/>
            <a:ext cx="8229600" cy="122396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SGA_TARGET – </a:t>
            </a:r>
            <a:r>
              <a:rPr lang="ru-RU" altLang="ru-RU" sz="2600"/>
              <a:t>указывает текущий (возможный) размер памяти</a:t>
            </a:r>
          </a:p>
        </p:txBody>
      </p:sp>
    </p:spTree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SGA</a:t>
            </a:r>
            <a:r>
              <a:rPr lang="ru-RU" altLang="ru-RU"/>
              <a:t> – изменение</a:t>
            </a:r>
          </a:p>
        </p:txBody>
      </p:sp>
      <p:pic>
        <p:nvPicPr>
          <p:cNvPr id="31747" name="Picture 2" descr="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1268413"/>
            <a:ext cx="7440612" cy="489743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1748" name="Picture 3" descr="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88" y="4652963"/>
            <a:ext cx="2438400" cy="939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Структура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3277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32772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32773" name="Схема 1"/>
          <p:cNvGraphicFramePr/>
          <p:nvPr/>
        </p:nvGraphicFramePr>
        <p:xfrm>
          <a:off x="1524000" y="1397000"/>
          <a:ext cx="6432376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Буферный пул</a:t>
            </a:r>
          </a:p>
        </p:txBody>
      </p:sp>
      <p:sp>
        <p:nvSpPr>
          <p:cNvPr id="3379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Буферный пул (буферный кэш) – область SGA, которая содержит образы блоков, считанные из файлов данных или созданные динамически, чтобы реализовать модель согласованного чтения</a:t>
            </a:r>
          </a:p>
          <a:p>
            <a:pPr lvl="0"/>
            <a:r>
              <a:rPr lang="ru-RU" altLang="ru-RU" sz="2600"/>
              <a:t>Совместно используется всеми пользователями</a:t>
            </a:r>
          </a:p>
        </p:txBody>
      </p:sp>
    </p:spTree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Буферный пул</a:t>
            </a:r>
          </a:p>
        </p:txBody>
      </p:sp>
      <p:sp>
        <p:nvSpPr>
          <p:cNvPr id="3481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Пользовательский процесс БД требует определенный фрагмент данных</a:t>
            </a:r>
          </a:p>
          <a:p>
            <a:pPr lvl="0"/>
            <a:r>
              <a:rPr lang="ru-RU" altLang="ru-RU" sz="2600"/>
              <a:t>Поиск данных в буферном пуле </a:t>
            </a:r>
          </a:p>
          <a:p>
            <a:pPr lvl="0"/>
            <a:r>
              <a:rPr lang="ru-RU" altLang="ru-RU" sz="2600"/>
              <a:t>Если данные обнаружены, то их можно считать прямо из памяти</a:t>
            </a:r>
          </a:p>
          <a:p>
            <a:pPr lvl="0"/>
            <a:r>
              <a:rPr lang="ru-RU" altLang="ru-RU" sz="2600"/>
              <a:t>Если данные не обнаружены, то придется скопировать блок данных из файла данных на диске в буфер, чтобы получить доступ к данным </a:t>
            </a:r>
          </a:p>
        </p:txBody>
      </p:sp>
    </p:spTree>
  </p:cSld>
  <p:clrMapOvr>
    <a:masterClrMapping/>
  </p:clrMapOvr>
  <p:transition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Буферный пул</a:t>
            </a:r>
          </a:p>
        </p:txBody>
      </p:sp>
      <p:sp>
        <p:nvSpPr>
          <p:cNvPr id="358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Буферный пул (буферный кэш) хранит блоки данных табличных пространств</a:t>
            </a:r>
          </a:p>
          <a:p>
            <a:pPr lvl="0"/>
            <a:r>
              <a:rPr lang="ru-RU" altLang="ru-RU" sz="2600"/>
              <a:t>Блок – единица обмена  информацией между оперативной памятью и диском</a:t>
            </a:r>
          </a:p>
          <a:p>
            <a:pPr lvl="0"/>
            <a:r>
              <a:rPr lang="ru-RU" altLang="ru-RU" sz="2600"/>
              <a:t>С каждым блоком связан счетчик использования</a:t>
            </a:r>
          </a:p>
          <a:p>
            <a:pPr lvl="0"/>
            <a:r>
              <a:rPr lang="ru-RU" altLang="ru-RU" sz="2600"/>
              <a:t>Списки блоков упорядочены по количеству обращений к блоку </a:t>
            </a:r>
          </a:p>
        </p:txBody>
      </p:sp>
    </p:spTree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Буферный пул</a:t>
            </a:r>
          </a:p>
        </p:txBody>
      </p:sp>
      <p:sp>
        <p:nvSpPr>
          <p:cNvPr id="368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Поддерживается два списка блоков: </a:t>
            </a:r>
          </a:p>
          <a:p>
            <a:pPr lvl="1"/>
            <a:r>
              <a:rPr lang="ru-RU" altLang="ru-RU" sz="2300"/>
              <a:t>список грязных блоков (отличаются от своей копии на диске и должны быть записаны в табличное пространство)</a:t>
            </a:r>
          </a:p>
          <a:p>
            <a:pPr lvl="1"/>
            <a:r>
              <a:rPr lang="ru-RU" altLang="ru-RU" sz="2300"/>
              <a:t>список чистых блоков (не измененные блоки) </a:t>
            </a:r>
          </a:p>
        </p:txBody>
      </p:sp>
    </p:spTree>
  </p:cSld>
  <p:clrMapOvr>
    <a:masterClrMapping/>
  </p:clrMapOvr>
  <p:transition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Буферный пул</a:t>
            </a:r>
          </a:p>
        </p:txBody>
      </p:sp>
      <p:sp>
        <p:nvSpPr>
          <p:cNvPr id="378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Алгоритм </a:t>
            </a:r>
            <a:r>
              <a:rPr lang="en-US" altLang="ru-RU" sz="2600">
                <a:latin typeface="Gill Sans MT" pitchFamily="34" charset="0"/>
              </a:rPr>
              <a:t>LRU</a:t>
            </a:r>
            <a:r>
              <a:rPr lang="ru-RU" altLang="ru-RU" sz="2600"/>
              <a:t> (</a:t>
            </a:r>
            <a:r>
              <a:rPr lang="en-US" altLang="ru-RU" sz="2600">
                <a:latin typeface="Gill Sans MT" pitchFamily="34" charset="0"/>
              </a:rPr>
              <a:t>least recently used</a:t>
            </a:r>
            <a:r>
              <a:rPr lang="ru-RU" altLang="ru-RU" sz="2600"/>
              <a:t>)– первыми вытесняются блоки с наименьшим значением счетчика</a:t>
            </a:r>
          </a:p>
          <a:p>
            <a:pPr lvl="0"/>
            <a:r>
              <a:rPr lang="ru-RU" altLang="ru-RU" sz="2600"/>
              <a:t>Запись грязных блоков на диск осуществляется в 4х случаях: </a:t>
            </a:r>
          </a:p>
          <a:p>
            <a:pPr lvl="1"/>
            <a:r>
              <a:rPr lang="ru-RU" altLang="ru-RU" sz="2300"/>
              <a:t>1) истечение тайм-аута (3 сек);                </a:t>
            </a:r>
          </a:p>
          <a:p>
            <a:pPr lvl="1"/>
            <a:r>
              <a:rPr lang="ru-RU" altLang="ru-RU" sz="2300"/>
              <a:t>2) контрольная точка; </a:t>
            </a:r>
          </a:p>
          <a:p>
            <a:pPr lvl="1"/>
            <a:r>
              <a:rPr lang="ru-RU" altLang="ru-RU" sz="2300"/>
              <a:t>3) превышение длины грязных блоков заданного лимита;</a:t>
            </a:r>
          </a:p>
          <a:p>
            <a:pPr lvl="1"/>
            <a:r>
              <a:rPr lang="ru-RU" altLang="ru-RU" sz="2300"/>
              <a:t>4) процесс не может обнаружить свободный блок.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3072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196975"/>
            <a:ext cx="6851650" cy="51117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542BBD-3A21-8625-2126-91639C6D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536" y="4221088"/>
            <a:ext cx="5839640" cy="38676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DBA5E4-4112-13CE-34F8-18DAB90B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154" y="6449308"/>
            <a:ext cx="7116168" cy="16671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Буферный пул</a:t>
            </a:r>
            <a:r>
              <a:rPr lang="en-US" altLang="ru-RU">
                <a:latin typeface="Bookman Old Style" pitchFamily="18" charset="0"/>
              </a:rPr>
              <a:t> – </a:t>
            </a:r>
            <a:r>
              <a:rPr lang="ru-RU" altLang="ru-RU"/>
              <a:t>вытеснение блоков</a:t>
            </a:r>
          </a:p>
        </p:txBody>
      </p:sp>
      <p:pic>
        <p:nvPicPr>
          <p:cNvPr id="38915" name="Picture 2" descr="http://my-oracle.it-blogs.com.ua/images/myoracle/mru_lru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484313"/>
            <a:ext cx="7011987" cy="22320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Буферный пул</a:t>
            </a:r>
            <a:r>
              <a:rPr lang="en-US" altLang="ru-RU">
                <a:latin typeface="Bookman Old Style" pitchFamily="18" charset="0"/>
              </a:rPr>
              <a:t> – </a:t>
            </a:r>
            <a:r>
              <a:rPr lang="ru-RU" altLang="ru-RU"/>
              <a:t>вытеснение блоков</a:t>
            </a:r>
          </a:p>
        </p:txBody>
      </p:sp>
      <p:pic>
        <p:nvPicPr>
          <p:cNvPr id="39939" name="Picture 2" descr="C:\Users\user\Downloads\БД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700213"/>
            <a:ext cx="7346950" cy="3816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Пулы буферного кэша</a:t>
            </a:r>
          </a:p>
        </p:txBody>
      </p:sp>
      <p:sp>
        <p:nvSpPr>
          <p:cNvPr id="40963" name="Объект 2"/>
          <p:cNvSpPr>
            <a:spLocks noGrp="1"/>
          </p:cNvSpPr>
          <p:nvPr>
            <p:ph sz="quarter" idx="1"/>
          </p:nvPr>
        </p:nvSpPr>
        <p:spPr>
          <a:xfrm>
            <a:off x="539750" y="1196975"/>
            <a:ext cx="4392613" cy="16557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DEFAULT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KEEP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RECYCLE</a:t>
            </a:r>
            <a:endParaRPr lang="ru-RU" altLang="ru-RU" sz="2600"/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1196975"/>
            <a:ext cx="4248150" cy="48180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Параметры пулов буферного кэша</a:t>
            </a:r>
          </a:p>
        </p:txBody>
      </p:sp>
      <p:pic>
        <p:nvPicPr>
          <p:cNvPr id="419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0" y="1268413"/>
            <a:ext cx="4076700" cy="252095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41988" name="Объект 2"/>
          <p:cNvSpPr>
            <a:spLocks noGrp="1"/>
          </p:cNvSpPr>
          <p:nvPr>
            <p:ph sz="quarter" idx="1"/>
          </p:nvPr>
        </p:nvSpPr>
        <p:spPr>
          <a:xfrm>
            <a:off x="563563" y="1196975"/>
            <a:ext cx="3529012" cy="1655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Устанавливаются 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alter system set …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 файле параметров</a:t>
            </a:r>
            <a:endParaRPr kumimoji="0" lang="en-US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98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3778250"/>
            <a:ext cx="3865562" cy="25558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199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288" y="3800475"/>
            <a:ext cx="3624262" cy="25336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Пулы буферного кэша</a:t>
            </a:r>
          </a:p>
        </p:txBody>
      </p:sp>
      <p:sp>
        <p:nvSpPr>
          <p:cNvPr id="43011" name="Объект 2"/>
          <p:cNvSpPr>
            <a:spLocks noGrp="1"/>
          </p:cNvSpPr>
          <p:nvPr>
            <p:ph sz="quarter" idx="1"/>
          </p:nvPr>
        </p:nvSpPr>
        <p:spPr>
          <a:xfrm>
            <a:off x="539750" y="1196975"/>
            <a:ext cx="4392613" cy="16557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DEFAULT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KEEP</a:t>
            </a:r>
            <a:r>
              <a:rPr lang="ru-RU" altLang="ru-RU" sz="2600"/>
              <a:t> 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RECYCLE</a:t>
            </a:r>
            <a:endParaRPr lang="ru-RU" altLang="ru-RU" sz="2600"/>
          </a:p>
        </p:txBody>
      </p:sp>
      <p:pic>
        <p:nvPicPr>
          <p:cNvPr id="43012" name="Picture 2" descr="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2492375"/>
            <a:ext cx="6894512" cy="15128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Пулы буферного кэша</a:t>
            </a:r>
          </a:p>
        </p:txBody>
      </p:sp>
      <p:pic>
        <p:nvPicPr>
          <p:cNvPr id="44035" name="Picture 2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5256212" cy="26670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4036" name="Picture 3" descr="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4467225"/>
            <a:ext cx="8140700" cy="15541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Пулы буферного кэша</a:t>
            </a:r>
          </a:p>
        </p:txBody>
      </p:sp>
      <p:pic>
        <p:nvPicPr>
          <p:cNvPr id="45059" name="Picture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5637212" cy="51117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Помещение таблицы в определенный пул</a:t>
            </a:r>
          </a:p>
        </p:txBody>
      </p:sp>
      <p:pic>
        <p:nvPicPr>
          <p:cNvPr id="46083" name="Picture 2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7862887" cy="37449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CACHE</a:t>
            </a:r>
            <a:endParaRPr lang="ru-RU" altLang="ru-RU"/>
          </a:p>
        </p:txBody>
      </p:sp>
      <p:pic>
        <p:nvPicPr>
          <p:cNvPr id="47107" name="Picture 2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133600"/>
            <a:ext cx="7481887" cy="3671888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47108" name="Прямоугольник 1"/>
          <p:cNvSpPr/>
          <p:nvPr/>
        </p:nvSpPr>
        <p:spPr>
          <a:xfrm>
            <a:off x="468313" y="1341438"/>
            <a:ext cx="8135937" cy="646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CACHE</a:t>
            </a:r>
            <a:r>
              <a:rPr lang="ru-RU" altLang="ru-RU" sz="1800">
                <a:latin typeface="Verdana" pitchFamily="34" charset="0"/>
                <a:ea typeface="Arial" pitchFamily="34" charset="0"/>
              </a:rPr>
              <a:t> – помещение таблицы в конец </a:t>
            </a:r>
            <a:r>
              <a:rPr lang="en-US" altLang="ru-RU" sz="1800">
                <a:latin typeface="Verdana" pitchFamily="34" charset="0"/>
                <a:ea typeface="Arial" pitchFamily="34" charset="0"/>
              </a:rPr>
              <a:t>LRU</a:t>
            </a:r>
            <a:r>
              <a:rPr lang="ru-RU" altLang="ru-RU" sz="1800">
                <a:latin typeface="Verdana" pitchFamily="34" charset="0"/>
                <a:ea typeface="Arial" pitchFamily="34" charset="0"/>
              </a:rPr>
              <a:t>-списка (для малых таблиц) обычно в </a:t>
            </a:r>
            <a:r>
              <a:rPr lang="en-US" altLang="ru-RU" sz="1800">
                <a:latin typeface="Verdana" pitchFamily="34" charset="0"/>
                <a:ea typeface="Arial" pitchFamily="34" charset="0"/>
              </a:rPr>
              <a:t>default pool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Структура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4813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48132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48133" name="Схема 1"/>
          <p:cNvGraphicFramePr/>
          <p:nvPr/>
        </p:nvGraphicFramePr>
        <p:xfrm>
          <a:off x="1524000" y="1397000"/>
          <a:ext cx="6432376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3174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268413"/>
            <a:ext cx="7526337" cy="4897437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Буфер журналов повторного выполнения</a:t>
            </a:r>
          </a:p>
        </p:txBody>
      </p:sp>
      <p:sp>
        <p:nvSpPr>
          <p:cNvPr id="4915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Буфер журнала повторного выполнения предназначен для временного циклического хранения данных журнала повтора</a:t>
            </a:r>
          </a:p>
          <a:p>
            <a:pPr lvl="0"/>
            <a:r>
              <a:rPr lang="ru-RU" altLang="ru-RU" sz="2600"/>
              <a:t>Позволяет ускорить работу сервера за счет буферизации</a:t>
            </a:r>
          </a:p>
          <a:p>
            <a:pPr lvl="0"/>
            <a:r>
              <a:rPr lang="ru-RU" altLang="ru-RU" sz="2600"/>
              <a:t>Содержимое сбрасывается на диск  (в журнал повтора) в 4-х случаях: </a:t>
            </a:r>
          </a:p>
          <a:p>
            <a:pPr lvl="1"/>
            <a:r>
              <a:rPr lang="ru-RU" altLang="ru-RU" sz="2300"/>
              <a:t>1) каждые три секунды; </a:t>
            </a:r>
          </a:p>
          <a:p>
            <a:pPr lvl="1"/>
            <a:r>
              <a:rPr lang="ru-RU" altLang="ru-RU" sz="2300"/>
              <a:t>2) при фиксации транзакции; </a:t>
            </a:r>
          </a:p>
          <a:p>
            <a:pPr lvl="1"/>
            <a:r>
              <a:rPr lang="ru-RU" altLang="ru-RU" sz="2300"/>
              <a:t>3) при заполнении буфера на 1/3; </a:t>
            </a:r>
          </a:p>
          <a:p>
            <a:pPr lvl="1"/>
            <a:r>
              <a:rPr lang="ru-RU" altLang="ru-RU" sz="2300"/>
              <a:t>4) если в буфере более 1</a:t>
            </a:r>
            <a:r>
              <a:rPr lang="en-US" altLang="ru-RU" sz="2300">
                <a:latin typeface="Gill Sans MT" pitchFamily="34" charset="0"/>
              </a:rPr>
              <a:t>m </a:t>
            </a:r>
            <a:r>
              <a:rPr lang="ru-RU" altLang="ru-RU" sz="2300"/>
              <a:t>данных журнала повтора.  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 </a:t>
            </a:r>
            <a:r>
              <a:rPr lang="en-US" altLang="ru-RU">
                <a:latin typeface="Bookman Old Style" pitchFamily="18" charset="0"/>
              </a:rPr>
              <a:t>LOG</a:t>
            </a:r>
            <a:r>
              <a:rPr lang="ru-RU" altLang="ru-RU"/>
              <a:t>_</a:t>
            </a:r>
            <a:r>
              <a:rPr lang="en-US" altLang="ru-RU">
                <a:latin typeface="Bookman Old Style" pitchFamily="18" charset="0"/>
              </a:rPr>
              <a:t>BUFFER</a:t>
            </a:r>
            <a:endParaRPr lang="ru-RU" altLang="ru-RU"/>
          </a:p>
        </p:txBody>
      </p:sp>
      <p:pic>
        <p:nvPicPr>
          <p:cNvPr id="501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1428750"/>
            <a:ext cx="4595812" cy="2576513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0180" name="Picture 3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4329113"/>
            <a:ext cx="6530975" cy="1403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395288" y="549275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Ожидание освобождения буфера журналов повтора</a:t>
            </a:r>
          </a:p>
        </p:txBody>
      </p:sp>
      <p:sp>
        <p:nvSpPr>
          <p:cNvPr id="51203" name="Объект 2"/>
          <p:cNvSpPr>
            <a:spLocks noGrp="1"/>
          </p:cNvSpPr>
          <p:nvPr>
            <p:ph sz="quarter" idx="1"/>
          </p:nvPr>
        </p:nvSpPr>
        <p:spPr>
          <a:xfrm>
            <a:off x="395288" y="1628775"/>
            <a:ext cx="8229600" cy="38623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Redo buffer allocation retries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статистика – количество случаев ожидания процессами освобождения буфера журнала повтора: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буфер занят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процесс </a:t>
            </a:r>
            <a:r>
              <a:rPr kumimoji="0" lang="en-US" alt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LGWR </a:t>
            </a:r>
            <a:r>
              <a:rPr kumimoji="0" lang="ru-RU" alt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не сбросил данные на диск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процесс ждет освобождения буфера для записи информации об изменении базы данных</a:t>
            </a:r>
          </a:p>
          <a:p>
            <a:pPr marL="274638" marR="0" lvl="1" indent="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altLang="ru-RU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Значение должно быть равно 0, иначе надо увеличивать размер буфера</a:t>
            </a:r>
          </a:p>
        </p:txBody>
      </p:sp>
      <p:pic>
        <p:nvPicPr>
          <p:cNvPr id="51204" name="Picture 2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5470525"/>
            <a:ext cx="5473700" cy="7604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Изменения размеров буфера журналов повтора</a:t>
            </a:r>
          </a:p>
        </p:txBody>
      </p:sp>
      <p:pic>
        <p:nvPicPr>
          <p:cNvPr id="52227" name="Picture 2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1196975"/>
            <a:ext cx="5283200" cy="53276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 spd="slow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Файл параметров</a:t>
            </a:r>
          </a:p>
        </p:txBody>
      </p:sp>
      <p:pic>
        <p:nvPicPr>
          <p:cNvPr id="53251" name="Picture 2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41438"/>
            <a:ext cx="7688262" cy="50403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 spd="slow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Структура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5427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54276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54277" name="Схема 1"/>
          <p:cNvGraphicFramePr/>
          <p:nvPr/>
        </p:nvGraphicFramePr>
        <p:xfrm>
          <a:off x="1524000" y="1397000"/>
          <a:ext cx="6432376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Фиксированная область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552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хранит переменные, указывающие на другие области памяти,  значения параметров;  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представляет собой загрузочный бинарный код;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размер области зависит от платформы, версии операционной системы; 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размером фиксированной области </a:t>
            </a:r>
            <a:r>
              <a:rPr lang="en-US" altLang="ru-RU" sz="2600">
                <a:latin typeface="Gill Sans MT" pitchFamily="34" charset="0"/>
              </a:rPr>
              <a:t>SGA </a:t>
            </a:r>
            <a:r>
              <a:rPr lang="ru-RU" altLang="ru-RU" sz="2600"/>
              <a:t>управлять нельзя. 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Структура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5632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56324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56325" name="Схема 1"/>
          <p:cNvGraphicFramePr/>
          <p:nvPr/>
        </p:nvGraphicFramePr>
        <p:xfrm>
          <a:off x="1524000" y="1397000"/>
          <a:ext cx="6432376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Разделяемый пул</a:t>
            </a:r>
          </a:p>
        </p:txBody>
      </p:sp>
      <p:sp>
        <p:nvSpPr>
          <p:cNvPr id="5734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Библиотечный кэш</a:t>
            </a:r>
          </a:p>
          <a:p>
            <a:pPr lvl="0"/>
            <a:r>
              <a:rPr lang="ru-RU" altLang="ru-RU" sz="2600"/>
              <a:t>Разделяемую область SQL</a:t>
            </a:r>
          </a:p>
          <a:p>
            <a:pPr lvl="0"/>
            <a:r>
              <a:rPr lang="ru-RU" altLang="ru-RU" sz="2600"/>
              <a:t>Кэш словаря данных</a:t>
            </a:r>
          </a:p>
          <a:p>
            <a:pPr lvl="0"/>
            <a:r>
              <a:rPr lang="ru-RU" altLang="ru-RU" sz="2600"/>
              <a:t>Управляющие структуры</a:t>
            </a:r>
          </a:p>
        </p:txBody>
      </p:sp>
    </p:spTree>
  </p:cSld>
  <p:clrMapOvr>
    <a:masterClrMapping/>
  </p:clrMapOvr>
  <p:transition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Поддержка словаря данных</a:t>
            </a:r>
          </a:p>
        </p:txBody>
      </p:sp>
      <p:sp>
        <p:nvSpPr>
          <p:cNvPr id="583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Кэш словаря данных – содержит данные в виде строк</a:t>
            </a:r>
          </a:p>
          <a:p>
            <a:pPr lvl="0"/>
            <a:r>
              <a:rPr lang="ru-RU" altLang="ru-RU" sz="2600"/>
              <a:t>Библиотечный кэш</a:t>
            </a:r>
          </a:p>
          <a:p>
            <a:pPr lvl="0"/>
            <a:endParaRPr lang="ru-RU" altLang="ru-RU" sz="2600"/>
          </a:p>
          <a:p>
            <a:pPr lvl="0"/>
            <a:r>
              <a:rPr lang="ru-RU" altLang="ru-RU" sz="2600"/>
              <a:t>Все пользовательские процессы Oracle совместно используют эти два кэша для доступа к информации о словаре данных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Инсталляция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 </a:t>
            </a:r>
            <a:r>
              <a:rPr lang="en-US" altLang="ru-RU">
                <a:latin typeface="Bookman Old Style" pitchFamily="18" charset="0"/>
              </a:rPr>
              <a:t>EE</a:t>
            </a:r>
            <a:endParaRPr lang="ru-RU" altLang="ru-RU"/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3" y="1524000"/>
            <a:ext cx="5705475" cy="38100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Поддержка словаря данных</a:t>
            </a:r>
          </a:p>
        </p:txBody>
      </p:sp>
      <p:sp>
        <p:nvSpPr>
          <p:cNvPr id="5939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Каждый SQL-оператор распознается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Для нового SQL-оператора выделяется память в разделяемом пуле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Когда два пользователя выполняют одно и то же предложение SQL, оператор используется повторно из разделяемой области SQL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Аналогично обрабатывается программные блоки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Разделяемый пул</a:t>
            </a:r>
          </a:p>
        </p:txBody>
      </p:sp>
      <p:pic>
        <p:nvPicPr>
          <p:cNvPr id="60419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5603875" cy="36099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Управление размером разделяемого пула</a:t>
            </a:r>
          </a:p>
        </p:txBody>
      </p:sp>
      <p:pic>
        <p:nvPicPr>
          <p:cNvPr id="61443" name="Picture 2" descr="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497263"/>
            <a:ext cx="4343400" cy="9906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1444" name="Picture 3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8" y="4797425"/>
            <a:ext cx="5930900" cy="13081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144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63" y="1341438"/>
            <a:ext cx="4157662" cy="318135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61446" name="Объект 2"/>
          <p:cNvSpPr>
            <a:spLocks noGrp="1"/>
          </p:cNvSpPr>
          <p:nvPr>
            <p:ph sz="quarter" idx="1"/>
          </p:nvPr>
        </p:nvSpPr>
        <p:spPr>
          <a:xfrm>
            <a:off x="581025" y="1290638"/>
            <a:ext cx="3775075" cy="1922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Устанавливаются 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alter system set …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 файле параметров</a:t>
            </a:r>
            <a:endParaRPr kumimoji="0" lang="en-US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Управление размером разделяемого пула</a:t>
            </a:r>
          </a:p>
        </p:txBody>
      </p:sp>
      <p:pic>
        <p:nvPicPr>
          <p:cNvPr id="62467" name="Picture 2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484313"/>
            <a:ext cx="5943600" cy="13843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2468" name="Picture 3" descr="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141663"/>
            <a:ext cx="6591300" cy="13096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Объекты в разделяемом пуле</a:t>
            </a:r>
          </a:p>
        </p:txBody>
      </p:sp>
      <p:pic>
        <p:nvPicPr>
          <p:cNvPr id="634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81113"/>
            <a:ext cx="5329237" cy="488473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349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88" y="1916113"/>
            <a:ext cx="2771775" cy="16478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Структура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6451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64516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64517" name="Схема 1"/>
          <p:cNvGraphicFramePr/>
          <p:nvPr/>
        </p:nvGraphicFramePr>
        <p:xfrm>
          <a:off x="1524000" y="1397000"/>
          <a:ext cx="6432376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Большой пул</a:t>
            </a:r>
          </a:p>
        </p:txBody>
      </p:sp>
      <p:sp>
        <p:nvSpPr>
          <p:cNvPr id="655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Большой пул  - область памяти </a:t>
            </a:r>
            <a:r>
              <a:rPr lang="en-US" altLang="ru-RU" sz="2600">
                <a:latin typeface="Gill Sans MT" pitchFamily="34" charset="0"/>
              </a:rPr>
              <a:t>SGA</a:t>
            </a:r>
            <a:r>
              <a:rPr lang="ru-RU" altLang="ru-RU" sz="2600"/>
              <a:t>, применяемая для хранения больших фрагментов памяти</a:t>
            </a:r>
          </a:p>
          <a:p>
            <a:pPr lvl="0"/>
            <a:r>
              <a:rPr lang="ru-RU" altLang="ru-RU" sz="2600"/>
              <a:t>В этой области не применяется вытеснение по алгоритму </a:t>
            </a:r>
            <a:r>
              <a:rPr lang="en-US" altLang="ru-RU" sz="2600">
                <a:latin typeface="Gill Sans MT" pitchFamily="34" charset="0"/>
              </a:rPr>
              <a:t>LRU</a:t>
            </a:r>
            <a:endParaRPr lang="ru-RU" altLang="ru-RU" sz="2600"/>
          </a:p>
          <a:p>
            <a:pPr lvl="0"/>
            <a:r>
              <a:rPr lang="ru-RU" altLang="ru-RU" sz="2600"/>
              <a:t>память становится свободной сразу после того, как перестает использоваться</a:t>
            </a:r>
          </a:p>
          <a:p>
            <a:pPr lvl="0"/>
            <a:r>
              <a:rPr lang="ru-RU" altLang="ru-RU" sz="2600"/>
              <a:t>аналог </a:t>
            </a:r>
            <a:r>
              <a:rPr lang="en-US" altLang="ru-RU" sz="2600">
                <a:latin typeface="Gill Sans MT" pitchFamily="34" charset="0"/>
              </a:rPr>
              <a:t>RECYCLE</a:t>
            </a:r>
            <a:r>
              <a:rPr lang="ru-RU" altLang="ru-RU" sz="2600"/>
              <a:t> (разделяемый пул – </a:t>
            </a:r>
            <a:r>
              <a:rPr lang="en-US" altLang="ru-RU" sz="2600">
                <a:latin typeface="Gill Sans MT" pitchFamily="34" charset="0"/>
              </a:rPr>
              <a:t>KEEP</a:t>
            </a:r>
            <a:r>
              <a:rPr lang="ru-RU" altLang="ru-RU" sz="2600"/>
              <a:t>)</a:t>
            </a:r>
          </a:p>
          <a:p>
            <a:pPr lvl="0"/>
            <a:r>
              <a:rPr lang="ru-RU" altLang="ru-RU" sz="2600"/>
              <a:t>хранятся данные при резервном копировании (</a:t>
            </a:r>
            <a:r>
              <a:rPr lang="en-US" altLang="ru-RU" sz="2600">
                <a:latin typeface="Gill Sans MT" pitchFamily="34" charset="0"/>
              </a:rPr>
              <a:t>RMAN</a:t>
            </a:r>
            <a:r>
              <a:rPr lang="ru-RU" altLang="ru-RU" sz="2600"/>
              <a:t>), специальные области </a:t>
            </a:r>
            <a:r>
              <a:rPr lang="en-US" altLang="ru-RU" sz="2600">
                <a:latin typeface="Gill Sans MT" pitchFamily="34" charset="0"/>
              </a:rPr>
              <a:t>UGA </a:t>
            </a:r>
            <a:r>
              <a:rPr lang="ru-RU" altLang="ru-RU" sz="2600"/>
              <a:t>и пр.</a:t>
            </a:r>
          </a:p>
        </p:txBody>
      </p:sp>
    </p:spTree>
  </p:cSld>
  <p:clrMapOvr>
    <a:masterClrMapping/>
  </p:clrMapOvr>
  <p:transition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Большой пул</a:t>
            </a:r>
          </a:p>
        </p:txBody>
      </p:sp>
      <p:pic>
        <p:nvPicPr>
          <p:cNvPr id="6656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68413"/>
            <a:ext cx="4224337" cy="482441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656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1844675"/>
            <a:ext cx="3800475" cy="2635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Большой пул – параметры</a:t>
            </a:r>
          </a:p>
        </p:txBody>
      </p:sp>
      <p:pic>
        <p:nvPicPr>
          <p:cNvPr id="6758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247775"/>
            <a:ext cx="4635500" cy="41910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7588" name="Picture 4" descr="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3" y="5534025"/>
            <a:ext cx="4673600" cy="825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Большой пул – параметры</a:t>
            </a:r>
          </a:p>
        </p:txBody>
      </p:sp>
      <p:pic>
        <p:nvPicPr>
          <p:cNvPr id="68611" name="Picture 2" descr="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7097712" cy="3217863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8612" name="Picture 3" descr="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4652963"/>
            <a:ext cx="7493000" cy="13684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Список пользователей и паролей по умолчанию</a:t>
            </a:r>
          </a:p>
        </p:txBody>
      </p:sp>
      <p:sp>
        <p:nvSpPr>
          <p:cNvPr id="33795" name="Объект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dirty="0">
                <a:latin typeface="Gill Sans MT" pitchFamily="34" charset="0"/>
              </a:rPr>
              <a:t>SYSTEM – MANAGER</a:t>
            </a:r>
          </a:p>
          <a:p>
            <a:pPr lvl="0"/>
            <a:r>
              <a:rPr lang="en-US" altLang="ru-RU" sz="2600" dirty="0">
                <a:latin typeface="Gill Sans MT" pitchFamily="34" charset="0"/>
              </a:rPr>
              <a:t>SYS – CHANGE_ON_INSTALL</a:t>
            </a:r>
          </a:p>
          <a:p>
            <a:pPr lvl="0"/>
            <a:r>
              <a:rPr lang="en-US" altLang="ru-RU" sz="2600" dirty="0">
                <a:latin typeface="Gill Sans MT" pitchFamily="34" charset="0"/>
              </a:rPr>
              <a:t>SCOTT – TIGER </a:t>
            </a:r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Структура </a:t>
            </a:r>
            <a:r>
              <a:rPr lang="en-US" altLang="ru-RU">
                <a:latin typeface="Bookman Old Style" pitchFamily="18" charset="0"/>
              </a:rPr>
              <a:t>SGA</a:t>
            </a:r>
            <a:endParaRPr lang="ru-RU" altLang="ru-RU"/>
          </a:p>
        </p:txBody>
      </p:sp>
      <p:sp>
        <p:nvSpPr>
          <p:cNvPr id="6963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69636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graphicFrame>
        <p:nvGraphicFramePr>
          <p:cNvPr id="69637" name="Схема 1"/>
          <p:cNvGraphicFramePr/>
          <p:nvPr/>
        </p:nvGraphicFramePr>
        <p:xfrm>
          <a:off x="1524000" y="1397000"/>
          <a:ext cx="6432376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Java</a:t>
            </a:r>
            <a:r>
              <a:rPr lang="ru-RU" altLang="ru-RU"/>
              <a:t>-пул</a:t>
            </a:r>
          </a:p>
        </p:txBody>
      </p:sp>
      <p:sp>
        <p:nvSpPr>
          <p:cNvPr id="706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99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Java</a:t>
            </a:r>
            <a:r>
              <a:rPr lang="ru-RU" altLang="ru-RU" sz="2600"/>
              <a:t>-пул предназначен для работы </a:t>
            </a:r>
            <a:r>
              <a:rPr lang="en-US" altLang="ru-RU" sz="2600">
                <a:latin typeface="Gill Sans MT" pitchFamily="34" charset="0"/>
              </a:rPr>
              <a:t>Java</a:t>
            </a:r>
            <a:r>
              <a:rPr lang="ru-RU" altLang="ru-RU" sz="2600"/>
              <a:t>-машины;</a:t>
            </a:r>
          </a:p>
          <a:p>
            <a:pPr lvl="0"/>
            <a:endParaRPr lang="ru-RU" altLang="ru-RU" sz="2600"/>
          </a:p>
        </p:txBody>
      </p:sp>
      <p:pic>
        <p:nvPicPr>
          <p:cNvPr id="7066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014538"/>
            <a:ext cx="4491037" cy="33591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066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2014538"/>
            <a:ext cx="3268663" cy="26384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Java</a:t>
            </a:r>
            <a:r>
              <a:rPr lang="ru-RU" altLang="ru-RU"/>
              <a:t>-пула</a:t>
            </a:r>
          </a:p>
        </p:txBody>
      </p:sp>
      <p:pic>
        <p:nvPicPr>
          <p:cNvPr id="7168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4495800" cy="34544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1684" name="Picture 2" descr="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1700213"/>
            <a:ext cx="3746500" cy="8382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1685" name="Picture 3" descr="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4941888"/>
            <a:ext cx="4445000" cy="13081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ru-RU" altLang="ru-RU" b="1" dirty="0">
                <a:solidFill>
                  <a:srgbClr val="000000"/>
                </a:solidFill>
              </a:rPr>
              <a:t>Архитектура</a:t>
            </a:r>
            <a:br>
              <a:rPr lang="ru-RU" altLang="ru-RU" b="1" dirty="0">
                <a:solidFill>
                  <a:schemeClr val="tx1"/>
                </a:solidFill>
              </a:rPr>
            </a:br>
            <a:r>
              <a:rPr lang="en-US" altLang="ru-RU" b="1" dirty="0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endParaRPr lang="ru-RU" altLang="ru-RU" b="1" dirty="0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Лекция 6</a:t>
            </a:r>
          </a:p>
        </p:txBody>
      </p:sp>
      <p:sp>
        <p:nvSpPr>
          <p:cNvPr id="10244" name="Прямоугольник 1"/>
          <p:cNvSpPr/>
          <p:nvPr/>
        </p:nvSpPr>
        <p:spPr>
          <a:xfrm>
            <a:off x="3995738" y="4076700"/>
            <a:ext cx="4176712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Процессы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dirty="0"/>
              <a:t>Архитектура </a:t>
            </a:r>
            <a:r>
              <a:rPr lang="en-US" altLang="ru-RU" dirty="0">
                <a:latin typeface="Bookman Old Style" pitchFamily="18" charset="0"/>
              </a:rPr>
              <a:t>Oracle</a:t>
            </a:r>
            <a:endParaRPr lang="ru-RU" altLang="ru-RU" dirty="0"/>
          </a:p>
        </p:txBody>
      </p:sp>
      <p:pic>
        <p:nvPicPr>
          <p:cNvPr id="11267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484313"/>
            <a:ext cx="8553450" cy="43926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Процессы и потоки </a:t>
            </a:r>
            <a:r>
              <a:rPr lang="en-US" altLang="ru-RU">
                <a:latin typeface="Bookman Old Style" pitchFamily="18" charset="0"/>
              </a:rPr>
              <a:t>Windows</a:t>
            </a:r>
            <a:endParaRPr lang="ru-RU" altLang="ru-RU"/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930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Процесс (</a:t>
            </a:r>
            <a:r>
              <a:rPr lang="en-US" altLang="ru-RU" sz="2400">
                <a:latin typeface="Gill Sans MT" pitchFamily="34" charset="0"/>
              </a:rPr>
              <a:t>process) </a:t>
            </a:r>
            <a:r>
              <a:rPr lang="ru-RU" altLang="ru-RU" sz="2400"/>
              <a:t>– механизм ОС </a:t>
            </a:r>
            <a:r>
              <a:rPr lang="en-US" altLang="ru-RU" sz="2400">
                <a:latin typeface="Gill Sans MT" pitchFamily="34" charset="0"/>
              </a:rPr>
              <a:t>Windows</a:t>
            </a:r>
            <a:r>
              <a:rPr lang="ru-RU" altLang="ru-RU" sz="2400"/>
              <a:t>, осуществляющий запуск и выполнение приложений</a:t>
            </a:r>
          </a:p>
          <a:p>
            <a:pPr lvl="1"/>
            <a:r>
              <a:rPr lang="ru-RU" altLang="ru-RU" sz="2400"/>
              <a:t>Процесс создается, когда запускается приложение</a:t>
            </a:r>
          </a:p>
          <a:p>
            <a:pPr lvl="1"/>
            <a:r>
              <a:rPr lang="ru-RU" altLang="ru-RU" sz="2400"/>
              <a:t>В общем случае выполняется в собственной области памяти</a:t>
            </a:r>
          </a:p>
          <a:p>
            <a:pPr lvl="0"/>
            <a:r>
              <a:rPr lang="ru-RU" altLang="ru-RU" sz="2400"/>
              <a:t>Поток </a:t>
            </a:r>
            <a:r>
              <a:rPr lang="en-US" altLang="ru-RU" sz="2400">
                <a:latin typeface="Gill Sans MT" pitchFamily="34" charset="0"/>
              </a:rPr>
              <a:t>(thread) – </a:t>
            </a:r>
            <a:r>
              <a:rPr lang="ru-RU" altLang="ru-RU" sz="2400"/>
              <a:t>индивидуальная ветвь внутри процесса, выполняющая конкретные программные инструкции</a:t>
            </a:r>
          </a:p>
          <a:p>
            <a:pPr lvl="0"/>
            <a:endParaRPr lang="ru-RU" altLang="ru-RU" sz="2600"/>
          </a:p>
        </p:txBody>
      </p:sp>
      <p:pic>
        <p:nvPicPr>
          <p:cNvPr id="1229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4221163"/>
            <a:ext cx="6715125" cy="19335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Процессы </a:t>
            </a:r>
            <a:r>
              <a:rPr lang="en-US" altLang="ru-RU">
                <a:latin typeface="Bookman Old Style" pitchFamily="18" charset="0"/>
              </a:rPr>
              <a:t>Oracle</a:t>
            </a:r>
            <a:endParaRPr lang="ru-RU" altLang="ru-RU"/>
          </a:p>
        </p:txBody>
      </p:sp>
      <p:sp>
        <p:nvSpPr>
          <p:cNvPr id="143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Серверные процессы – процессы, выполняющиеся на основании клиентского запроса</a:t>
            </a:r>
          </a:p>
          <a:p>
            <a:pPr lvl="0"/>
            <a:r>
              <a:rPr lang="ru-RU" altLang="ru-RU" sz="2600" dirty="0"/>
              <a:t>Фоновые процессы – запускаются вместе с базой данных и выполняют разнообразные задачи обслуживания</a:t>
            </a:r>
          </a:p>
          <a:p>
            <a:pPr lvl="0"/>
            <a:r>
              <a:rPr lang="ru-RU" altLang="ru-RU" sz="2600" dirty="0"/>
              <a:t>Подчиненные процессы – аналогичны фоновым, но выполняют дополнительные действия для фонового или серверного процессов</a:t>
            </a:r>
          </a:p>
        </p:txBody>
      </p:sp>
    </p:spTree>
  </p:cSld>
  <p:clrMapOvr>
    <a:masterClrMapping/>
  </p:clrMapOvr>
  <p:transition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Серверные процессы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Клиентский процесс прямо взаимодействует с соответствующим серверным процессом по сети</a:t>
            </a:r>
          </a:p>
          <a:p>
            <a:pPr lvl="0"/>
            <a:r>
              <a:rPr lang="ru-RU" altLang="ru-RU" sz="2600" dirty="0"/>
              <a:t>Первичное установление соединения происходит через специальный серверный процесс </a:t>
            </a:r>
            <a:r>
              <a:rPr lang="en-US" altLang="ru-RU" sz="2600" dirty="0">
                <a:latin typeface="Gill Sans MT" pitchFamily="34" charset="0"/>
              </a:rPr>
              <a:t>Oracle Net Listener</a:t>
            </a:r>
            <a:r>
              <a:rPr lang="ru-RU" altLang="ru-RU" sz="2600" dirty="0"/>
              <a:t> </a:t>
            </a:r>
          </a:p>
          <a:p>
            <a:pPr lvl="0"/>
            <a:r>
              <a:rPr lang="ru-RU" altLang="ru-RU" sz="2600" dirty="0"/>
              <a:t>Серверный процесс:</a:t>
            </a:r>
          </a:p>
          <a:p>
            <a:pPr lvl="1"/>
            <a:r>
              <a:rPr lang="ru-RU" altLang="ru-RU" sz="2300" dirty="0"/>
              <a:t>Получает и выполняет SQL-операторы</a:t>
            </a:r>
          </a:p>
          <a:p>
            <a:pPr lvl="1"/>
            <a:r>
              <a:rPr lang="ru-RU" altLang="ru-RU" sz="2300" dirty="0"/>
              <a:t>Читает файлы данных</a:t>
            </a:r>
          </a:p>
          <a:p>
            <a:pPr lvl="1"/>
            <a:r>
              <a:rPr lang="ru-RU" altLang="ru-RU" sz="2300" dirty="0"/>
              <a:t>Осуществляет поиск в </a:t>
            </a:r>
            <a:r>
              <a:rPr lang="ru-RU" altLang="ru-RU" sz="2300" dirty="0" err="1"/>
              <a:t>кеше</a:t>
            </a:r>
            <a:endParaRPr lang="ru-RU" altLang="ru-RU" sz="2300" dirty="0"/>
          </a:p>
          <a:p>
            <a:pPr lvl="0"/>
            <a:r>
              <a:rPr lang="ru-RU" altLang="ru-RU" sz="2600" dirty="0"/>
              <a:t>Назначение — отвечать на получаемые SQL-запросы</a:t>
            </a:r>
          </a:p>
          <a:p>
            <a:pPr lvl="0"/>
            <a:r>
              <a:rPr lang="ru-RU" altLang="ru-RU" sz="2600" dirty="0"/>
              <a:t>Клиентом может быть любая программа, пытающаяся подключиться к СУБД</a:t>
            </a:r>
          </a:p>
        </p:txBody>
      </p:sp>
    </p:spTree>
  </p:cSld>
  <p:clrMapOvr>
    <a:masterClrMapping/>
  </p:clrMapOvr>
  <p:transition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Серверные процессы</a:t>
            </a:r>
          </a:p>
        </p:txBody>
      </p:sp>
      <p:sp>
        <p:nvSpPr>
          <p:cNvPr id="163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Отправка </a:t>
            </a:r>
            <a:r>
              <a:rPr lang="en-US" altLang="ru-RU" sz="2600">
                <a:latin typeface="Gill Sans MT" pitchFamily="34" charset="0"/>
              </a:rPr>
              <a:t>SQL</a:t>
            </a:r>
            <a:r>
              <a:rPr lang="ru-RU" altLang="ru-RU" sz="2600"/>
              <a:t>-запроса </a:t>
            </a:r>
            <a:r>
              <a:rPr lang="en-US" altLang="ru-RU" sz="2600">
                <a:latin typeface="Gill Sans MT" pitchFamily="34" charset="0"/>
              </a:rPr>
              <a:t>select * from students;</a:t>
            </a:r>
          </a:p>
          <a:p>
            <a:pPr lvl="1"/>
            <a:r>
              <a:rPr lang="ru-RU" altLang="ru-RU" sz="2300"/>
              <a:t>Производит синтаксический разбор</a:t>
            </a:r>
          </a:p>
          <a:p>
            <a:pPr lvl="1"/>
            <a:r>
              <a:rPr lang="ru-RU" altLang="ru-RU" sz="2300"/>
              <a:t>Помещает в разделяемый пул (находит в пуле)</a:t>
            </a:r>
          </a:p>
          <a:p>
            <a:pPr lvl="1"/>
            <a:r>
              <a:rPr lang="ru-RU" altLang="ru-RU" sz="2300"/>
              <a:t>Создает план запроса и выполняет его</a:t>
            </a:r>
          </a:p>
          <a:p>
            <a:pPr lvl="1"/>
            <a:r>
              <a:rPr lang="ru-RU" altLang="ru-RU" sz="2300"/>
              <a:t>При необходимости, производит поиск данных в буферном кэше или запрашивает в кэш с диска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Как проверить установку?</a:t>
            </a:r>
          </a:p>
        </p:txBody>
      </p:sp>
      <p:sp>
        <p:nvSpPr>
          <p:cNvPr id="34819" name="Объект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Сервисы</a:t>
            </a:r>
          </a:p>
          <a:p>
            <a:pPr lvl="0"/>
            <a:r>
              <a:rPr lang="ru-RU" altLang="ru-RU" sz="2600" dirty="0"/>
              <a:t>Список установленных программ</a:t>
            </a:r>
          </a:p>
          <a:p>
            <a:pPr lvl="0"/>
            <a:r>
              <a:rPr lang="ru-RU" altLang="ru-RU" sz="2600" dirty="0"/>
              <a:t>Редактор реестра</a:t>
            </a:r>
          </a:p>
          <a:p>
            <a:pPr lvl="0"/>
            <a:r>
              <a:rPr lang="ru-RU" altLang="ru-RU" sz="2600" dirty="0"/>
              <a:t>Установщик </a:t>
            </a:r>
            <a:r>
              <a:rPr lang="en-US" altLang="ru-RU" sz="2600" dirty="0">
                <a:latin typeface="Gill Sans MT" pitchFamily="34" charset="0"/>
              </a:rPr>
              <a:t>Universal Installer</a:t>
            </a:r>
          </a:p>
          <a:p>
            <a:pPr lvl="0"/>
            <a:r>
              <a:rPr lang="ru-RU" altLang="ru-RU" sz="2600" dirty="0"/>
              <a:t>Пользователи и группы</a:t>
            </a:r>
          </a:p>
          <a:p>
            <a:pPr lvl="0"/>
            <a:r>
              <a:rPr lang="ru-RU" altLang="ru-RU" sz="2600" dirty="0"/>
              <a:t>Соединение с базой данных</a:t>
            </a:r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68313" y="476250"/>
            <a:ext cx="8229600" cy="720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/>
              <a:t>Oracle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Net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Listener</a:t>
            </a:r>
            <a:endParaRPr lang="ru-RU" altLang="ru-RU" dirty="0"/>
          </a:p>
        </p:txBody>
      </p:sp>
      <p:sp>
        <p:nvSpPr>
          <p:cNvPr id="174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dirty="0">
                <a:latin typeface="Gill Sans MT" pitchFamily="34" charset="0"/>
              </a:rPr>
              <a:t>Oracle Net Listener</a:t>
            </a:r>
            <a:r>
              <a:rPr lang="ru-RU" altLang="ru-RU" sz="2600" dirty="0"/>
              <a:t> – процесс на стороне сервера, прослушивающий  входящие запросы клиента на соединение с экземпляром. </a:t>
            </a:r>
          </a:p>
          <a:p>
            <a:pPr lvl="0"/>
            <a:r>
              <a:rPr lang="en-US" altLang="ru-RU" sz="2600" dirty="0">
                <a:latin typeface="Gill Sans MT" pitchFamily="34" charset="0"/>
              </a:rPr>
              <a:t>Listener</a:t>
            </a:r>
            <a:r>
              <a:rPr lang="ru-RU" altLang="ru-RU" sz="2600" dirty="0"/>
              <a:t> – это программа-сервер, прослушивающая </a:t>
            </a:r>
            <a:r>
              <a:rPr lang="en-US" altLang="ru-RU" sz="2600" dirty="0">
                <a:latin typeface="Gill Sans MT" pitchFamily="34" charset="0"/>
              </a:rPr>
              <a:t>TCP</a:t>
            </a:r>
            <a:r>
              <a:rPr lang="ru-RU" altLang="ru-RU" sz="2600" dirty="0"/>
              <a:t>-порт, принимающая запросы на соединение с </a:t>
            </a:r>
            <a:r>
              <a:rPr lang="en-US" altLang="ru-RU" sz="2600" dirty="0">
                <a:latin typeface="Gill Sans MT" pitchFamily="34" charset="0"/>
              </a:rPr>
              <a:t>Oracle</a:t>
            </a:r>
            <a:r>
              <a:rPr lang="ru-RU" altLang="ru-RU" sz="2600" dirty="0"/>
              <a:t> экземпляром от программ-клиентов. </a:t>
            </a:r>
          </a:p>
          <a:p>
            <a:pPr lvl="0"/>
            <a:r>
              <a:rPr lang="ru-RU" altLang="ru-RU" sz="2600" dirty="0"/>
              <a:t>В результате успешной работы </a:t>
            </a:r>
            <a:r>
              <a:rPr lang="en-US" altLang="ru-RU" sz="2600" dirty="0">
                <a:latin typeface="Gill Sans MT" pitchFamily="34" charset="0"/>
              </a:rPr>
              <a:t>Listener</a:t>
            </a:r>
            <a:r>
              <a:rPr lang="ru-RU" altLang="ru-RU" sz="2600" dirty="0"/>
              <a:t> устанавливается соединение между программой-клиентом и обработчиком запросов экземпляра. </a:t>
            </a:r>
          </a:p>
          <a:p>
            <a:pPr lvl="0"/>
            <a:r>
              <a:rPr lang="ru-RU" altLang="ru-RU" sz="2600" dirty="0"/>
              <a:t>По умолчанию </a:t>
            </a:r>
            <a:r>
              <a:rPr lang="en-US" altLang="ru-RU" sz="2600" dirty="0">
                <a:latin typeface="Gill Sans MT" pitchFamily="34" charset="0"/>
              </a:rPr>
              <a:t>TCP-</a:t>
            </a:r>
            <a:r>
              <a:rPr lang="ru-RU" altLang="ru-RU" sz="2600" dirty="0"/>
              <a:t>порт 1521</a:t>
            </a:r>
          </a:p>
        </p:txBody>
      </p:sp>
    </p:spTree>
  </p:cSld>
  <p:clrMapOvr>
    <a:masterClrMapping/>
  </p:clrMapOvr>
  <p:transition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/>
              <a:t>Oracle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Net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Listener</a:t>
            </a:r>
            <a:r>
              <a:rPr lang="ru-RU" altLang="ru-RU" dirty="0"/>
              <a:t> – Службы</a:t>
            </a:r>
          </a:p>
        </p:txBody>
      </p:sp>
      <p:pic>
        <p:nvPicPr>
          <p:cNvPr id="1843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84313"/>
            <a:ext cx="8034337" cy="19446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/>
              <a:t>Oracle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Net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Listener</a:t>
            </a:r>
            <a:endParaRPr lang="ru-RU" altLang="ru-RU" dirty="0"/>
          </a:p>
        </p:txBody>
      </p:sp>
      <p:sp>
        <p:nvSpPr>
          <p:cNvPr id="194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Экземпляр может иметь несколько точек подключения</a:t>
            </a:r>
          </a:p>
          <a:p>
            <a:pPr lvl="0"/>
            <a:r>
              <a:rPr lang="ru-RU" altLang="ru-RU" sz="2600" dirty="0"/>
              <a:t>Точки подключения называются сервисами и имеют символические имена</a:t>
            </a:r>
          </a:p>
          <a:p>
            <a:pPr lvl="0"/>
            <a:r>
              <a:rPr lang="ru-RU" altLang="ru-RU" sz="2600" dirty="0"/>
              <a:t>При инсталляции автоматически создается два сервиса: </a:t>
            </a:r>
          </a:p>
          <a:p>
            <a:pPr lvl="1"/>
            <a:r>
              <a:rPr lang="en-US" altLang="ru-RU" sz="2300" dirty="0">
                <a:latin typeface="Gill Sans MT" pitchFamily="34" charset="0"/>
              </a:rPr>
              <a:t>SYS</a:t>
            </a:r>
            <a:r>
              <a:rPr lang="ru-RU" altLang="ru-RU" sz="2300" dirty="0"/>
              <a:t>$</a:t>
            </a:r>
            <a:r>
              <a:rPr lang="en-US" altLang="ru-RU" sz="2300" dirty="0">
                <a:latin typeface="Gill Sans MT" pitchFamily="34" charset="0"/>
              </a:rPr>
              <a:t>USERS</a:t>
            </a:r>
            <a:r>
              <a:rPr lang="ru-RU" altLang="ru-RU" sz="2300" dirty="0"/>
              <a:t> (по умолчанию, указывается </a:t>
            </a:r>
            <a:r>
              <a:rPr lang="en-US" altLang="ru-RU" sz="2300" dirty="0">
                <a:latin typeface="Gill Sans MT" pitchFamily="34" charset="0"/>
              </a:rPr>
              <a:t>SID </a:t>
            </a:r>
            <a:r>
              <a:rPr lang="ru-RU" altLang="ru-RU" sz="2300" dirty="0"/>
              <a:t>в параметрах соединения), </a:t>
            </a:r>
          </a:p>
          <a:p>
            <a:pPr lvl="1"/>
            <a:r>
              <a:rPr lang="ru-RU" altLang="ru-RU" sz="2300" dirty="0"/>
              <a:t>сервис с именем </a:t>
            </a:r>
            <a:r>
              <a:rPr lang="ru-RU" altLang="ru-RU" sz="2300" dirty="0" err="1"/>
              <a:t>инстанса</a:t>
            </a:r>
            <a:r>
              <a:rPr lang="ru-RU" altLang="ru-RU" sz="2300" dirty="0"/>
              <a:t> (указывается  сервис)</a:t>
            </a:r>
          </a:p>
          <a:p>
            <a:pPr lvl="0"/>
            <a:r>
              <a:rPr lang="ru-RU" altLang="ru-RU" sz="2600" dirty="0"/>
              <a:t>При создании </a:t>
            </a:r>
            <a:r>
              <a:rPr lang="en-US" altLang="ru-RU" sz="2600" dirty="0">
                <a:latin typeface="Gill Sans MT" pitchFamily="34" charset="0"/>
              </a:rPr>
              <a:t>PDB </a:t>
            </a:r>
            <a:r>
              <a:rPr lang="ru-RU" altLang="ru-RU" sz="2600" dirty="0"/>
              <a:t>для нее автоматически добавляется сервис с именем,  совпадающим с </a:t>
            </a:r>
            <a:r>
              <a:rPr lang="en-US" altLang="ru-RU" sz="2600" dirty="0">
                <a:latin typeface="Gill Sans MT" pitchFamily="34" charset="0"/>
              </a:rPr>
              <a:t>PDB</a:t>
            </a:r>
            <a:r>
              <a:rPr lang="ru-RU" altLang="ru-RU" sz="2600" dirty="0"/>
              <a:t>-именем</a:t>
            </a:r>
          </a:p>
        </p:txBody>
      </p:sp>
    </p:spTree>
  </p:cSld>
  <p:clrMapOvr>
    <a:masterClrMapping/>
  </p:clrMapOvr>
  <p:transition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/>
              <a:t>Oracle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Net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Listener</a:t>
            </a:r>
            <a:endParaRPr lang="ru-RU" altLang="ru-RU" dirty="0"/>
          </a:p>
        </p:txBody>
      </p:sp>
      <p:pic>
        <p:nvPicPr>
          <p:cNvPr id="2048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593850"/>
            <a:ext cx="6883400" cy="40671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/>
              <a:t>Oracle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Net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Listener</a:t>
            </a:r>
            <a:r>
              <a:rPr lang="ru-RU" altLang="ru-RU" dirty="0"/>
              <a:t> – старт экземпляра</a:t>
            </a:r>
          </a:p>
        </p:txBody>
      </p:sp>
      <p:sp>
        <p:nvSpPr>
          <p:cNvPr id="21507" name="Объект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3527425" cy="5183187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1"/>
            <a:r>
              <a:rPr lang="ru-RU" altLang="ru-RU" sz="2200" dirty="0">
                <a:solidFill>
                  <a:schemeClr val="tx1"/>
                </a:solidFill>
              </a:rPr>
              <a:t>фоновый процесс </a:t>
            </a:r>
            <a:r>
              <a:rPr lang="en-US" altLang="ru-RU" sz="2200" dirty="0">
                <a:solidFill>
                  <a:schemeClr val="tx1"/>
                </a:solidFill>
                <a:latin typeface="Gill Sans MT" pitchFamily="34" charset="0"/>
              </a:rPr>
              <a:t>LREG </a:t>
            </a:r>
            <a:r>
              <a:rPr lang="ru-RU" altLang="ru-RU" sz="2200" dirty="0">
                <a:solidFill>
                  <a:schemeClr val="tx1"/>
                </a:solidFill>
              </a:rPr>
              <a:t>считывает имена и параметры зарегистрированных сервисов экземпляра </a:t>
            </a:r>
          </a:p>
          <a:p>
            <a:pPr lvl="1"/>
            <a:r>
              <a:rPr lang="ru-RU" altLang="ru-RU" sz="2200" dirty="0">
                <a:solidFill>
                  <a:schemeClr val="tx1"/>
                </a:solidFill>
              </a:rPr>
              <a:t>регистрирует их в </a:t>
            </a:r>
            <a:r>
              <a:rPr lang="en-US" altLang="ru-RU" sz="2200" dirty="0">
                <a:solidFill>
                  <a:schemeClr val="tx1"/>
                </a:solidFill>
                <a:latin typeface="Gill Sans MT" pitchFamily="34" charset="0"/>
              </a:rPr>
              <a:t>Listener</a:t>
            </a:r>
            <a:endParaRPr lang="ru-RU" altLang="ru-RU" sz="2200" dirty="0">
              <a:solidFill>
                <a:schemeClr val="tx1"/>
              </a:solidFill>
            </a:endParaRPr>
          </a:p>
          <a:p>
            <a:pPr lvl="1"/>
            <a:r>
              <a:rPr lang="ru-RU" altLang="ru-RU" sz="2200" dirty="0">
                <a:solidFill>
                  <a:schemeClr val="tx1"/>
                </a:solidFill>
              </a:rPr>
              <a:t>если </a:t>
            </a:r>
            <a:r>
              <a:rPr lang="en-US" altLang="ru-RU" sz="2200" dirty="0">
                <a:solidFill>
                  <a:schemeClr val="tx1"/>
                </a:solidFill>
                <a:latin typeface="Gill Sans MT" pitchFamily="34" charset="0"/>
              </a:rPr>
              <a:t>Listener </a:t>
            </a:r>
            <a:r>
              <a:rPr lang="ru-RU" altLang="ru-RU" sz="2200" dirty="0">
                <a:solidFill>
                  <a:schemeClr val="tx1"/>
                </a:solidFill>
              </a:rPr>
              <a:t>не обнаружен, то попытки регистрации периодично повторяются</a:t>
            </a:r>
          </a:p>
          <a:p>
            <a:pPr lvl="1"/>
            <a:r>
              <a:rPr lang="en-US" altLang="ru-RU" sz="2200" dirty="0">
                <a:solidFill>
                  <a:schemeClr val="tx1"/>
                </a:solidFill>
                <a:latin typeface="Gill Sans MT" pitchFamily="34" charset="0"/>
              </a:rPr>
              <a:t>Listener </a:t>
            </a:r>
            <a:r>
              <a:rPr lang="ru-RU" altLang="ru-RU" sz="2200" dirty="0">
                <a:solidFill>
                  <a:schemeClr val="tx1"/>
                </a:solidFill>
              </a:rPr>
              <a:t>прослушивает запросы к сервисам</a:t>
            </a:r>
          </a:p>
        </p:txBody>
      </p:sp>
      <p:graphicFrame>
        <p:nvGraphicFramePr>
          <p:cNvPr id="21508" name="Объект 1"/>
          <p:cNvGraphicFramePr>
            <a:graphicFrameLocks noChangeAspect="1"/>
          </p:cNvGraphicFramePr>
          <p:nvPr/>
        </p:nvGraphicFramePr>
        <p:xfrm>
          <a:off x="4140200" y="1989138"/>
          <a:ext cx="4562475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562475" imgH="3152775" progId="Visio.Drawing.11">
                  <p:embed/>
                </p:oleObj>
              </mc:Choice>
              <mc:Fallback>
                <p:oleObj r:id="rId2" imgW="4562475" imgH="3152775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0200" y="1989138"/>
                        <a:ext cx="4562475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/>
              <a:t>Oracle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Net</a:t>
            </a:r>
            <a:r>
              <a:rPr lang="en-US" altLang="ru-RU" b="1" dirty="0">
                <a:latin typeface="Bookman Old Style" pitchFamily="18" charset="0"/>
              </a:rPr>
              <a:t> </a:t>
            </a:r>
            <a:r>
              <a:rPr lang="en-US" altLang="ru-RU" dirty="0"/>
              <a:t>Listener</a:t>
            </a:r>
            <a:r>
              <a:rPr lang="ru-RU" altLang="ru-RU" dirty="0"/>
              <a:t> – запрос на соединение </a:t>
            </a:r>
          </a:p>
        </p:txBody>
      </p:sp>
      <p:sp>
        <p:nvSpPr>
          <p:cNvPr id="22531" name="Объект 2"/>
          <p:cNvSpPr>
            <a:spLocks noGrp="1"/>
          </p:cNvSpPr>
          <p:nvPr>
            <p:ph sz="quarter" idx="1"/>
          </p:nvPr>
        </p:nvSpPr>
        <p:spPr>
          <a:xfrm>
            <a:off x="244475" y="1219200"/>
            <a:ext cx="4471988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200" dirty="0"/>
              <a:t>1)клиент выполняет запрос к </a:t>
            </a:r>
            <a:r>
              <a:rPr lang="en-US" altLang="ru-RU" sz="2200" dirty="0">
                <a:latin typeface="Gill Sans MT" pitchFamily="34" charset="0"/>
              </a:rPr>
              <a:t>Listener</a:t>
            </a:r>
            <a:r>
              <a:rPr lang="ru-RU" altLang="ru-RU" sz="2200" dirty="0"/>
              <a:t> на соединение с сервисом экземпляра</a:t>
            </a:r>
          </a:p>
          <a:p>
            <a:pPr lvl="0"/>
            <a:r>
              <a:rPr lang="ru-RU" altLang="ru-RU" sz="2200" dirty="0"/>
              <a:t>2) </a:t>
            </a:r>
            <a:r>
              <a:rPr lang="en-US" altLang="ru-RU" sz="2200" dirty="0">
                <a:latin typeface="Gill Sans MT" pitchFamily="34" charset="0"/>
              </a:rPr>
              <a:t>Listener </a:t>
            </a:r>
            <a:r>
              <a:rPr lang="ru-RU" altLang="ru-RU" sz="2200" dirty="0"/>
              <a:t>запрашивает соединение с сервером</a:t>
            </a:r>
          </a:p>
          <a:p>
            <a:pPr lvl="0"/>
            <a:r>
              <a:rPr lang="ru-RU" altLang="ru-RU" sz="2200" dirty="0"/>
              <a:t>3)сервер возвращает параметры соединения с обработчиком сервиса</a:t>
            </a:r>
          </a:p>
          <a:p>
            <a:pPr lvl="0"/>
            <a:r>
              <a:rPr lang="ru-RU" altLang="ru-RU" sz="2200" dirty="0"/>
              <a:t>4) </a:t>
            </a:r>
            <a:r>
              <a:rPr lang="en-US" altLang="ru-RU" sz="2200" dirty="0">
                <a:latin typeface="Gill Sans MT" pitchFamily="34" charset="0"/>
              </a:rPr>
              <a:t>Listener </a:t>
            </a:r>
            <a:r>
              <a:rPr lang="ru-RU" altLang="ru-RU" sz="2200" dirty="0"/>
              <a:t>сообщает параметры соединения клиенту</a:t>
            </a:r>
          </a:p>
          <a:p>
            <a:pPr lvl="0"/>
            <a:r>
              <a:rPr lang="ru-RU" altLang="ru-RU" sz="2200" dirty="0"/>
              <a:t>5) клиент соединяется с обработчиком запросов сервиса для дальнейшей работы с сервисом в рамках соединения</a:t>
            </a:r>
          </a:p>
        </p:txBody>
      </p:sp>
      <p:graphicFrame>
        <p:nvGraphicFramePr>
          <p:cNvPr id="22532" name="Объект 1"/>
          <p:cNvGraphicFramePr>
            <a:graphicFrameLocks noChangeAspect="1"/>
          </p:cNvGraphicFramePr>
          <p:nvPr/>
        </p:nvGraphicFramePr>
        <p:xfrm>
          <a:off x="4576763" y="1989138"/>
          <a:ext cx="4471987" cy="266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471987" imgH="2665412" progId="Visio.Drawing.11">
                  <p:embed/>
                </p:oleObj>
              </mc:Choice>
              <mc:Fallback>
                <p:oleObj r:id="rId2" imgW="4471987" imgH="2665412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6763" y="1989138"/>
                        <a:ext cx="4471987" cy="2665412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Net Listener</a:t>
            </a:r>
            <a:endParaRPr lang="ru-RU" altLang="ru-RU" dirty="0"/>
          </a:p>
        </p:txBody>
      </p:sp>
      <p:sp>
        <p:nvSpPr>
          <p:cNvPr id="23555" name="Объект 2"/>
          <p:cNvSpPr>
            <a:spLocks noGrp="1"/>
          </p:cNvSpPr>
          <p:nvPr>
            <p:ph sz="quarter" idx="1"/>
          </p:nvPr>
        </p:nvSpPr>
        <p:spPr>
          <a:xfrm>
            <a:off x="468313" y="1341438"/>
            <a:ext cx="8229600" cy="1366837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Конфигурационный файл программы </a:t>
            </a:r>
            <a:r>
              <a:rPr lang="en-US" altLang="ru-RU" sz="2600" dirty="0">
                <a:latin typeface="Gill Sans MT" pitchFamily="34" charset="0"/>
              </a:rPr>
              <a:t>Listener</a:t>
            </a:r>
            <a:r>
              <a:rPr lang="ru-RU" altLang="ru-RU" sz="2600" dirty="0"/>
              <a:t>: </a:t>
            </a:r>
            <a:r>
              <a:rPr lang="en-US" altLang="ru-RU" sz="2600" dirty="0">
                <a:latin typeface="Gill Sans MT" pitchFamily="34" charset="0"/>
              </a:rPr>
              <a:t>ORACLE</a:t>
            </a:r>
            <a:r>
              <a:rPr lang="ru-RU" altLang="ru-RU" sz="2600" dirty="0"/>
              <a:t>_</a:t>
            </a:r>
            <a:r>
              <a:rPr lang="en-US" altLang="ru-RU" sz="2600" dirty="0">
                <a:latin typeface="Gill Sans MT" pitchFamily="34" charset="0"/>
              </a:rPr>
              <a:t>HOME</a:t>
            </a:r>
            <a:r>
              <a:rPr lang="ru-RU" altLang="ru-RU" sz="2600" dirty="0"/>
              <a:t>\</a:t>
            </a:r>
            <a:r>
              <a:rPr lang="en-US" altLang="ru-RU" sz="2600" dirty="0">
                <a:latin typeface="Gill Sans MT" pitchFamily="34" charset="0"/>
              </a:rPr>
              <a:t>NETWORK</a:t>
            </a:r>
            <a:r>
              <a:rPr lang="ru-RU" altLang="ru-RU" sz="2600" dirty="0"/>
              <a:t>\</a:t>
            </a:r>
            <a:r>
              <a:rPr lang="en-US" altLang="ru-RU" sz="2600" dirty="0">
                <a:latin typeface="Gill Sans MT" pitchFamily="34" charset="0"/>
              </a:rPr>
              <a:t>ADMIN</a:t>
            </a:r>
            <a:r>
              <a:rPr lang="ru-RU" altLang="ru-RU" sz="2600" dirty="0"/>
              <a:t>\</a:t>
            </a:r>
            <a:r>
              <a:rPr lang="en-US" altLang="ru-RU" sz="2600" dirty="0">
                <a:latin typeface="Gill Sans MT" pitchFamily="34" charset="0"/>
              </a:rPr>
              <a:t>listener</a:t>
            </a:r>
            <a:r>
              <a:rPr lang="ru-RU" altLang="ru-RU" sz="2600" dirty="0"/>
              <a:t>.</a:t>
            </a:r>
            <a:r>
              <a:rPr lang="en-US" altLang="ru-RU" sz="2600" dirty="0" err="1">
                <a:latin typeface="Gill Sans MT" pitchFamily="34" charset="0"/>
              </a:rPr>
              <a:t>ora</a:t>
            </a:r>
            <a:endParaRPr lang="ru-RU" altLang="ru-RU" sz="2600" dirty="0"/>
          </a:p>
          <a:p>
            <a:pPr lvl="0"/>
            <a:r>
              <a:rPr lang="ru-RU" altLang="ru-RU" sz="2600" dirty="0"/>
              <a:t>Файл считывается при старте </a:t>
            </a:r>
            <a:r>
              <a:rPr lang="en-US" altLang="ru-RU" sz="2600" dirty="0">
                <a:latin typeface="Gill Sans MT" pitchFamily="34" charset="0"/>
              </a:rPr>
              <a:t>Listener</a:t>
            </a:r>
            <a:endParaRPr lang="ru-RU" altLang="ru-RU" sz="2600" dirty="0"/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2874963"/>
            <a:ext cx="8067675" cy="34956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Net Listener</a:t>
            </a:r>
            <a:endParaRPr lang="ru-RU" altLang="ru-RU" dirty="0"/>
          </a:p>
        </p:txBody>
      </p:sp>
      <p:pic>
        <p:nvPicPr>
          <p:cNvPr id="2457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1438"/>
            <a:ext cx="8174038" cy="43910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Net Listener</a:t>
            </a:r>
            <a:endParaRPr lang="ru-RU" altLang="ru-RU" dirty="0"/>
          </a:p>
        </p:txBody>
      </p:sp>
      <p:sp>
        <p:nvSpPr>
          <p:cNvPr id="256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572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dirty="0" err="1">
                <a:latin typeface="Gill Sans MT" pitchFamily="34" charset="0"/>
              </a:rPr>
              <a:t>lsnrctl</a:t>
            </a:r>
            <a:r>
              <a:rPr lang="en-US" altLang="ru-RU" sz="2600" dirty="0">
                <a:latin typeface="Gill Sans MT" pitchFamily="34" charset="0"/>
              </a:rPr>
              <a:t> – </a:t>
            </a:r>
            <a:r>
              <a:rPr lang="ru-RU" altLang="ru-RU" sz="2600" dirty="0"/>
              <a:t>утилита управления процессом </a:t>
            </a:r>
            <a:r>
              <a:rPr lang="en-US" altLang="ru-RU" sz="2600" dirty="0">
                <a:latin typeface="Gill Sans MT" pitchFamily="34" charset="0"/>
              </a:rPr>
              <a:t>Listener</a:t>
            </a:r>
            <a:endParaRPr lang="ru-RU" altLang="ru-RU" sz="2600" dirty="0"/>
          </a:p>
          <a:p>
            <a:pPr lvl="0"/>
            <a:endParaRPr lang="ru-RU" altLang="ru-RU" sz="2600" dirty="0"/>
          </a:p>
        </p:txBody>
      </p:sp>
      <p:pic>
        <p:nvPicPr>
          <p:cNvPr id="2560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060575"/>
            <a:ext cx="8402638" cy="18002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Net Listener</a:t>
            </a:r>
            <a:endParaRPr lang="ru-RU" altLang="ru-RU" dirty="0"/>
          </a:p>
        </p:txBody>
      </p:sp>
      <p:pic>
        <p:nvPicPr>
          <p:cNvPr id="2662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33688"/>
            <a:ext cx="6981825" cy="347503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662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04913"/>
            <a:ext cx="8582025" cy="15652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Программы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</a:t>
            </a:r>
          </a:p>
        </p:txBody>
      </p:sp>
      <p:pic>
        <p:nvPicPr>
          <p:cNvPr id="3584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268413"/>
            <a:ext cx="2828925" cy="50292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584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1304925"/>
            <a:ext cx="2752725" cy="21526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Net Listener</a:t>
            </a:r>
            <a:endParaRPr lang="ru-RU" altLang="ru-RU" dirty="0"/>
          </a:p>
        </p:txBody>
      </p:sp>
      <p:pic>
        <p:nvPicPr>
          <p:cNvPr id="2765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68413"/>
            <a:ext cx="8194675" cy="43926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Net Listener</a:t>
            </a:r>
            <a:endParaRPr lang="ru-RU" altLang="ru-RU" dirty="0"/>
          </a:p>
        </p:txBody>
      </p:sp>
      <p:pic>
        <p:nvPicPr>
          <p:cNvPr id="2867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196975"/>
            <a:ext cx="6769100" cy="51530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Net Listener</a:t>
            </a:r>
            <a:endParaRPr lang="ru-RU" altLang="ru-RU" dirty="0"/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" y="2279650"/>
            <a:ext cx="7554913" cy="40767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970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143000"/>
            <a:ext cx="6696075" cy="1133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Серверные процессы</a:t>
            </a:r>
          </a:p>
        </p:txBody>
      </p:sp>
      <p:sp>
        <p:nvSpPr>
          <p:cNvPr id="3072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890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Серверные процессы выполняют работу от имени сеанса клиента</a:t>
            </a:r>
          </a:p>
          <a:p>
            <a:pPr lvl="1"/>
            <a:r>
              <a:rPr lang="ru-RU" altLang="ru-RU" dirty="0"/>
              <a:t>Подключение посредством выделенного сервера</a:t>
            </a:r>
          </a:p>
          <a:p>
            <a:pPr lvl="1"/>
            <a:r>
              <a:rPr lang="ru-RU" altLang="ru-RU" dirty="0"/>
              <a:t>Подключение при помощи разделяемого сервера</a:t>
            </a:r>
          </a:p>
          <a:p>
            <a:pPr lvl="1"/>
            <a:endParaRPr lang="ru-RU" altLang="ru-RU" sz="2300" dirty="0"/>
          </a:p>
        </p:txBody>
      </p:sp>
      <p:pic>
        <p:nvPicPr>
          <p:cNvPr id="3072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38" y="2852738"/>
            <a:ext cx="5064125" cy="35290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Режимы сессий</a:t>
            </a:r>
          </a:p>
        </p:txBody>
      </p:sp>
      <p:pic>
        <p:nvPicPr>
          <p:cNvPr id="3174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3" y="1465263"/>
            <a:ext cx="7920037" cy="19446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Dedicated server</a:t>
            </a:r>
            <a:endParaRPr lang="ru-RU" altLang="ru-RU"/>
          </a:p>
        </p:txBody>
      </p:sp>
      <p:pic>
        <p:nvPicPr>
          <p:cNvPr id="3277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8" y="1252538"/>
            <a:ext cx="8340725" cy="21050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277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3213100"/>
            <a:ext cx="5619750" cy="30956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Shared server</a:t>
            </a:r>
            <a:endParaRPr lang="ru-RU" altLang="ru-RU"/>
          </a:p>
        </p:txBody>
      </p:sp>
      <p:sp>
        <p:nvSpPr>
          <p:cNvPr id="33795" name="Объект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Уменьшается количество серверных процессов</a:t>
            </a:r>
          </a:p>
          <a:p>
            <a:pPr lvl="0"/>
            <a:r>
              <a:rPr lang="ru-RU" altLang="ru-RU" sz="2600"/>
              <a:t>Предпочтительнее, когда в системе присутствует большое количество пользователей</a:t>
            </a:r>
          </a:p>
          <a:p>
            <a:pPr lvl="0"/>
            <a:r>
              <a:rPr lang="ru-RU" altLang="ru-RU" sz="2600"/>
              <a:t>Для длительных заданий лучше использовать выделенный режим – почему?</a:t>
            </a:r>
          </a:p>
        </p:txBody>
      </p:sp>
    </p:spTree>
  </p:cSld>
  <p:clrMapOvr>
    <a:masterClrMapping/>
  </p:clrMapOvr>
  <p:transition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dispatcher</a:t>
            </a:r>
            <a:endParaRPr lang="ru-RU" altLang="ru-RU"/>
          </a:p>
        </p:txBody>
      </p:sp>
      <p:pic>
        <p:nvPicPr>
          <p:cNvPr id="34819" name="Picture 2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84313"/>
            <a:ext cx="7362825" cy="143986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4820" name="Picture 2" descr="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8" y="3213100"/>
            <a:ext cx="7623175" cy="14398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dispatcher</a:t>
            </a:r>
            <a:endParaRPr lang="ru-RU" altLang="ru-RU"/>
          </a:p>
        </p:txBody>
      </p:sp>
      <p:pic>
        <p:nvPicPr>
          <p:cNvPr id="3584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5253038" cy="24479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584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716338"/>
            <a:ext cx="5270500" cy="26654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dispatcher</a:t>
            </a:r>
            <a:endParaRPr lang="ru-RU" altLang="ru-RU"/>
          </a:p>
        </p:txBody>
      </p:sp>
      <p:pic>
        <p:nvPicPr>
          <p:cNvPr id="36867" name="Picture 3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5832475" cy="5003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 dirty="0"/>
              <a:t>Сервисы </a:t>
            </a:r>
            <a:r>
              <a:rPr lang="en-US" altLang="ru-RU" dirty="0">
                <a:latin typeface="Bookman Old Style" pitchFamily="18" charset="0"/>
              </a:rPr>
              <a:t>ORACLE</a:t>
            </a:r>
            <a:r>
              <a:rPr lang="ru-RU" altLang="ru-RU" dirty="0"/>
              <a:t> 12с</a:t>
            </a:r>
          </a:p>
        </p:txBody>
      </p:sp>
      <p:pic>
        <p:nvPicPr>
          <p:cNvPr id="3686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68413"/>
            <a:ext cx="8123238" cy="21399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Сравнение режимов выделенного и разделяемого серверов</a:t>
            </a:r>
          </a:p>
        </p:txBody>
      </p:sp>
      <p:sp>
        <p:nvSpPr>
          <p:cNvPr id="37891" name="Объект 2"/>
          <p:cNvSpPr>
            <a:spLocks noGrp="1"/>
          </p:cNvSpPr>
          <p:nvPr>
            <p:ph sz="quarter" idx="1"/>
          </p:nvPr>
        </p:nvSpPr>
        <p:spPr>
          <a:xfrm>
            <a:off x="457200" y="1700213"/>
            <a:ext cx="8229600" cy="44561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Настройка</a:t>
            </a:r>
          </a:p>
          <a:p>
            <a:pPr lvl="0"/>
            <a:r>
              <a:rPr lang="ru-RU" altLang="ru-RU" sz="2600"/>
              <a:t>Установление подключений</a:t>
            </a:r>
          </a:p>
          <a:p>
            <a:pPr lvl="0"/>
            <a:r>
              <a:rPr lang="ru-RU" altLang="ru-RU" sz="2600"/>
              <a:t>Режим работы</a:t>
            </a:r>
          </a:p>
          <a:p>
            <a:pPr lvl="0"/>
            <a:r>
              <a:rPr lang="ru-RU" altLang="ru-RU" sz="2600"/>
              <a:t>Короткие и длинные транзакции</a:t>
            </a:r>
          </a:p>
          <a:p>
            <a:pPr lvl="0"/>
            <a:r>
              <a:rPr lang="ru-RU" altLang="ru-RU" sz="2600"/>
              <a:t>Запуск и останов БД – только в режиме выделенного сервера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Фоновые процессы</a:t>
            </a:r>
          </a:p>
        </p:txBody>
      </p:sp>
      <p:sp>
        <p:nvSpPr>
          <p:cNvPr id="389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Фоновые (</a:t>
            </a:r>
            <a:r>
              <a:rPr lang="en-US" altLang="ru-RU" sz="2600">
                <a:latin typeface="Gill Sans MT" pitchFamily="34" charset="0"/>
              </a:rPr>
              <a:t>background) </a:t>
            </a:r>
            <a:r>
              <a:rPr lang="ru-RU" altLang="ru-RU" sz="2600"/>
              <a:t>процессы – специальная группа процессов для обеспечения производительности и поддержки работы большого числа пользователей</a:t>
            </a:r>
          </a:p>
          <a:p>
            <a:pPr lvl="1"/>
            <a:endParaRPr lang="ru-RU" altLang="ru-RU" sz="2300"/>
          </a:p>
        </p:txBody>
      </p:sp>
      <p:graphicFrame>
        <p:nvGraphicFramePr>
          <p:cNvPr id="38916" name="Таблица 1"/>
          <p:cNvGraphicFramePr>
            <a:graphicFrameLocks noGrp="1"/>
          </p:cNvGraphicFramePr>
          <p:nvPr/>
        </p:nvGraphicFramePr>
        <p:xfrm>
          <a:off x="755650" y="2565400"/>
          <a:ext cx="7585076" cy="3474736"/>
        </p:xfrm>
        <a:graphic>
          <a:graphicData uri="http://schemas.openxmlformats.org/drawingml/2006/table">
            <a:tbl>
              <a:tblPr/>
              <a:tblGrid>
                <a:gridCol w="379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 b="1" dirty="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 b="1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ru-RU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LREG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algn="ctr" eaLnBrk="1" hangingPunct="1"/>
                      <a:r>
                        <a:rPr lang="en-US" altLang="ru-RU" dirty="0" err="1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DBWn</a:t>
                      </a:r>
                      <a:endParaRPr lang="en-US" altLang="ru-RU" dirty="0">
                        <a:solidFill>
                          <a:srgbClr val="000000"/>
                        </a:solidFill>
                        <a:latin typeface="Gill Sans MT" pitchFamily="34" charset="0"/>
                      </a:endParaRPr>
                    </a:p>
                    <a:p>
                      <a:pPr marL="0" lvl="0" indent="0" algn="ctr" eaLnBrk="1" hangingPunct="1"/>
                      <a:endParaRPr dirty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algn="ctr" eaLnBrk="1" hangingPunct="1"/>
                      <a:r>
                        <a:rPr lang="en-US" altLang="ru-RU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CKRT</a:t>
                      </a:r>
                    </a:p>
                    <a:p>
                      <a:pPr marL="0" lvl="1" indent="0" algn="ctr" eaLnBrk="1" hangingPunct="1"/>
                      <a:endParaRPr lang="en-US" altLang="ru-RU">
                        <a:solidFill>
                          <a:srgbClr val="000000"/>
                        </a:solidFill>
                        <a:latin typeface="Gill Sans MT" pitchFamily="34" charset="0"/>
                      </a:endParaRPr>
                    </a:p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algn="ctr" eaLnBrk="1" hangingPunct="1"/>
                      <a:r>
                        <a:rPr lang="en-US" altLang="ru-RU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LGWR</a:t>
                      </a:r>
                    </a:p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algn="ctr" eaLnBrk="1" hangingPunct="1"/>
                      <a:r>
                        <a:rPr lang="en-US" altLang="ru-RU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PMON</a:t>
                      </a:r>
                    </a:p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algn="ctr" eaLnBrk="1" hangingPunct="1"/>
                      <a:r>
                        <a:rPr lang="en-US" altLang="ru-RU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SMON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algn="ctr" eaLnBrk="1" hangingPunct="1"/>
                      <a:r>
                        <a:rPr lang="en-US" altLang="ru-RU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RECO</a:t>
                      </a:r>
                    </a:p>
                    <a:p>
                      <a:pPr marL="0" lvl="1" indent="0" algn="ctr" eaLnBrk="1" hangingPunct="1"/>
                      <a:endParaRPr lang="en-US" altLang="ru-RU">
                        <a:solidFill>
                          <a:srgbClr val="000000"/>
                        </a:solidFill>
                        <a:latin typeface="Gill Sans MT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algn="ctr" eaLnBrk="1" hangingPunct="1"/>
                      <a:r>
                        <a:rPr lang="en-US" altLang="ru-RU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ARCn</a:t>
                      </a:r>
                    </a:p>
                    <a:p>
                      <a:pPr marL="457200" lvl="1" indent="0" algn="ctr" eaLnBrk="1" hangingPunct="1"/>
                      <a:endParaRPr lang="en-US" altLang="ru-RU">
                        <a:solidFill>
                          <a:srgbClr val="000000"/>
                        </a:solidFill>
                        <a:latin typeface="Gill Sans MT" pitchFamily="34" charset="0"/>
                      </a:endParaRPr>
                    </a:p>
                  </a:txBody>
                  <a:tcPr marL="91458" marR="91458" marT="45722" marB="4572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52228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Фоновые процессы</a:t>
            </a:r>
          </a:p>
        </p:txBody>
      </p:sp>
      <p:pic>
        <p:nvPicPr>
          <p:cNvPr id="3993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68413"/>
            <a:ext cx="6000750" cy="20478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994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3" y="2884488"/>
            <a:ext cx="3714750" cy="3352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LREG</a:t>
            </a:r>
            <a:endParaRPr lang="ru-RU" altLang="ru-RU"/>
          </a:p>
        </p:txBody>
      </p:sp>
      <p:sp>
        <p:nvSpPr>
          <p:cNvPr id="409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03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Listener Registration Process</a:t>
            </a:r>
            <a:r>
              <a:rPr lang="ru-RU" altLang="ru-RU" sz="2600"/>
              <a:t> </a:t>
            </a:r>
            <a:r>
              <a:rPr lang="ru-RU" altLang="ru-RU" sz="2600" b="1"/>
              <a:t>– </a:t>
            </a:r>
            <a:r>
              <a:rPr lang="ru-RU" altLang="ru-RU" sz="2600"/>
              <a:t>периодическая регистрация сервисов в процессе </a:t>
            </a:r>
            <a:r>
              <a:rPr lang="en-US" altLang="ru-RU" sz="2600">
                <a:latin typeface="Gill Sans MT" pitchFamily="34" charset="0"/>
              </a:rPr>
              <a:t>Listener</a:t>
            </a:r>
            <a:r>
              <a:rPr lang="en-US" altLang="ru-RU" sz="2600" b="1">
                <a:latin typeface="Gill Sans MT" pitchFamily="34" charset="0"/>
              </a:rPr>
              <a:t> 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 err="1">
                <a:latin typeface="Bookman Old Style" pitchFamily="18" charset="0"/>
              </a:rPr>
              <a:t>DBWn</a:t>
            </a:r>
            <a:endParaRPr lang="ru-RU" altLang="ru-RU" dirty="0"/>
          </a:p>
        </p:txBody>
      </p:sp>
      <p:sp>
        <p:nvSpPr>
          <p:cNvPr id="419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49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Database Writer Process</a:t>
            </a:r>
            <a:r>
              <a:rPr lang="ru-RU" altLang="ru-RU" sz="2600"/>
              <a:t>: (</a:t>
            </a:r>
            <a:r>
              <a:rPr lang="en-US" altLang="ru-RU" sz="2600">
                <a:latin typeface="Gill Sans MT" pitchFamily="34" charset="0"/>
              </a:rPr>
              <a:t>n</a:t>
            </a:r>
            <a:r>
              <a:rPr lang="ru-RU" altLang="ru-RU" sz="2600"/>
              <a:t>=0,…,9, </a:t>
            </a:r>
            <a:r>
              <a:rPr lang="en-US" altLang="ru-RU" sz="2600">
                <a:latin typeface="Gill Sans MT" pitchFamily="34" charset="0"/>
              </a:rPr>
              <a:t>a</a:t>
            </a:r>
            <a:r>
              <a:rPr lang="ru-RU" altLang="ru-RU" sz="2600"/>
              <a:t>,…,</a:t>
            </a:r>
            <a:r>
              <a:rPr lang="en-US" altLang="ru-RU" sz="2600">
                <a:latin typeface="Gill Sans MT" pitchFamily="34" charset="0"/>
              </a:rPr>
              <a:t>z</a:t>
            </a:r>
            <a:r>
              <a:rPr lang="ru-RU" altLang="ru-RU" sz="2600"/>
              <a:t>; </a:t>
            </a:r>
            <a:r>
              <a:rPr lang="en-US" altLang="ru-RU" sz="2600">
                <a:latin typeface="Gill Sans MT" pitchFamily="34" charset="0"/>
              </a:rPr>
              <a:t>BWm</a:t>
            </a:r>
            <a:r>
              <a:rPr lang="ru-RU" altLang="ru-RU" sz="2600"/>
              <a:t>, </a:t>
            </a:r>
            <a:r>
              <a:rPr lang="en-US" altLang="ru-RU" sz="2600">
                <a:latin typeface="Gill Sans MT" pitchFamily="34" charset="0"/>
              </a:rPr>
              <a:t>m</a:t>
            </a:r>
            <a:r>
              <a:rPr lang="ru-RU" altLang="ru-RU" sz="2600"/>
              <a:t>=36,…,99) – фоновый процесс записывающий по </a:t>
            </a:r>
            <a:r>
              <a:rPr lang="en-US" altLang="ru-RU" sz="2600">
                <a:latin typeface="Gill Sans MT" pitchFamily="34" charset="0"/>
              </a:rPr>
              <a:t>LRU</a:t>
            </a:r>
            <a:r>
              <a:rPr lang="ru-RU" altLang="ru-RU" sz="2600"/>
              <a:t> измененные блоки (грязные блоки) в файлы базы данных. </a:t>
            </a:r>
          </a:p>
        </p:txBody>
      </p:sp>
      <p:graphicFrame>
        <p:nvGraphicFramePr>
          <p:cNvPr id="41988" name="Объект 1"/>
          <p:cNvGraphicFramePr>
            <a:graphicFrameLocks noChangeAspect="1"/>
          </p:cNvGraphicFramePr>
          <p:nvPr/>
        </p:nvGraphicFramePr>
        <p:xfrm>
          <a:off x="1619250" y="2924175"/>
          <a:ext cx="5716588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716588" imgH="3384550" progId="Visio.Drawing.11">
                  <p:embed/>
                </p:oleObj>
              </mc:Choice>
              <mc:Fallback>
                <p:oleObj r:id="rId2" imgW="5716588" imgH="3384550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250" y="2924175"/>
                        <a:ext cx="5716588" cy="3384550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 err="1">
                <a:latin typeface="Bookman Old Style" pitchFamily="18" charset="0"/>
              </a:rPr>
              <a:t>DBWn</a:t>
            </a:r>
            <a:endParaRPr lang="ru-RU" altLang="ru-RU" dirty="0"/>
          </a:p>
        </p:txBody>
      </p:sp>
      <p:sp>
        <p:nvSpPr>
          <p:cNvPr id="430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В большинстве случаев достаточно одного процесса</a:t>
            </a:r>
          </a:p>
          <a:p>
            <a:pPr lvl="0"/>
            <a:r>
              <a:rPr lang="ru-RU" altLang="ru-RU" sz="2600"/>
              <a:t>Если процессор 1, то в более чем в 1 </a:t>
            </a:r>
            <a:r>
              <a:rPr lang="en-US" altLang="ru-RU" sz="2600">
                <a:latin typeface="Gill Sans MT" pitchFamily="34" charset="0"/>
              </a:rPr>
              <a:t>DBW</a:t>
            </a:r>
            <a:r>
              <a:rPr lang="ru-RU" altLang="ru-RU" sz="2600"/>
              <a:t>  не смысла </a:t>
            </a:r>
          </a:p>
          <a:p>
            <a:pPr lvl="0"/>
            <a:r>
              <a:rPr lang="ru-RU" altLang="ru-RU" sz="2600"/>
              <a:t>Проверяет с периодичностью не менее 3 сек. наличие измененных блоков и инициирует </a:t>
            </a:r>
            <a:r>
              <a:rPr lang="en-US" altLang="ru-RU" sz="2600">
                <a:latin typeface="Gill Sans MT" pitchFamily="34" charset="0"/>
              </a:rPr>
              <a:t>checkpoint </a:t>
            </a:r>
            <a:r>
              <a:rPr lang="ru-RU" altLang="ru-RU" sz="2600"/>
              <a:t> и по команде фонового процесса </a:t>
            </a:r>
            <a:r>
              <a:rPr lang="en-US" altLang="ru-RU" sz="2600" b="1">
                <a:latin typeface="Gill Sans MT" pitchFamily="34" charset="0"/>
              </a:rPr>
              <a:t>CKPT</a:t>
            </a:r>
            <a:r>
              <a:rPr lang="en-US" altLang="ru-RU" sz="2600">
                <a:latin typeface="Gill Sans MT" pitchFamily="34" charset="0"/>
              </a:rPr>
              <a:t> </a:t>
            </a:r>
            <a:r>
              <a:rPr lang="ru-RU" altLang="ru-RU" sz="2600"/>
              <a:t>сбрасывает некоторую их часть на диск</a:t>
            </a:r>
          </a:p>
          <a:p>
            <a:pPr lvl="0"/>
            <a:r>
              <a:rPr lang="ru-RU" altLang="ru-RU" sz="2600"/>
              <a:t>Использует асинхронный ввод-вывод для записи блоков на диск</a:t>
            </a:r>
          </a:p>
        </p:txBody>
      </p:sp>
    </p:spTree>
  </p:cSld>
  <p:clrMapOvr>
    <a:masterClrMapping/>
  </p:clrMapOvr>
  <p:transition/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 err="1">
                <a:latin typeface="Bookman Old Style" pitchFamily="18" charset="0"/>
              </a:rPr>
              <a:t>DBWn</a:t>
            </a:r>
            <a:endParaRPr lang="ru-RU" altLang="ru-RU" dirty="0"/>
          </a:p>
        </p:txBody>
      </p:sp>
      <p:sp>
        <p:nvSpPr>
          <p:cNvPr id="440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Сброс измененных блоков буферного  кэша может инициироваться  фоновым процессом  </a:t>
            </a:r>
            <a:r>
              <a:rPr lang="en-US" altLang="ru-RU" sz="2600" b="1">
                <a:latin typeface="Gill Sans MT" pitchFamily="34" charset="0"/>
              </a:rPr>
              <a:t>CKPT</a:t>
            </a:r>
            <a:endParaRPr lang="ru-RU" altLang="ru-RU" sz="2600"/>
          </a:p>
          <a:p>
            <a:pPr lvl="0"/>
            <a:r>
              <a:rPr lang="ru-RU" altLang="ru-RU" sz="2600"/>
              <a:t>Сброс измененных блоков может инициироваться через </a:t>
            </a:r>
            <a:r>
              <a:rPr lang="en-US" altLang="ru-RU" sz="2600">
                <a:latin typeface="Gill Sans MT" pitchFamily="34" charset="0"/>
              </a:rPr>
              <a:t>CKPT</a:t>
            </a:r>
            <a:r>
              <a:rPr lang="ru-RU" altLang="ru-RU" sz="2600"/>
              <a:t> серверным процессом (выделенным или разделяемым), который не обнаружил  свободного места  в буферном кэше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DBW </a:t>
            </a:r>
            <a:r>
              <a:rPr lang="ru-RU" altLang="ru-RU" sz="2600"/>
              <a:t>записывает измененные (</a:t>
            </a:r>
            <a:r>
              <a:rPr lang="en-US" altLang="ru-RU" sz="2600">
                <a:latin typeface="Gill Sans MT" pitchFamily="34" charset="0"/>
              </a:rPr>
              <a:t>LRU</a:t>
            </a:r>
            <a:r>
              <a:rPr lang="ru-RU" altLang="ru-RU" sz="2600"/>
              <a:t>, </a:t>
            </a:r>
            <a:r>
              <a:rPr lang="en-US" altLang="ru-RU" sz="2600">
                <a:latin typeface="Gill Sans MT" pitchFamily="34" charset="0"/>
              </a:rPr>
              <a:t>RECYCLE</a:t>
            </a:r>
            <a:r>
              <a:rPr lang="ru-RU" altLang="ru-RU" sz="2600"/>
              <a:t>/</a:t>
            </a:r>
            <a:r>
              <a:rPr lang="en-US" altLang="ru-RU" sz="2600">
                <a:latin typeface="Gill Sans MT" pitchFamily="34" charset="0"/>
              </a:rPr>
              <a:t>DEFAULT</a:t>
            </a:r>
            <a:r>
              <a:rPr lang="ru-RU" altLang="ru-RU" sz="2600"/>
              <a:t>/</a:t>
            </a:r>
            <a:r>
              <a:rPr lang="en-US" altLang="ru-RU" sz="2600">
                <a:latin typeface="Gill Sans MT" pitchFamily="34" charset="0"/>
              </a:rPr>
              <a:t>KEEP</a:t>
            </a:r>
            <a:r>
              <a:rPr lang="ru-RU" altLang="ru-RU" sz="2600"/>
              <a:t>) блоки на диск и освобождает место в буферном кэше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CKPT </a:t>
            </a:r>
            <a:endParaRPr lang="ru-RU" altLang="ru-RU"/>
          </a:p>
        </p:txBody>
      </p:sp>
      <p:sp>
        <p:nvSpPr>
          <p:cNvPr id="4505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45060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7226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CKPT</a:t>
            </a:r>
            <a:r>
              <a:rPr lang="ru-RU" altLang="ru-RU" sz="2600"/>
              <a:t> выполняет процесс </a:t>
            </a:r>
            <a:r>
              <a:rPr lang="en-US" altLang="ru-RU" sz="2600">
                <a:latin typeface="Gill Sans MT" pitchFamily="34" charset="0"/>
              </a:rPr>
              <a:t>checkpoint</a:t>
            </a:r>
            <a:endParaRPr lang="ru-RU" altLang="ru-RU" sz="2600"/>
          </a:p>
          <a:p>
            <a:pPr lvl="0"/>
            <a:r>
              <a:rPr lang="ru-RU" altLang="ru-RU" sz="2600"/>
              <a:t>Выполняется при </a:t>
            </a:r>
            <a:r>
              <a:rPr lang="en-US" altLang="ru-RU" sz="2600">
                <a:latin typeface="Gill Sans MT" pitchFamily="34" charset="0"/>
              </a:rPr>
              <a:t>shutdown</a:t>
            </a:r>
            <a:r>
              <a:rPr lang="ru-RU" altLang="ru-RU" sz="2600"/>
              <a:t>, </a:t>
            </a:r>
            <a:r>
              <a:rPr lang="en-US" altLang="ru-RU" sz="2600">
                <a:latin typeface="Gill Sans MT" pitchFamily="34" charset="0"/>
              </a:rPr>
              <a:t>alter system checkpoint</a:t>
            </a:r>
            <a:r>
              <a:rPr lang="ru-RU" altLang="ru-RU" sz="2600"/>
              <a:t>, переключении </a:t>
            </a:r>
            <a:r>
              <a:rPr lang="en-US" altLang="ru-RU" sz="2600">
                <a:latin typeface="Gill Sans MT" pitchFamily="34" charset="0"/>
              </a:rPr>
              <a:t>REDO </a:t>
            </a:r>
            <a:r>
              <a:rPr lang="ru-RU" altLang="ru-RU" sz="2600"/>
              <a:t>– журнала, периодическом сообщение от </a:t>
            </a:r>
            <a:r>
              <a:rPr lang="en-US" altLang="ru-RU" sz="2600">
                <a:latin typeface="Gill Sans MT" pitchFamily="34" charset="0"/>
              </a:rPr>
              <a:t>DWR</a:t>
            </a:r>
            <a:r>
              <a:rPr lang="ru-RU" altLang="ru-RU" sz="2600"/>
              <a:t>, </a:t>
            </a:r>
            <a:r>
              <a:rPr lang="en-US" altLang="ru-RU" sz="2600">
                <a:latin typeface="Gill Sans MT" pitchFamily="34" charset="0"/>
              </a:rPr>
              <a:t>backup</a:t>
            </a:r>
            <a:endParaRPr lang="ru-RU" altLang="ru-RU" sz="2600"/>
          </a:p>
          <a:p>
            <a:pPr lvl="0"/>
            <a:r>
              <a:rPr lang="ru-RU" altLang="ru-RU" sz="2600"/>
              <a:t>записывает информацию о контрольной точке в управляющие файлы</a:t>
            </a:r>
          </a:p>
          <a:p>
            <a:pPr lvl="0"/>
            <a:r>
              <a:rPr lang="ru-RU" altLang="ru-RU" sz="2600"/>
              <a:t>дает команду </a:t>
            </a:r>
            <a:r>
              <a:rPr lang="en-US" altLang="ru-RU" sz="2600">
                <a:latin typeface="Gill Sans MT" pitchFamily="34" charset="0"/>
              </a:rPr>
              <a:t>DBW </a:t>
            </a:r>
            <a:r>
              <a:rPr lang="ru-RU" altLang="ru-RU" sz="2600"/>
              <a:t>на сброс буферов</a:t>
            </a:r>
          </a:p>
          <a:p>
            <a:pPr lvl="0"/>
            <a:r>
              <a:rPr lang="ru-RU" altLang="ru-RU" sz="2600"/>
              <a:t>дает команду </a:t>
            </a:r>
            <a:r>
              <a:rPr lang="en-US" altLang="ru-RU" sz="2600">
                <a:latin typeface="Gill Sans MT" pitchFamily="34" charset="0"/>
              </a:rPr>
              <a:t>LGWR </a:t>
            </a:r>
            <a:r>
              <a:rPr lang="ru-RU" altLang="ru-RU" sz="2600"/>
              <a:t>на сброс буферов</a:t>
            </a:r>
          </a:p>
        </p:txBody>
      </p:sp>
    </p:spTree>
  </p:cSld>
  <p:clrMapOvr>
    <a:masterClrMapping/>
  </p:clrMapOvr>
  <p:transition/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CKPT </a:t>
            </a:r>
            <a:endParaRPr lang="ru-RU" altLang="ru-RU"/>
          </a:p>
        </p:txBody>
      </p:sp>
      <p:sp>
        <p:nvSpPr>
          <p:cNvPr id="4608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46084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7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инициирует создание контрольной точки 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изменяет управляющие файлы (последний </a:t>
            </a:r>
            <a:r>
              <a:rPr lang="en-US" altLang="ru-RU" sz="2600">
                <a:latin typeface="Gill Sans MT" pitchFamily="34" charset="0"/>
              </a:rPr>
              <a:t>SCN</a:t>
            </a:r>
            <a:r>
              <a:rPr lang="ru-RU" altLang="ru-RU" sz="2600"/>
              <a:t>)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изменяет заголовки файлов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сигнализирует </a:t>
            </a:r>
            <a:r>
              <a:rPr lang="en-US" altLang="ru-RU" sz="2600">
                <a:latin typeface="Gill Sans MT" pitchFamily="34" charset="0"/>
              </a:rPr>
              <a:t>DBWR </a:t>
            </a:r>
            <a:r>
              <a:rPr lang="ru-RU" altLang="ru-RU" sz="2600"/>
              <a:t>о необходимости сбросить буферы</a:t>
            </a:r>
          </a:p>
        </p:txBody>
      </p:sp>
      <p:pic>
        <p:nvPicPr>
          <p:cNvPr id="46085" name="Picture 1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933825"/>
            <a:ext cx="7346950" cy="935038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46086" name="Rectangle 3"/>
          <p:cNvSpPr/>
          <p:nvPr/>
        </p:nvSpPr>
        <p:spPr>
          <a:xfrm>
            <a:off x="0" y="962025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LGWR</a:t>
            </a:r>
            <a:endParaRPr lang="ru-RU" altLang="ru-RU"/>
          </a:p>
        </p:txBody>
      </p:sp>
      <p:sp>
        <p:nvSpPr>
          <p:cNvPr id="471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Log Writer Process</a:t>
            </a:r>
            <a:r>
              <a:rPr lang="ru-RU" altLang="ru-RU" sz="2600"/>
              <a:t> – только один</a:t>
            </a:r>
          </a:p>
          <a:p>
            <a:pPr lvl="0"/>
            <a:r>
              <a:rPr lang="ru-RU" altLang="ru-RU" sz="2600"/>
              <a:t>управляет буфером журналов повтора</a:t>
            </a:r>
          </a:p>
          <a:p>
            <a:pPr lvl="0"/>
            <a:r>
              <a:rPr lang="ru-RU" altLang="ru-RU" sz="2600"/>
              <a:t>записывает блоки буфера журналов повтора в группы журналов</a:t>
            </a:r>
          </a:p>
          <a:p>
            <a:pPr lvl="0"/>
            <a:r>
              <a:rPr lang="ru-RU" altLang="ru-RU" sz="2600"/>
              <a:t>записывает изменения  базы данных до их фиксации </a:t>
            </a:r>
            <a:r>
              <a:rPr lang="en-US" altLang="ru-RU" sz="2600">
                <a:latin typeface="Gill Sans MT" pitchFamily="34" charset="0"/>
              </a:rPr>
              <a:t>DBWR</a:t>
            </a:r>
            <a:r>
              <a:rPr lang="ru-RU" altLang="ru-RU" sz="2600"/>
              <a:t> в базе данных</a:t>
            </a:r>
          </a:p>
          <a:p>
            <a:pPr lvl="0"/>
            <a:r>
              <a:rPr lang="ru-RU" altLang="ru-RU" sz="2600"/>
              <a:t>переключает текущую группу</a:t>
            </a:r>
          </a:p>
          <a:p>
            <a:pPr lvl="1"/>
            <a:r>
              <a:rPr lang="ru-RU" altLang="ru-RU" sz="2300"/>
              <a:t>Раз в 3 секунды</a:t>
            </a:r>
          </a:p>
          <a:p>
            <a:pPr lvl="1"/>
            <a:r>
              <a:rPr lang="ru-RU" altLang="ru-RU" sz="2300"/>
              <a:t>При фиксации транзакции</a:t>
            </a:r>
          </a:p>
          <a:p>
            <a:pPr lvl="1"/>
            <a:r>
              <a:rPr lang="ru-RU" altLang="ru-RU" sz="2300"/>
              <a:t>При заполнении буфера на 1/3 или записи в него 1Мб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Пользователи и группы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12с</a:t>
            </a:r>
          </a:p>
        </p:txBody>
      </p:sp>
      <p:pic>
        <p:nvPicPr>
          <p:cNvPr id="378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1341438"/>
            <a:ext cx="6332537" cy="2603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LGWR</a:t>
            </a:r>
            <a:endParaRPr lang="ru-RU" altLang="ru-RU"/>
          </a:p>
        </p:txBody>
      </p:sp>
      <p:sp>
        <p:nvSpPr>
          <p:cNvPr id="481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Если</a:t>
            </a:r>
            <a:r>
              <a:rPr lang="ru-RU" altLang="ru-RU" sz="2600" b="1" dirty="0"/>
              <a:t> </a:t>
            </a:r>
            <a:r>
              <a:rPr lang="ru-RU" altLang="ru-RU" sz="2600" dirty="0"/>
              <a:t>по какой</a:t>
            </a:r>
            <a:r>
              <a:rPr lang="ru-RU" altLang="ru-RU" sz="2600" b="1" dirty="0"/>
              <a:t>-</a:t>
            </a:r>
            <a:r>
              <a:rPr lang="ru-RU" altLang="ru-RU" sz="2600" dirty="0"/>
              <a:t>то причине </a:t>
            </a:r>
            <a:r>
              <a:rPr lang="en-US" altLang="ru-RU" sz="2600" dirty="0">
                <a:latin typeface="Gill Sans MT" pitchFamily="34" charset="0"/>
              </a:rPr>
              <a:t>LGWR </a:t>
            </a:r>
            <a:r>
              <a:rPr lang="ru-RU" altLang="ru-RU" sz="2600" dirty="0"/>
              <a:t>не может записать данные в один из файлов группы, он продолжает работать (информация об этом событии в </a:t>
            </a:r>
            <a:r>
              <a:rPr lang="en-US" altLang="ru-RU" sz="2600" dirty="0">
                <a:latin typeface="Gill Sans MT" pitchFamily="34" charset="0"/>
              </a:rPr>
              <a:t>alert</a:t>
            </a:r>
            <a:r>
              <a:rPr lang="ru-RU" altLang="ru-RU" sz="2600" dirty="0"/>
              <a:t>)</a:t>
            </a:r>
          </a:p>
          <a:p>
            <a:pPr lvl="0"/>
            <a:r>
              <a:rPr lang="ru-RU" altLang="ru-RU" sz="2600" dirty="0"/>
              <a:t>Если файл в группе один или  нет возможности записать ни в один файл группы, то экземпляр остановится</a:t>
            </a:r>
          </a:p>
          <a:p>
            <a:pPr lvl="0"/>
            <a:r>
              <a:rPr lang="ru-RU" altLang="ru-RU" sz="2600" dirty="0"/>
              <a:t>Производительность </a:t>
            </a:r>
            <a:r>
              <a:rPr lang="en-US" altLang="ru-RU" sz="2600" dirty="0">
                <a:latin typeface="Gill Sans MT" pitchFamily="34" charset="0"/>
              </a:rPr>
              <a:t>LGWR </a:t>
            </a:r>
            <a:r>
              <a:rPr lang="ru-RU" altLang="ru-RU" sz="2600" dirty="0"/>
              <a:t>является критической для экземпляра</a:t>
            </a:r>
          </a:p>
        </p:txBody>
      </p:sp>
    </p:spTree>
  </p:cSld>
  <p:clrMapOvr>
    <a:masterClrMapping/>
  </p:clrMapOvr>
  <p:transition/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LGWR</a:t>
            </a:r>
            <a:endParaRPr lang="ru-RU" altLang="ru-RU"/>
          </a:p>
        </p:txBody>
      </p:sp>
      <p:sp>
        <p:nvSpPr>
          <p:cNvPr id="4915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Инициирует создание контрольных точек </a:t>
            </a:r>
          </a:p>
          <a:p>
            <a:pPr lvl="0"/>
            <a:r>
              <a:rPr lang="ru-RU" altLang="ru-RU" sz="2600"/>
              <a:t>Чем чаще контрольные точки, тем меньше времени потребуется при восстановлении базы данных при сбое</a:t>
            </a:r>
          </a:p>
        </p:txBody>
      </p:sp>
    </p:spTree>
  </p:cSld>
  <p:clrMapOvr>
    <a:masterClrMapping/>
  </p:clrMapOvr>
  <p:transition/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LGWR</a:t>
            </a:r>
            <a:endParaRPr lang="ru-RU" altLang="ru-RU"/>
          </a:p>
        </p:txBody>
      </p:sp>
      <p:pic>
        <p:nvPicPr>
          <p:cNvPr id="501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7777163" cy="41751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LGWR</a:t>
            </a:r>
            <a:endParaRPr lang="ru-RU" altLang="ru-RU"/>
          </a:p>
        </p:txBody>
      </p:sp>
      <p:pic>
        <p:nvPicPr>
          <p:cNvPr id="5120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1773238"/>
            <a:ext cx="7608888" cy="41767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LGWR</a:t>
            </a:r>
            <a:endParaRPr lang="ru-RU" altLang="ru-RU"/>
          </a:p>
        </p:txBody>
      </p:sp>
      <p:pic>
        <p:nvPicPr>
          <p:cNvPr id="52227" name="Picture 2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412875"/>
            <a:ext cx="5265737" cy="16557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ARCn</a:t>
            </a:r>
            <a:endParaRPr lang="ru-RU" altLang="ru-RU"/>
          </a:p>
        </p:txBody>
      </p:sp>
      <p:sp>
        <p:nvSpPr>
          <p:cNvPr id="53251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143986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Archiver Process</a:t>
            </a:r>
            <a:r>
              <a:rPr lang="ru-RU" altLang="ru-RU" sz="2600"/>
              <a:t> </a:t>
            </a:r>
            <a:r>
              <a:rPr lang="en-US" altLang="ru-RU" sz="2600">
                <a:latin typeface="Gill Sans MT" pitchFamily="34" charset="0"/>
              </a:rPr>
              <a:t>–</a:t>
            </a:r>
            <a:r>
              <a:rPr lang="ru-RU" altLang="ru-RU" sz="2600"/>
              <a:t> копирует файлы журнала повтора после переключения группы журналов</a:t>
            </a:r>
          </a:p>
          <a:p>
            <a:pPr lvl="0"/>
            <a:r>
              <a:rPr lang="ru-RU" altLang="ru-RU" sz="2600"/>
              <a:t>Необязательный процесс</a:t>
            </a:r>
            <a:endParaRPr lang="en-US" altLang="ru-RU" sz="2600">
              <a:latin typeface="Gill Sans MT" pitchFamily="34" charset="0"/>
            </a:endParaRP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ARCn</a:t>
            </a:r>
            <a:endParaRPr lang="ru-RU" altLang="ru-RU"/>
          </a:p>
        </p:txBody>
      </p:sp>
      <p:pic>
        <p:nvPicPr>
          <p:cNvPr id="5427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12875"/>
            <a:ext cx="4527550" cy="32400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ARCn</a:t>
            </a:r>
            <a:endParaRPr lang="ru-RU" altLang="ru-RU"/>
          </a:p>
        </p:txBody>
      </p:sp>
      <p:pic>
        <p:nvPicPr>
          <p:cNvPr id="5529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412875"/>
            <a:ext cx="4537075" cy="47529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PMON</a:t>
            </a:r>
            <a:endParaRPr lang="ru-RU" altLang="ru-RU"/>
          </a:p>
        </p:txBody>
      </p:sp>
      <p:sp>
        <p:nvSpPr>
          <p:cNvPr id="56323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4897437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dirty="0">
                <a:latin typeface="Gill Sans MT" pitchFamily="34" charset="0"/>
              </a:rPr>
              <a:t>Process monitor</a:t>
            </a:r>
            <a:r>
              <a:rPr lang="ru-RU" altLang="ru-RU" sz="2600" dirty="0"/>
              <a:t> </a:t>
            </a:r>
            <a:r>
              <a:rPr lang="en-US" altLang="ru-RU" sz="2600" dirty="0">
                <a:latin typeface="Gill Sans MT" pitchFamily="34" charset="0"/>
              </a:rPr>
              <a:t>–</a:t>
            </a:r>
            <a:r>
              <a:rPr lang="ru-RU" altLang="ru-RU" sz="2600" dirty="0"/>
              <a:t> отвечает за очистку после ненормального закрытия подключений</a:t>
            </a:r>
          </a:p>
          <a:p>
            <a:pPr lvl="0"/>
            <a:r>
              <a:rPr lang="ru-RU" altLang="ru-RU" sz="2600" dirty="0"/>
              <a:t>Инициирует откат незафиксированных транзакций, снятие блокировок, и освобождение ресурсов </a:t>
            </a:r>
            <a:r>
              <a:rPr lang="en-US" altLang="ru-RU" sz="2600" dirty="0">
                <a:latin typeface="Gill Sans MT" pitchFamily="34" charset="0"/>
              </a:rPr>
              <a:t>SGA</a:t>
            </a:r>
          </a:p>
          <a:p>
            <a:pPr lvl="0"/>
            <a:r>
              <a:rPr lang="ru-RU" altLang="ru-RU" sz="2600" dirty="0"/>
              <a:t>следит за работой других фоновых процессов, отвечает за их перезапуск</a:t>
            </a:r>
          </a:p>
          <a:p>
            <a:pPr lvl="0"/>
            <a:r>
              <a:rPr lang="ru-RU" altLang="ru-RU" sz="2600" dirty="0"/>
              <a:t>восстанавливает работу </a:t>
            </a:r>
            <a:r>
              <a:rPr lang="en-US" altLang="ru-RU" sz="2600" dirty="0">
                <a:latin typeface="Gill Sans MT" pitchFamily="34" charset="0"/>
              </a:rPr>
              <a:t>dispatcher </a:t>
            </a:r>
            <a:r>
              <a:rPr lang="ru-RU" altLang="ru-RU" sz="2600" dirty="0"/>
              <a:t>или </a:t>
            </a:r>
            <a:r>
              <a:rPr lang="en-US" altLang="ru-RU" sz="2600" dirty="0">
                <a:latin typeface="Gill Sans MT" pitchFamily="34" charset="0"/>
              </a:rPr>
              <a:t>shadow</a:t>
            </a:r>
            <a:r>
              <a:rPr lang="ru-RU" altLang="ru-RU" sz="2600" dirty="0"/>
              <a:t> процессов при системном сбое</a:t>
            </a:r>
            <a:endParaRPr lang="en-US" altLang="ru-RU" sz="2600" dirty="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SMON</a:t>
            </a:r>
            <a:endParaRPr lang="ru-RU" altLang="ru-RU"/>
          </a:p>
        </p:txBody>
      </p:sp>
      <p:sp>
        <p:nvSpPr>
          <p:cNvPr id="57347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4897437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dirty="0">
                <a:latin typeface="Gill Sans MT" pitchFamily="34" charset="0"/>
              </a:rPr>
              <a:t>System Monitor Process – </a:t>
            </a:r>
            <a:r>
              <a:rPr lang="ru-RU" altLang="ru-RU" sz="2600" dirty="0"/>
              <a:t>системный монитор</a:t>
            </a:r>
          </a:p>
          <a:p>
            <a:pPr lvl="0"/>
            <a:r>
              <a:rPr lang="ru-RU" altLang="ru-RU" sz="2600" dirty="0"/>
              <a:t>Восстановление экземпляра для узла</a:t>
            </a:r>
            <a:endParaRPr lang="en-US" altLang="ru-RU" sz="2600" dirty="0">
              <a:latin typeface="Gill Sans MT" pitchFamily="34" charset="0"/>
            </a:endParaRPr>
          </a:p>
          <a:p>
            <a:pPr lvl="0"/>
            <a:r>
              <a:rPr lang="ru-RU" altLang="ru-RU" sz="2600" dirty="0"/>
              <a:t>Восстановление незавершенных транзакций</a:t>
            </a:r>
            <a:endParaRPr lang="en-US" altLang="ru-RU" sz="2600" dirty="0">
              <a:latin typeface="Gill Sans MT" pitchFamily="34" charset="0"/>
            </a:endParaRPr>
          </a:p>
          <a:p>
            <a:pPr lvl="0"/>
            <a:r>
              <a:rPr lang="ru-RU" altLang="ru-RU" sz="2600" dirty="0"/>
              <a:t>Очистка временных сегментов данных</a:t>
            </a:r>
            <a:endParaRPr lang="en-US" altLang="ru-RU" sz="2600" dirty="0">
              <a:latin typeface="Gill Sans MT" pitchFamily="34" charset="0"/>
            </a:endParaRPr>
          </a:p>
          <a:p>
            <a:pPr lvl="0"/>
            <a:r>
              <a:rPr lang="ru-RU" altLang="ru-RU" sz="2600" dirty="0"/>
              <a:t>Очистка временных табличных пространств</a:t>
            </a:r>
          </a:p>
          <a:p>
            <a:pPr lvl="0"/>
            <a:r>
              <a:rPr lang="ru-RU" altLang="ru-RU" sz="2600" dirty="0"/>
              <a:t>Объединение свободного пространства</a:t>
            </a:r>
            <a:endParaRPr lang="en-US" altLang="ru-RU" sz="2600" dirty="0">
              <a:latin typeface="Gill Sans MT" pitchFamily="34" charset="0"/>
            </a:endParaRPr>
          </a:p>
          <a:p>
            <a:pPr lvl="0"/>
            <a:r>
              <a:rPr lang="ru-RU" altLang="ru-RU" sz="2600" dirty="0"/>
              <a:t>Очистка таблицы OBJ</a:t>
            </a:r>
            <a:endParaRPr lang="en-US" altLang="ru-RU" sz="2600" dirty="0">
              <a:latin typeface="Gill Sans MT" pitchFamily="34" charset="0"/>
            </a:endParaRPr>
          </a:p>
          <a:p>
            <a:pPr lvl="0"/>
            <a:r>
              <a:rPr lang="ru-RU" altLang="ru-RU" sz="2600" dirty="0"/>
              <a:t>Сжатие сегментов отката</a:t>
            </a:r>
            <a:endParaRPr lang="en-US" altLang="ru-RU" sz="2600" dirty="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Администрирование баз данных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Проектирование базы данных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Восстановление работоспособности</a:t>
            </a:r>
          </a:p>
          <a:p>
            <a:pPr lvl="0"/>
            <a:r>
              <a:rPr lang="ru-RU" altLang="ru-RU" sz="2600"/>
              <a:t>Обеспечение целостности</a:t>
            </a:r>
          </a:p>
          <a:p>
            <a:pPr lvl="0"/>
            <a:r>
              <a:rPr lang="ru-RU" altLang="ru-RU" sz="2600"/>
              <a:t>Обеспечение безопасности в базе данных</a:t>
            </a:r>
          </a:p>
          <a:p>
            <a:pPr lvl="0"/>
            <a:r>
              <a:rPr lang="ru-RU" altLang="ru-RU" sz="2600"/>
              <a:t>Оптимизация и поддержка производительности</a:t>
            </a:r>
          </a:p>
          <a:p>
            <a:pPr lvl="0"/>
            <a:r>
              <a:rPr lang="ru-RU" altLang="ru-RU" sz="2600"/>
              <a:t>Мониторинг системы</a:t>
            </a:r>
          </a:p>
          <a:p>
            <a:pPr lvl="0"/>
            <a:r>
              <a:rPr lang="ru-RU" altLang="ru-RU" sz="2600"/>
              <a:t>Обеспечение перехода на новую версию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Редактор реестра</a:t>
            </a:r>
          </a:p>
        </p:txBody>
      </p:sp>
      <p:pic>
        <p:nvPicPr>
          <p:cNvPr id="38915" name="Picture 2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1268413"/>
            <a:ext cx="8964612" cy="38227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RECO</a:t>
            </a:r>
            <a:endParaRPr lang="ru-RU" altLang="ru-RU"/>
          </a:p>
        </p:txBody>
      </p:sp>
      <p:sp>
        <p:nvSpPr>
          <p:cNvPr id="58371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143986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Recovery Process</a:t>
            </a:r>
            <a:r>
              <a:rPr lang="ru-RU" altLang="ru-RU" sz="2600"/>
              <a:t> – разрешение проблем связанных  с распределенными транзакциями</a:t>
            </a:r>
            <a:endParaRPr lang="en-US" altLang="ru-RU" sz="26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RECO</a:t>
            </a:r>
            <a:endParaRPr lang="ru-RU" altLang="ru-RU"/>
          </a:p>
        </p:txBody>
      </p:sp>
      <p:sp>
        <p:nvSpPr>
          <p:cNvPr id="59395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49688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 dirty="0"/>
              <a:t>Одна из баз данных, к которой первоначально подключился клиент, становится координатором</a:t>
            </a:r>
          </a:p>
          <a:p>
            <a:pPr lvl="0"/>
            <a:r>
              <a:rPr lang="ru-RU" altLang="ru-RU" sz="2400" dirty="0"/>
              <a:t>Сервер опрашивает остальные N -1 серверов, готовы ли они фиксировать транзакцию</a:t>
            </a:r>
          </a:p>
          <a:p>
            <a:pPr lvl="0"/>
            <a:r>
              <a:rPr lang="ru-RU" altLang="ru-RU" sz="2400" dirty="0"/>
              <a:t>Каждый из N -1 серверов сообщает о своем состоянии готовности как да (</a:t>
            </a:r>
            <a:r>
              <a:rPr lang="ru-RU" altLang="ru-RU" sz="2400" b="1" dirty="0"/>
              <a:t>YES</a:t>
            </a:r>
            <a:r>
              <a:rPr lang="ru-RU" altLang="ru-RU" sz="2400" dirty="0"/>
              <a:t>) или нет (</a:t>
            </a:r>
            <a:r>
              <a:rPr lang="ru-RU" altLang="ru-RU" sz="2400" b="1" dirty="0"/>
              <a:t>NO</a:t>
            </a:r>
            <a:r>
              <a:rPr lang="ru-RU" altLang="ru-RU" sz="2400" dirty="0"/>
              <a:t>)</a:t>
            </a:r>
          </a:p>
          <a:p>
            <a:pPr lvl="0"/>
            <a:r>
              <a:rPr lang="ru-RU" altLang="ru-RU" sz="2400" dirty="0"/>
              <a:t>Если любой из серверов вернул </a:t>
            </a:r>
            <a:r>
              <a:rPr lang="ru-RU" altLang="ru-RU" sz="2400" b="1" dirty="0"/>
              <a:t>NO</a:t>
            </a:r>
            <a:r>
              <a:rPr lang="ru-RU" altLang="ru-RU" sz="2400" dirty="0"/>
              <a:t>, вся транзакция откатывается</a:t>
            </a:r>
          </a:p>
          <a:p>
            <a:pPr lvl="0"/>
            <a:r>
              <a:rPr lang="ru-RU" altLang="ru-RU" sz="2400" dirty="0"/>
              <a:t>Если все серверы вернули </a:t>
            </a:r>
            <a:r>
              <a:rPr lang="ru-RU" altLang="ru-RU" sz="2400" b="1" dirty="0"/>
              <a:t>YES</a:t>
            </a:r>
            <a:r>
              <a:rPr lang="ru-RU" altLang="ru-RU" sz="2400" dirty="0"/>
              <a:t>, координатор рассылает всем N - 1 серверам сообщение о постоянной фиксации</a:t>
            </a:r>
          </a:p>
        </p:txBody>
      </p:sp>
    </p:spTree>
  </p:cSld>
  <p:clrMapOvr>
    <a:masterClrMapping/>
  </p:clrMapOvr>
  <p:transition/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RECO</a:t>
            </a:r>
            <a:endParaRPr lang="ru-RU" altLang="ru-RU"/>
          </a:p>
        </p:txBody>
      </p:sp>
      <p:sp>
        <p:nvSpPr>
          <p:cNvPr id="60419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49688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Если серверы ответили </a:t>
            </a:r>
            <a:r>
              <a:rPr lang="ru-RU" altLang="ru-RU" sz="2400" b="1"/>
              <a:t>YES</a:t>
            </a:r>
            <a:r>
              <a:rPr lang="ru-RU" altLang="ru-RU" sz="2400"/>
              <a:t> и происходит сбой сети транзакция становится </a:t>
            </a:r>
            <a:r>
              <a:rPr lang="ru-RU" altLang="ru-RU" sz="2400" i="1"/>
              <a:t>сомнительной</a:t>
            </a:r>
            <a:r>
              <a:rPr lang="ru-RU" altLang="ru-RU" sz="2400"/>
              <a:t> (in-doubt) распределенной транзакцией</a:t>
            </a:r>
          </a:p>
          <a:p>
            <a:pPr lvl="0"/>
            <a:r>
              <a:rPr lang="ru-RU" altLang="ru-RU" sz="2400"/>
              <a:t>Протокол обработки распределенных транзакций не может полностью предотвратить сомнительные транзакции</a:t>
            </a:r>
          </a:p>
          <a:p>
            <a:pPr lvl="0"/>
            <a:r>
              <a:rPr lang="ru-RU" altLang="ru-RU" sz="2400"/>
              <a:t>Остальную обработку сомнительной транзакции выполняет процесс </a:t>
            </a:r>
            <a:r>
              <a:rPr lang="ru-RU" altLang="ru-RU" sz="2400" b="1"/>
              <a:t>RECO</a:t>
            </a:r>
            <a:endParaRPr lang="ru-RU" altLang="ru-RU" sz="2400"/>
          </a:p>
        </p:txBody>
      </p:sp>
    </p:spTree>
  </p:cSld>
  <p:clrMapOvr>
    <a:masterClrMapping/>
  </p:clrMapOvr>
  <p:transition/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RECO</a:t>
            </a:r>
            <a:endParaRPr lang="ru-RU" altLang="ru-RU"/>
          </a:p>
        </p:txBody>
      </p:sp>
      <p:sp>
        <p:nvSpPr>
          <p:cNvPr id="61443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49688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Транзакция остается незафиксированной</a:t>
            </a:r>
          </a:p>
          <a:p>
            <a:pPr lvl="0"/>
            <a:r>
              <a:rPr lang="ru-RU" altLang="ru-RU" sz="2400" b="1"/>
              <a:t>RECO</a:t>
            </a:r>
            <a:r>
              <a:rPr lang="ru-RU" altLang="ru-RU" sz="2400"/>
              <a:t> может восстановить либо откатить транзакцию, связавшись с координатором</a:t>
            </a:r>
          </a:p>
          <a:p>
            <a:pPr lvl="0"/>
            <a:r>
              <a:rPr lang="ru-RU" altLang="ru-RU" sz="2400"/>
              <a:t>Если процесс </a:t>
            </a:r>
            <a:r>
              <a:rPr lang="ru-RU" altLang="ru-RU" sz="2400" b="1"/>
              <a:t>RECO</a:t>
            </a:r>
            <a:r>
              <a:rPr lang="ru-RU" altLang="ru-RU" sz="2400"/>
              <a:t> не может связаться с координатором, то необходимо зафиксировать или откатить транзакции вручную</a:t>
            </a:r>
          </a:p>
          <a:p>
            <a:pPr lvl="0"/>
            <a:endParaRPr lang="ru-RU" altLang="ru-RU" sz="2400"/>
          </a:p>
        </p:txBody>
      </p:sp>
    </p:spTree>
  </p:cSld>
  <p:clrMapOvr>
    <a:masterClrMapping/>
  </p:clrMapOvr>
  <p:transition/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FBDA</a:t>
            </a:r>
            <a:endParaRPr lang="ru-RU" altLang="ru-RU"/>
          </a:p>
        </p:txBody>
      </p:sp>
      <p:sp>
        <p:nvSpPr>
          <p:cNvPr id="62467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143986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Flashback Data Archiever – </a:t>
            </a:r>
            <a:r>
              <a:rPr lang="ru-RU" altLang="ru-RU" sz="2600"/>
              <a:t>архивирование ретроспективных данных</a:t>
            </a:r>
          </a:p>
        </p:txBody>
      </p:sp>
    </p:spTree>
  </p:cSld>
  <p:clrMapOvr>
    <a:masterClrMapping/>
  </p:clrMapOvr>
  <p:transition/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Режимы старта и останова экземпляра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Для запуска или остановки экземпляра должно использоваться подключение с разрешением SYSDBA или SYSOPER</a:t>
            </a:r>
          </a:p>
        </p:txBody>
      </p:sp>
      <p:pic>
        <p:nvPicPr>
          <p:cNvPr id="63492" name="Picture 2" descr="Картинки по запросу startup oracle 12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3025775"/>
            <a:ext cx="4133850" cy="2590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dirty="0"/>
              <a:t>Старт экземпляра</a:t>
            </a:r>
            <a:r>
              <a:rPr lang="en-US" altLang="ru-RU" dirty="0">
                <a:latin typeface="Bookman Old Style" pitchFamily="18" charset="0"/>
              </a:rPr>
              <a:t> </a:t>
            </a:r>
            <a:r>
              <a:rPr lang="ru-RU" altLang="ru-RU" dirty="0"/>
              <a:t>базы данных </a:t>
            </a:r>
            <a:r>
              <a:rPr lang="en-US" altLang="ru-RU" dirty="0">
                <a:latin typeface="Bookman Old Style" pitchFamily="18" charset="0"/>
              </a:rPr>
              <a:t>Oracle </a:t>
            </a:r>
            <a:endParaRPr lang="ru-RU" altLang="ru-RU" dirty="0"/>
          </a:p>
        </p:txBody>
      </p:sp>
      <p:sp>
        <p:nvSpPr>
          <p:cNvPr id="64515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STARTUP NOMOUNT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STARTUP MOUNT 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STARTUP OPEN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STARTUP FORCE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STARTUP RESTRICT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Останов экземпляра  базы данных</a:t>
            </a:r>
          </a:p>
        </p:txBody>
      </p:sp>
      <p:sp>
        <p:nvSpPr>
          <p:cNvPr id="655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SHUTDOWN NORMAL</a:t>
            </a:r>
            <a:r>
              <a:rPr lang="ru-RU" altLang="ru-RU" sz="2600"/>
              <a:t> 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SHUTDOWN TRANSACTIONAL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SHUTDOWN IMMEDIATE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SHUTDOWN ABORT</a:t>
            </a:r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STARTUP NOMOUNT </a:t>
            </a:r>
            <a:endParaRPr lang="ru-RU" altLang="ru-RU"/>
          </a:p>
        </p:txBody>
      </p:sp>
      <p:sp>
        <p:nvSpPr>
          <p:cNvPr id="665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Запуск экземпляра </a:t>
            </a:r>
            <a:r>
              <a:rPr lang="en-US" altLang="ru-RU" sz="2600" dirty="0"/>
              <a:t>Oracle </a:t>
            </a:r>
            <a:r>
              <a:rPr lang="ru-RU" altLang="ru-RU" sz="2600" dirty="0"/>
              <a:t>без</a:t>
            </a:r>
            <a:r>
              <a:rPr lang="en-US" altLang="ru-RU" sz="2600" dirty="0">
                <a:latin typeface="Gill Sans MT" pitchFamily="34" charset="0"/>
              </a:rPr>
              <a:t> </a:t>
            </a:r>
            <a:r>
              <a:rPr lang="ru-RU" altLang="ru-RU" sz="2600" dirty="0"/>
              <a:t>монтирования базы данных </a:t>
            </a:r>
          </a:p>
          <a:p>
            <a:pPr lvl="0"/>
            <a:r>
              <a:rPr lang="ru-RU" altLang="ru-RU" sz="2600" dirty="0"/>
              <a:t>Доступ пользователей запрещен</a:t>
            </a:r>
          </a:p>
          <a:p>
            <a:pPr lvl="0"/>
            <a:r>
              <a:rPr lang="ru-RU" altLang="ru-RU" sz="2600" dirty="0"/>
              <a:t>Используется для создания БД и пересоздания управляющих файлов</a:t>
            </a:r>
          </a:p>
        </p:txBody>
      </p:sp>
    </p:spTree>
  </p:cSld>
  <p:clrMapOvr>
    <a:masterClrMapping/>
  </p:clrMapOvr>
  <p:transition/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STARTUP MOUNT </a:t>
            </a:r>
            <a:endParaRPr lang="ru-RU" altLang="ru-RU"/>
          </a:p>
        </p:txBody>
      </p:sp>
      <p:sp>
        <p:nvSpPr>
          <p:cNvPr id="675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Запустить экземпляр, монтировать БД, но не запускать ее</a:t>
            </a:r>
          </a:p>
          <a:p>
            <a:pPr lvl="0"/>
            <a:r>
              <a:rPr lang="ru-RU" altLang="ru-RU" sz="2600" dirty="0"/>
              <a:t>Считан файл параметров</a:t>
            </a:r>
          </a:p>
          <a:p>
            <a:pPr lvl="0"/>
            <a:r>
              <a:rPr lang="ru-RU" altLang="ru-RU" sz="2600" dirty="0"/>
              <a:t>Происходит обращение к управляющим файлам</a:t>
            </a:r>
          </a:p>
          <a:p>
            <a:pPr lvl="0"/>
            <a:r>
              <a:rPr lang="ru-RU" altLang="ru-RU" sz="2600" dirty="0"/>
              <a:t>Проверяется состояние файлов БД</a:t>
            </a:r>
          </a:p>
          <a:p>
            <a:pPr lvl="0"/>
            <a:r>
              <a:rPr lang="ru-RU" altLang="ru-RU" sz="2600" dirty="0"/>
              <a:t>Доступ пользователей запрещен</a:t>
            </a:r>
          </a:p>
          <a:p>
            <a:pPr lvl="0"/>
            <a:r>
              <a:rPr lang="ru-RU" altLang="ru-RU" sz="2600" dirty="0"/>
              <a:t>Из состояния </a:t>
            </a:r>
            <a:r>
              <a:rPr lang="en-US" altLang="ru-RU" sz="2600" dirty="0">
                <a:latin typeface="Gill Sans MT" pitchFamily="34" charset="0"/>
              </a:rPr>
              <a:t>STARTUP NOMOUNT </a:t>
            </a:r>
            <a:r>
              <a:rPr lang="ru-RU" altLang="ru-RU" sz="2600" dirty="0"/>
              <a:t> переводится </a:t>
            </a:r>
            <a:r>
              <a:rPr lang="en-US" altLang="ru-RU" sz="2600" dirty="0">
                <a:latin typeface="Gill Sans MT" pitchFamily="34" charset="0"/>
              </a:rPr>
              <a:t>ALTER DATABASE MOUNT</a:t>
            </a:r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Основные системные пользователи </a:t>
            </a:r>
            <a:r>
              <a:rPr lang="en-US" altLang="ru-RU">
                <a:latin typeface="Bookman Old Style" pitchFamily="18" charset="0"/>
              </a:rPr>
              <a:t>Oracle</a:t>
            </a:r>
            <a:endParaRPr lang="ru-RU" altLang="ru-RU"/>
          </a:p>
        </p:txBody>
      </p:sp>
      <p:sp>
        <p:nvSpPr>
          <p:cNvPr id="399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b="1">
                <a:latin typeface="Gill Sans MT" pitchFamily="34" charset="0"/>
              </a:rPr>
              <a:t>SYS </a:t>
            </a:r>
            <a:r>
              <a:rPr lang="ru-RU" altLang="ru-RU" sz="2600"/>
              <a:t>–</a:t>
            </a:r>
            <a:r>
              <a:rPr lang="ru-RU" altLang="ru-RU" sz="2600">
                <a:latin typeface="Arial" pitchFamily="34" charset="0"/>
              </a:rPr>
              <a:t> </a:t>
            </a:r>
            <a:r>
              <a:rPr lang="ru-RU" altLang="ru-RU" sz="2600"/>
              <a:t>предопределенный привилегированный пользователь ранга администратора базы данных</a:t>
            </a:r>
            <a:r>
              <a:rPr lang="ru-RU" altLang="ru-RU" sz="2600">
                <a:latin typeface="Arial" pitchFamily="34" charset="0"/>
              </a:rPr>
              <a:t>, </a:t>
            </a:r>
            <a:r>
              <a:rPr lang="ru-RU" altLang="ru-RU" sz="2600"/>
              <a:t>который является владельцем ключевых ресурсов БД </a:t>
            </a:r>
            <a:r>
              <a:rPr lang="en-US" altLang="ru-RU" sz="2600">
                <a:latin typeface="Gill Sans MT" pitchFamily="34" charset="0"/>
              </a:rPr>
              <a:t>Oracle</a:t>
            </a:r>
            <a:r>
              <a:rPr lang="en-US" altLang="ru-RU" sz="2600" b="1">
                <a:latin typeface="Gill Sans MT" pitchFamily="34" charset="0"/>
              </a:rPr>
              <a:t> </a:t>
            </a:r>
            <a:endParaRPr lang="ru-RU" altLang="ru-RU" sz="2600" b="1">
              <a:latin typeface="Arial" pitchFamily="34" charset="0"/>
            </a:endParaRPr>
          </a:p>
          <a:p>
            <a:pPr lvl="0"/>
            <a:r>
              <a:rPr lang="en-US" altLang="ru-RU" sz="2600" b="1">
                <a:latin typeface="Gill Sans MT" pitchFamily="34" charset="0"/>
              </a:rPr>
              <a:t>SYSTEM </a:t>
            </a:r>
            <a:r>
              <a:rPr lang="ru-RU" altLang="ru-RU" sz="2600"/>
              <a:t>–</a:t>
            </a:r>
            <a:r>
              <a:rPr lang="ru-RU" altLang="ru-RU" sz="2600">
                <a:latin typeface="Arial" pitchFamily="34" charset="0"/>
              </a:rPr>
              <a:t> </a:t>
            </a:r>
            <a:r>
              <a:rPr lang="ru-RU" altLang="ru-RU" sz="2600"/>
              <a:t>предопределенный привилегированный пользователь, которому принадлежат ключевые ресурсы БД </a:t>
            </a:r>
            <a:r>
              <a:rPr lang="en-US" altLang="ru-RU" sz="2600">
                <a:latin typeface="Gill Sans MT" pitchFamily="34" charset="0"/>
              </a:rPr>
              <a:t>Oracle</a:t>
            </a:r>
            <a:r>
              <a:rPr lang="ru-RU" altLang="ru-RU" sz="2600"/>
              <a:t> </a:t>
            </a:r>
            <a:endParaRPr lang="ru-RU" altLang="ru-RU" sz="2600">
              <a:latin typeface="Arial" pitchFamily="34" charset="0"/>
            </a:endParaRPr>
          </a:p>
          <a:p>
            <a:pPr lvl="0"/>
            <a:endParaRPr lang="ru-RU" altLang="ru-RU" sz="26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STARTUP OPEN </a:t>
            </a:r>
            <a:endParaRPr lang="ru-RU" altLang="ru-RU"/>
          </a:p>
        </p:txBody>
      </p:sp>
      <p:sp>
        <p:nvSpPr>
          <p:cNvPr id="68611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 dirty="0"/>
              <a:t>Запустить экземпляр</a:t>
            </a:r>
          </a:p>
          <a:p>
            <a:pPr lvl="0"/>
            <a:r>
              <a:rPr lang="ru-RU" altLang="ru-RU" sz="2400" dirty="0"/>
              <a:t>Монтировать и открыть БД</a:t>
            </a:r>
          </a:p>
          <a:p>
            <a:pPr lvl="0"/>
            <a:r>
              <a:rPr lang="ru-RU" altLang="ru-RU" sz="2400" dirty="0"/>
              <a:t>Могут присоединяться пользователи</a:t>
            </a:r>
          </a:p>
          <a:p>
            <a:pPr lvl="0"/>
            <a:r>
              <a:rPr lang="ru-RU" altLang="ru-RU" sz="2400" dirty="0"/>
              <a:t>Из состояния </a:t>
            </a:r>
            <a:r>
              <a:rPr lang="en-US" altLang="ru-RU" sz="2400" dirty="0">
                <a:latin typeface="Gill Sans MT" pitchFamily="34" charset="0"/>
              </a:rPr>
              <a:t>STARTUP MOUNT </a:t>
            </a:r>
            <a:r>
              <a:rPr lang="ru-RU" altLang="ru-RU" sz="2400" dirty="0"/>
              <a:t> переводится </a:t>
            </a:r>
            <a:r>
              <a:rPr lang="en-US" altLang="ru-RU" sz="2400" dirty="0">
                <a:latin typeface="Gill Sans MT" pitchFamily="34" charset="0"/>
              </a:rPr>
              <a:t>ALTER DATABASE OPEN</a:t>
            </a:r>
            <a:endParaRPr lang="ru-RU" altLang="ru-RU" sz="2400" dirty="0"/>
          </a:p>
          <a:p>
            <a:pPr lvl="0"/>
            <a:r>
              <a:rPr lang="ru-RU" altLang="ru-RU" sz="2400" dirty="0"/>
              <a:t>Можно стартовать в режиме только для чтения</a:t>
            </a:r>
            <a:endParaRPr lang="en-US" altLang="ru-RU" sz="2400" dirty="0">
              <a:latin typeface="Gill Sans MT" pitchFamily="34" charset="0"/>
            </a:endParaRPr>
          </a:p>
          <a:p>
            <a:pPr lvl="1"/>
            <a:r>
              <a:rPr lang="en-US" altLang="ru-RU" sz="2400" dirty="0">
                <a:solidFill>
                  <a:schemeClr val="tx1"/>
                </a:solidFill>
                <a:latin typeface="Gill Sans MT" pitchFamily="34" charset="0"/>
              </a:rPr>
              <a:t>ALTER DATABASE OPEN READ ONLY</a:t>
            </a:r>
            <a:endParaRPr lang="ru-RU" altLang="ru-RU" sz="2400" dirty="0">
              <a:solidFill>
                <a:schemeClr val="tx1"/>
              </a:solidFill>
            </a:endParaRPr>
          </a:p>
          <a:p>
            <a:pPr lvl="1"/>
            <a:r>
              <a:rPr lang="en-US" altLang="ru-RU" sz="2400" dirty="0">
                <a:solidFill>
                  <a:schemeClr val="tx1"/>
                </a:solidFill>
                <a:latin typeface="Gill Sans MT" pitchFamily="34" charset="0"/>
              </a:rPr>
              <a:t>ALTER DATABASE OPEN READ WRITE</a:t>
            </a:r>
            <a:endParaRPr lang="ru-RU" altLang="ru-RU" sz="2400" dirty="0">
              <a:solidFill>
                <a:schemeClr val="tx1"/>
              </a:solidFill>
            </a:endParaRPr>
          </a:p>
          <a:p>
            <a:pPr lvl="0"/>
            <a:r>
              <a:rPr lang="en-US" altLang="ru-RU" sz="2400" dirty="0">
                <a:latin typeface="Gill Sans MT" pitchFamily="34" charset="0"/>
              </a:rPr>
              <a:t> STARTUP RESTRICT</a:t>
            </a:r>
            <a:r>
              <a:rPr lang="ru-RU" altLang="ru-RU" sz="2400" dirty="0"/>
              <a:t>  -  для  пользователей, имеющих привилегию </a:t>
            </a:r>
            <a:r>
              <a:rPr lang="en-US" altLang="ru-RU" sz="2400" dirty="0">
                <a:latin typeface="Gill Sans MT" pitchFamily="34" charset="0"/>
              </a:rPr>
              <a:t>RESTRICTED SESSION   </a:t>
            </a:r>
            <a:endParaRPr lang="ru-RU" altLang="ru-RU" sz="2400" dirty="0"/>
          </a:p>
          <a:p>
            <a:pPr lvl="0"/>
            <a:r>
              <a:rPr lang="en-US" altLang="ru-RU" sz="2400" dirty="0">
                <a:latin typeface="Gill Sans MT" pitchFamily="34" charset="0"/>
              </a:rPr>
              <a:t>  ALTER SYSTEM DISABLE</a:t>
            </a:r>
            <a:r>
              <a:rPr lang="ru-RU" altLang="ru-RU" sz="2400" dirty="0"/>
              <a:t>(</a:t>
            </a:r>
            <a:r>
              <a:rPr lang="en-US" altLang="ru-RU" sz="2400" dirty="0">
                <a:latin typeface="Gill Sans MT" pitchFamily="34" charset="0"/>
              </a:rPr>
              <a:t>ENABLE) RESTRICTED SESSION</a:t>
            </a:r>
            <a:endParaRPr lang="ru-RU" altLang="ru-RU" sz="2400" dirty="0"/>
          </a:p>
        </p:txBody>
      </p:sp>
    </p:spTree>
  </p:cSld>
  <p:clrMapOvr>
    <a:masterClrMapping/>
  </p:clrMapOvr>
  <p:transition/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SHUTDOWN NORMAL</a:t>
            </a:r>
            <a:r>
              <a:rPr lang="ru-RU" altLang="ru-RU"/>
              <a:t> </a:t>
            </a:r>
          </a:p>
        </p:txBody>
      </p:sp>
      <p:sp>
        <p:nvSpPr>
          <p:cNvPr id="696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Запрещено создавать новые сессии</a:t>
            </a:r>
          </a:p>
          <a:p>
            <a:pPr lvl="0"/>
            <a:r>
              <a:rPr lang="ru-RU" altLang="ru-RU" sz="2600"/>
              <a:t>Ожидается завершение работы всех пользователей</a:t>
            </a:r>
          </a:p>
          <a:p>
            <a:pPr lvl="0"/>
            <a:r>
              <a:rPr lang="ru-RU" altLang="ru-RU" sz="2600"/>
              <a:t>Самый безопасный и долгий способ останова</a:t>
            </a:r>
          </a:p>
          <a:p>
            <a:pPr lvl="0"/>
            <a:r>
              <a:rPr lang="ru-RU" altLang="ru-RU" sz="2600"/>
              <a:t>Никаких восстановительных работ при следующем старте не проводится</a:t>
            </a:r>
          </a:p>
        </p:txBody>
      </p:sp>
    </p:spTree>
  </p:cSld>
  <p:clrMapOvr>
    <a:masterClrMapping/>
  </p:clrMapOvr>
  <p:transition/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SHUTDOWN TRANSACTIONAL</a:t>
            </a:r>
            <a:r>
              <a:rPr lang="ru-RU" altLang="ru-RU"/>
              <a:t> </a:t>
            </a:r>
          </a:p>
        </p:txBody>
      </p:sp>
      <p:sp>
        <p:nvSpPr>
          <p:cNvPr id="706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Запрещено создавать новые сессии</a:t>
            </a:r>
          </a:p>
          <a:p>
            <a:pPr lvl="0"/>
            <a:r>
              <a:rPr lang="ru-RU" altLang="ru-RU" sz="2600"/>
              <a:t>Запрещено запускать новые транзакции</a:t>
            </a:r>
          </a:p>
          <a:p>
            <a:pPr lvl="0"/>
            <a:r>
              <a:rPr lang="ru-RU" altLang="ru-RU" sz="2600"/>
              <a:t>Сервер дожидается завершения уже начатых транзакций и отключает пользователей, не имеющих активных транзакций</a:t>
            </a:r>
          </a:p>
          <a:p>
            <a:pPr lvl="0"/>
            <a:r>
              <a:rPr lang="ru-RU" altLang="ru-RU" sz="2600"/>
              <a:t>Применяется в случаях, когда нет возможности применить </a:t>
            </a:r>
            <a:r>
              <a:rPr lang="en-US" altLang="ru-RU" sz="2600">
                <a:latin typeface="Gill Sans MT" pitchFamily="34" charset="0"/>
              </a:rPr>
              <a:t>NORMAL</a:t>
            </a:r>
            <a:endParaRPr lang="ru-RU" altLang="ru-RU" sz="2600"/>
          </a:p>
          <a:p>
            <a:pPr lvl="0"/>
            <a:r>
              <a:rPr lang="ru-RU" altLang="ru-RU" sz="2600"/>
              <a:t>Никаких восстановительных работ при следующем старте не проводится</a:t>
            </a:r>
          </a:p>
        </p:txBody>
      </p:sp>
    </p:spTree>
  </p:cSld>
  <p:clrMapOvr>
    <a:masterClrMapping/>
  </p:clrMapOvr>
  <p:transition/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SHUTDOWN IMMEDIATE</a:t>
            </a:r>
            <a:r>
              <a:rPr lang="ru-RU" altLang="ru-RU"/>
              <a:t> </a:t>
            </a:r>
          </a:p>
        </p:txBody>
      </p:sp>
      <p:sp>
        <p:nvSpPr>
          <p:cNvPr id="716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Запрещено создавать новые сессии</a:t>
            </a:r>
          </a:p>
          <a:p>
            <a:pPr lvl="0"/>
            <a:r>
              <a:rPr lang="ru-RU" altLang="ru-RU" sz="2600"/>
              <a:t>Запрещено запускать новые транзакции</a:t>
            </a:r>
          </a:p>
          <a:p>
            <a:pPr lvl="0"/>
            <a:r>
              <a:rPr lang="ru-RU" altLang="ru-RU" sz="2600"/>
              <a:t>Все незафиксированные транзакции откатываются</a:t>
            </a:r>
          </a:p>
          <a:p>
            <a:pPr lvl="0"/>
            <a:r>
              <a:rPr lang="ru-RU" altLang="ru-RU" sz="2600"/>
              <a:t>Применяется в случаях, когда нет возможности ждать</a:t>
            </a:r>
          </a:p>
          <a:p>
            <a:pPr lvl="0"/>
            <a:r>
              <a:rPr lang="ru-RU" altLang="ru-RU" sz="2600"/>
              <a:t>Никаких восстановительных работ при следующем старте не проводится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SHUTDOWN ABORT</a:t>
            </a:r>
            <a:r>
              <a:rPr lang="ru-RU" altLang="ru-RU"/>
              <a:t> </a:t>
            </a:r>
          </a:p>
        </p:txBody>
      </p:sp>
      <p:sp>
        <p:nvSpPr>
          <p:cNvPr id="727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Применяется в крайних случаях, когда остальные режимы останова не приводят к результату</a:t>
            </a:r>
          </a:p>
          <a:p>
            <a:pPr lvl="0"/>
            <a:r>
              <a:rPr lang="ru-RU" altLang="ru-RU" sz="2600"/>
              <a:t>Все действия прекращаются</a:t>
            </a:r>
          </a:p>
          <a:p>
            <a:pPr lvl="0"/>
            <a:r>
              <a:rPr lang="ru-RU" altLang="ru-RU" sz="2600"/>
              <a:t>Все транзакции не фиксируются и не откатываются</a:t>
            </a:r>
          </a:p>
          <a:p>
            <a:pPr lvl="0"/>
            <a:r>
              <a:rPr lang="ru-RU" altLang="ru-RU" sz="2600"/>
              <a:t>Пользователей отсоединяют от БД</a:t>
            </a:r>
          </a:p>
          <a:p>
            <a:pPr lvl="0"/>
            <a:r>
              <a:rPr lang="ru-RU" altLang="ru-RU" sz="2600"/>
              <a:t>При следующем старте будет выполнено возможное восстановление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Лекция </a:t>
            </a:r>
            <a:r>
              <a:rPr lang="ru-RU" altLang="ru-RU" sz="2000">
                <a:solidFill>
                  <a:srgbClr val="000000"/>
                </a:solidFill>
                <a:latin typeface="Arial" pitchFamily="34" charset="0"/>
                <a:ea typeface="Arial" pitchFamily="34" charset="0"/>
              </a:rPr>
              <a:t>7</a:t>
            </a:r>
          </a:p>
        </p:txBody>
      </p:sp>
      <p:sp>
        <p:nvSpPr>
          <p:cNvPr id="9219" name="Прямоугольник 1"/>
          <p:cNvSpPr/>
          <p:nvPr/>
        </p:nvSpPr>
        <p:spPr>
          <a:xfrm>
            <a:off x="3995738" y="4076700"/>
            <a:ext cx="4176712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solidFill>
                  <a:srgbClr val="000000"/>
                </a:solidFill>
                <a:latin typeface="Arial" pitchFamily="34" charset="0"/>
                <a:ea typeface="Arial" pitchFamily="34" charset="0"/>
              </a:rPr>
              <a:t>Установление соединения по сети</a:t>
            </a:r>
            <a:endParaRPr lang="ru-RU" altLang="ru-RU" sz="1800">
              <a:latin typeface="Arial" pitchFamily="34" charset="0"/>
              <a:ea typeface="Arial" pitchFamily="34" charset="0"/>
            </a:endParaRPr>
          </a:p>
        </p:txBody>
      </p:sp>
      <p:sp>
        <p:nvSpPr>
          <p:cNvPr id="9220" name="Rectangle 2"/>
          <p:cNvSpPr txBox="1"/>
          <p:nvPr/>
        </p:nvSpPr>
        <p:spPr>
          <a:xfrm>
            <a:off x="539750" y="981075"/>
            <a:ext cx="7772400" cy="1066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Администрирование баз данных и приложений</a:t>
            </a:r>
          </a:p>
        </p:txBody>
      </p:sp>
    </p:spTree>
  </p:cSld>
  <p:clrMapOvr>
    <a:masterClrMapping/>
  </p:clrMapOvr>
  <p:transition/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Типы соединений клиента с сервером</a:t>
            </a:r>
          </a:p>
        </p:txBody>
      </p:sp>
      <p:sp>
        <p:nvSpPr>
          <p:cNvPr id="102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Oracle Net Services – </a:t>
            </a:r>
            <a:r>
              <a:rPr kumimoji="0" 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набор служб, которые устанавливают подключение между сервером БД и пользователями БД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3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Службы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Oracle Net</a:t>
            </a:r>
            <a:endParaRPr kumimoji="0" lang="ru-RU" sz="23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Oracle Net</a:t>
            </a:r>
            <a:r>
              <a:rPr kumimoji="0" lang="ru-RU" sz="23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Listener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Oracle Net Configuration Assistant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Oracle Net Manager</a:t>
            </a:r>
            <a:endParaRPr kumimoji="0" lang="ru-RU" sz="23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Oracle Connection Manager</a:t>
            </a:r>
            <a:endParaRPr kumimoji="0" lang="ru-RU" sz="23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638" marR="0" lvl="1" indent="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None/>
              <a:defRPr/>
            </a:pP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3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88" y="3284538"/>
            <a:ext cx="2543175" cy="952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marL="342900" lvl="0" indent="-342900"/>
            <a:r>
              <a:rPr dirty="0" err="1"/>
              <a:t>Oracle</a:t>
            </a:r>
            <a:r>
              <a:rPr dirty="0"/>
              <a:t> </a:t>
            </a:r>
            <a:r>
              <a:rPr dirty="0" err="1"/>
              <a:t>Net</a:t>
            </a:r>
            <a:endParaRPr dirty="0"/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dirty="0">
                <a:latin typeface="Gill Sans MT" pitchFamily="34" charset="0"/>
              </a:rPr>
              <a:t>Oracle Net</a:t>
            </a:r>
            <a:r>
              <a:rPr lang="ru-RU" altLang="ru-RU" sz="2600" dirty="0"/>
              <a:t> – программный компонент, который инициализирует, устанавливает и поддерживает подключения между клиентом и сервером.</a:t>
            </a:r>
          </a:p>
          <a:p>
            <a:pPr lvl="0"/>
            <a:r>
              <a:rPr lang="ru-RU" altLang="ru-RU" sz="2600" dirty="0"/>
              <a:t>Должен быть установлен и на клиенте, и на сервере.</a:t>
            </a:r>
          </a:p>
          <a:p>
            <a:pPr lvl="0"/>
            <a:r>
              <a:rPr lang="ru-RU" altLang="ru-RU" sz="2600" dirty="0"/>
              <a:t>Состоит из двух компонентов:</a:t>
            </a:r>
          </a:p>
          <a:p>
            <a:pPr lvl="1"/>
            <a:r>
              <a:rPr lang="en-US" altLang="ru-RU" sz="2300" dirty="0">
                <a:latin typeface="Gill Sans MT" pitchFamily="34" charset="0"/>
              </a:rPr>
              <a:t>Oracle Network Foundation layer – </a:t>
            </a:r>
            <a:r>
              <a:rPr lang="ru-RU" altLang="ru-RU" sz="2300" dirty="0"/>
              <a:t>отвечает за установку и поддержание подключений между клиентским приложением и сервером.</a:t>
            </a:r>
            <a:endParaRPr lang="en-US" altLang="ru-RU" sz="2300" dirty="0">
              <a:latin typeface="Gill Sans MT" pitchFamily="34" charset="0"/>
            </a:endParaRPr>
          </a:p>
          <a:p>
            <a:pPr lvl="1"/>
            <a:r>
              <a:rPr lang="en-US" altLang="ru-RU" sz="2300" dirty="0">
                <a:latin typeface="Gill Sans MT" pitchFamily="34" charset="0"/>
              </a:rPr>
              <a:t>Oracle Protocol Support</a:t>
            </a:r>
            <a:r>
              <a:rPr lang="ru-RU" altLang="ru-RU" sz="2300" dirty="0"/>
              <a:t> – отвечает за отображение функциональности </a:t>
            </a:r>
            <a:r>
              <a:rPr lang="en-US" altLang="ru-RU" sz="2300" dirty="0">
                <a:latin typeface="Gill Sans MT" pitchFamily="34" charset="0"/>
              </a:rPr>
              <a:t>TNS (Transparent Network Substrate) </a:t>
            </a:r>
            <a:r>
              <a:rPr lang="ru-RU" altLang="ru-RU" sz="2300" dirty="0"/>
              <a:t>на стандартные протоколы, используемые при подключении.</a:t>
            </a:r>
          </a:p>
        </p:txBody>
      </p:sp>
    </p:spTree>
  </p:cSld>
  <p:clrMapOvr>
    <a:masterClrMapping/>
  </p:clrMapOvr>
  <p:transition/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dirty="0"/>
              <a:t>Соединение клиента с сервером</a:t>
            </a:r>
            <a:endParaRPr lang="ru-RU" altLang="ru-RU" b="1" dirty="0"/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Имена экземпляров</a:t>
            </a:r>
            <a:r>
              <a:rPr lang="en-US" altLang="ru-RU" sz="2600" dirty="0">
                <a:latin typeface="Gill Sans MT" pitchFamily="34" charset="0"/>
              </a:rPr>
              <a:t> </a:t>
            </a:r>
            <a:r>
              <a:rPr lang="ru-RU" altLang="ru-RU" sz="2600" dirty="0"/>
              <a:t>(</a:t>
            </a:r>
            <a:r>
              <a:rPr lang="en-US" altLang="ru-RU" sz="2600" dirty="0">
                <a:latin typeface="Gill Sans MT" pitchFamily="34" charset="0"/>
              </a:rPr>
              <a:t>SID)</a:t>
            </a:r>
            <a:endParaRPr lang="ru-RU" altLang="ru-RU" sz="2600" dirty="0"/>
          </a:p>
          <a:p>
            <a:pPr lvl="0"/>
            <a:r>
              <a:rPr lang="ru-RU" altLang="ru-RU" sz="2600" dirty="0"/>
              <a:t>Имена служб</a:t>
            </a:r>
            <a:r>
              <a:rPr lang="en-US" altLang="ru-RU" sz="2600" dirty="0">
                <a:latin typeface="Gill Sans MT" pitchFamily="34" charset="0"/>
              </a:rPr>
              <a:t> – </a:t>
            </a:r>
            <a:r>
              <a:rPr lang="ru-RU" altLang="ru-RU" sz="2600" dirty="0"/>
              <a:t>глобальные имена баз данных</a:t>
            </a:r>
          </a:p>
          <a:p>
            <a:pPr lvl="0"/>
            <a:r>
              <a:rPr lang="ru-RU" altLang="ru-RU" sz="2600" dirty="0"/>
              <a:t>Дескрипторы соединений</a:t>
            </a:r>
          </a:p>
          <a:p>
            <a:pPr lvl="0"/>
            <a:r>
              <a:rPr lang="ru-RU" altLang="ru-RU" sz="2600" dirty="0"/>
              <a:t>Идентификаторы соединений</a:t>
            </a:r>
          </a:p>
          <a:p>
            <a:pPr lvl="0"/>
            <a:r>
              <a:rPr lang="ru-RU" altLang="ru-RU" sz="2600" dirty="0"/>
              <a:t>Строки соединений</a:t>
            </a:r>
          </a:p>
        </p:txBody>
      </p:sp>
      <p:graphicFrame>
        <p:nvGraphicFramePr>
          <p:cNvPr id="12292" name="Объект 3"/>
          <p:cNvGraphicFramePr>
            <a:graphicFrameLocks noChangeAspect="1"/>
          </p:cNvGraphicFramePr>
          <p:nvPr/>
        </p:nvGraphicFramePr>
        <p:xfrm>
          <a:off x="1763713" y="4005263"/>
          <a:ext cx="5638800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638800" imgH="1857375" progId="Visio.Drawing.11">
                  <p:embed/>
                </p:oleObj>
              </mc:Choice>
              <mc:Fallback>
                <p:oleObj name="Visio" r:id="rId2" imgW="5638800" imgH="1857375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3713" y="4005263"/>
                        <a:ext cx="5638800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Системная роль Администратора базы данных</a:t>
            </a:r>
          </a:p>
        </p:txBody>
      </p:sp>
      <p:sp>
        <p:nvSpPr>
          <p:cNvPr id="40963" name="Объект 2"/>
          <p:cNvSpPr>
            <a:spLocks noGrp="1"/>
          </p:cNvSpPr>
          <p:nvPr>
            <p:ph sz="quarter" idx="1"/>
          </p:nvPr>
        </p:nvSpPr>
        <p:spPr>
          <a:xfrm>
            <a:off x="323850" y="1557338"/>
            <a:ext cx="8229600" cy="44640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>
              <a:buNone/>
            </a:pPr>
            <a:r>
              <a:rPr lang="en-US" altLang="ru-RU" sz="2600" b="1">
                <a:latin typeface="Gill Sans MT" pitchFamily="34" charset="0"/>
              </a:rPr>
              <a:t>DBA</a:t>
            </a:r>
            <a:r>
              <a:rPr lang="ru-RU" altLang="ru-RU" sz="2600" b="1"/>
              <a:t> – </a:t>
            </a:r>
            <a:r>
              <a:rPr lang="ru-RU" altLang="ru-RU" sz="2600"/>
              <a:t>предопределенная роль, которая автоматически создаётся для каждой базы данных </a:t>
            </a:r>
            <a:r>
              <a:rPr lang="en-US" altLang="ru-RU" sz="2600">
                <a:latin typeface="Gill Sans MT" pitchFamily="34" charset="0"/>
              </a:rPr>
              <a:t>Oracle</a:t>
            </a:r>
            <a:r>
              <a:rPr lang="ru-RU" altLang="ru-RU" sz="2600"/>
              <a:t> и содержит все системные привилегии, кроме SYSDBA и SYSOPER</a:t>
            </a:r>
          </a:p>
        </p:txBody>
      </p:sp>
    </p:spTree>
  </p:cSld>
  <p:clrMapOvr>
    <a:masterClrMapping/>
  </p:clrMapOvr>
  <p:transition/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Дескрипторы соединений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462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Дескриптор соединения – объединенная спецификация двух обязательных компонентов подключения к базе данных:</a:t>
            </a:r>
          </a:p>
          <a:p>
            <a:pPr lvl="1"/>
            <a:r>
              <a:rPr lang="ru-RU" altLang="ru-RU" sz="2300"/>
              <a:t>Имени службы</a:t>
            </a:r>
            <a:r>
              <a:rPr lang="en-US" altLang="ru-RU" sz="2300">
                <a:latin typeface="Gill Sans MT" pitchFamily="34" charset="0"/>
              </a:rPr>
              <a:t> </a:t>
            </a:r>
            <a:r>
              <a:rPr lang="ru-RU" altLang="ru-RU" sz="2300"/>
              <a:t>базы данных</a:t>
            </a:r>
          </a:p>
          <a:p>
            <a:pPr lvl="1"/>
            <a:r>
              <a:rPr lang="ru-RU" altLang="ru-RU" sz="2300"/>
              <a:t>Местоположения адреса базы данных</a:t>
            </a:r>
          </a:p>
        </p:txBody>
      </p:sp>
      <p:sp>
        <p:nvSpPr>
          <p:cNvPr id="13316" name="TextBox 3"/>
          <p:cNvSpPr txBox="1"/>
          <p:nvPr/>
        </p:nvSpPr>
        <p:spPr>
          <a:xfrm>
            <a:off x="554038" y="3429000"/>
            <a:ext cx="8099425" cy="17541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(DESCRIPTION</a:t>
            </a: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    (ADDRESS = (PROTOCOL = TCP)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  <a:p>
            <a:pPr marL="457200" lvl="1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		 </a:t>
            </a:r>
            <a:r>
              <a:rPr lang="en-US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(HOST = </a:t>
            </a:r>
            <a:r>
              <a:rPr lang="ru-RU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имя_хоста)</a:t>
            </a:r>
          </a:p>
          <a:p>
            <a:pPr marL="457200" lvl="1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		 </a:t>
            </a:r>
            <a:r>
              <a:rPr lang="en-US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(PORT = 1521))</a:t>
            </a: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    (CONNECT_DATA =</a:t>
            </a: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      </a:t>
            </a:r>
            <a:r>
              <a:rPr lang="ru-RU" altLang="ru-RU" sz="1800">
                <a:latin typeface="Verdana" pitchFamily="34" charset="0"/>
                <a:ea typeface="Arial" pitchFamily="34" charset="0"/>
              </a:rPr>
              <a:t>		 </a:t>
            </a:r>
            <a:r>
              <a:rPr lang="en-US" altLang="ru-RU" sz="1800">
                <a:latin typeface="Verdana" pitchFamily="34" charset="0"/>
                <a:ea typeface="Arial" pitchFamily="34" charset="0"/>
              </a:rPr>
              <a:t>(SERVICE_NAME = </a:t>
            </a:r>
            <a:r>
              <a:rPr lang="ru-RU" altLang="ru-RU" sz="1800">
                <a:latin typeface="Verdana" pitchFamily="34" charset="0"/>
                <a:ea typeface="Arial" pitchFamily="34" charset="0"/>
              </a:rPr>
              <a:t>имя_службы_базы данных</a:t>
            </a:r>
            <a:r>
              <a:rPr lang="en-US" altLang="ru-RU" sz="1800">
                <a:latin typeface="Verdana" pitchFamily="34" charset="0"/>
                <a:ea typeface="Arial" pitchFamily="34" charset="0"/>
              </a:rPr>
              <a:t>)))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13317" name="TextBox 4"/>
          <p:cNvSpPr txBox="1"/>
          <p:nvPr/>
        </p:nvSpPr>
        <p:spPr>
          <a:xfrm>
            <a:off x="528638" y="5300663"/>
            <a:ext cx="7975600" cy="9540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Verdana" pitchFamily="34" charset="0"/>
                <a:ea typeface="Arial" pitchFamily="34" charset="0"/>
              </a:rPr>
              <a:t>(DESCRIPTION</a:t>
            </a: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Verdana" pitchFamily="34" charset="0"/>
                <a:ea typeface="Arial" pitchFamily="34" charset="0"/>
              </a:rPr>
              <a:t>    (ADDRESS = (PROTOCOL = TCP)</a:t>
            </a:r>
            <a:endParaRPr lang="ru-RU" altLang="ru-RU" sz="1400">
              <a:latin typeface="Verdana" pitchFamily="34" charset="0"/>
              <a:ea typeface="Arial" pitchFamily="34" charset="0"/>
            </a:endParaRPr>
          </a:p>
          <a:p>
            <a:pPr marL="457200" lvl="1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4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		 </a:t>
            </a:r>
            <a:r>
              <a:rPr lang="en-US" altLang="ru-RU" sz="14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(HOST = </a:t>
            </a:r>
            <a:r>
              <a:rPr lang="ru-RU" altLang="ru-RU" sz="14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192.168.1.225</a:t>
            </a:r>
            <a:r>
              <a:rPr lang="en-US" altLang="ru-RU" sz="14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)(PORT = 1521))</a:t>
            </a: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Verdana" pitchFamily="34" charset="0"/>
                <a:ea typeface="Arial" pitchFamily="34" charset="0"/>
              </a:rPr>
              <a:t>    (CONNECT_DATA =</a:t>
            </a:r>
            <a:r>
              <a:rPr lang="ru-RU" altLang="ru-RU" sz="1400">
                <a:latin typeface="Verdana" pitchFamily="34" charset="0"/>
                <a:ea typeface="Arial" pitchFamily="34" charset="0"/>
              </a:rPr>
              <a:t> </a:t>
            </a:r>
            <a:r>
              <a:rPr lang="en-US" altLang="ru-RU" sz="1400">
                <a:latin typeface="Verdana" pitchFamily="34" charset="0"/>
                <a:ea typeface="Arial" pitchFamily="34" charset="0"/>
              </a:rPr>
              <a:t>(SERVICE_NAME = pdb_a.be.by)))</a:t>
            </a:r>
            <a:endParaRPr lang="ru-RU" altLang="ru-RU" sz="1400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Идентификаторы соединений</a:t>
            </a:r>
          </a:p>
        </p:txBody>
      </p:sp>
      <p:sp>
        <p:nvSpPr>
          <p:cNvPr id="14339" name="TextBox 3"/>
          <p:cNvSpPr txBox="1"/>
          <p:nvPr/>
        </p:nvSpPr>
        <p:spPr>
          <a:xfrm>
            <a:off x="468313" y="1341438"/>
            <a:ext cx="8207375" cy="12001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pdb_a = (DESCRIPTION</a:t>
            </a: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    (ADDRESS = (PROTOCOL = TCP)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  <a:p>
            <a:pPr marL="457200" lvl="1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		 </a:t>
            </a:r>
            <a:r>
              <a:rPr lang="en-US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(HOST = </a:t>
            </a:r>
            <a:r>
              <a:rPr lang="ru-RU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192.168.1.225</a:t>
            </a:r>
            <a:r>
              <a:rPr lang="en-US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)(PORT = 1521))</a:t>
            </a: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    (CONNECT_DATA =</a:t>
            </a:r>
            <a:r>
              <a:rPr lang="ru-RU" altLang="ru-RU" sz="1800">
                <a:latin typeface="Verdana" pitchFamily="34" charset="0"/>
                <a:ea typeface="Arial" pitchFamily="34" charset="0"/>
              </a:rPr>
              <a:t> </a:t>
            </a:r>
            <a:r>
              <a:rPr lang="en-US" altLang="ru-RU" sz="1800">
                <a:latin typeface="Verdana" pitchFamily="34" charset="0"/>
                <a:ea typeface="Arial" pitchFamily="34" charset="0"/>
              </a:rPr>
              <a:t>(SERVICE_NAME = pdb_a.be.by)))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Строки соединений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03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Подключение к базе данных выполняется путем указания строки соединения:</a:t>
            </a:r>
          </a:p>
        </p:txBody>
      </p:sp>
      <p:sp>
        <p:nvSpPr>
          <p:cNvPr id="15364" name="TextBox 3"/>
          <p:cNvSpPr txBox="1"/>
          <p:nvPr/>
        </p:nvSpPr>
        <p:spPr>
          <a:xfrm>
            <a:off x="531813" y="2398713"/>
            <a:ext cx="8208962" cy="12001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CONNECT scott/tiger@(DESCRIPTION</a:t>
            </a: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    (ADDRESS = (PROTOCOL = TCP)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  <a:p>
            <a:pPr marL="457200" lvl="1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		 </a:t>
            </a:r>
            <a:r>
              <a:rPr lang="en-US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(HOST = </a:t>
            </a:r>
            <a:r>
              <a:rPr lang="ru-RU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192.168.1.225</a:t>
            </a:r>
            <a:r>
              <a:rPr lang="en-US" altLang="ru-RU" sz="1800">
                <a:solidFill>
                  <a:schemeClr val="tx1"/>
                </a:solidFill>
                <a:latin typeface="Verdana" pitchFamily="34" charset="0"/>
                <a:ea typeface="Arial" pitchFamily="34" charset="0"/>
              </a:rPr>
              <a:t>)(PORT = 1521))</a:t>
            </a: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    (CONNECT_DATA =</a:t>
            </a:r>
            <a:r>
              <a:rPr lang="ru-RU" altLang="ru-RU" sz="1800">
                <a:latin typeface="Verdana" pitchFamily="34" charset="0"/>
                <a:ea typeface="Arial" pitchFamily="34" charset="0"/>
              </a:rPr>
              <a:t> </a:t>
            </a:r>
            <a:r>
              <a:rPr lang="en-US" altLang="ru-RU" sz="1800">
                <a:latin typeface="Verdana" pitchFamily="34" charset="0"/>
                <a:ea typeface="Arial" pitchFamily="34" charset="0"/>
              </a:rPr>
              <a:t>(SERVICE_NAME = pdb_a.be.by)))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15365" name="TextBox 4"/>
          <p:cNvSpPr txBox="1"/>
          <p:nvPr/>
        </p:nvSpPr>
        <p:spPr>
          <a:xfrm>
            <a:off x="561975" y="4292600"/>
            <a:ext cx="8208963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Verdana" pitchFamily="34" charset="0"/>
                <a:ea typeface="Arial" pitchFamily="34" charset="0"/>
              </a:rPr>
              <a:t>CONNECT scott/tiger@pdb_a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- </a:t>
            </a:r>
            <a:r>
              <a:rPr lang="ru-RU" altLang="ru-RU" dirty="0"/>
              <a:t>клиент</a:t>
            </a:r>
          </a:p>
        </p:txBody>
      </p:sp>
      <p:sp>
        <p:nvSpPr>
          <p:cNvPr id="16387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16388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18488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Есть в поставке сервера</a:t>
            </a:r>
          </a:p>
          <a:p>
            <a:pPr lvl="0"/>
            <a:r>
              <a:rPr lang="ru-RU" altLang="ru-RU" sz="2600"/>
              <a:t>Дополнительно загружается с </a:t>
            </a:r>
            <a:r>
              <a:rPr lang="en-US" altLang="ru-RU" sz="2600">
                <a:latin typeface="Gill Sans MT" pitchFamily="34" charset="0"/>
              </a:rPr>
              <a:t>oracle.com</a:t>
            </a:r>
          </a:p>
          <a:p>
            <a:pPr lvl="0"/>
            <a:r>
              <a:rPr lang="ru-RU" altLang="ru-RU" sz="2600"/>
              <a:t>Не обязательно должен совпадать по версии с сервером, но желательно</a:t>
            </a:r>
            <a:endParaRPr lang="en-US" altLang="ru-RU" sz="2600">
              <a:latin typeface="Gill Sans MT" pitchFamily="34" charset="0"/>
            </a:endParaRP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- </a:t>
            </a:r>
            <a:r>
              <a:rPr lang="ru-RU" altLang="ru-RU" dirty="0"/>
              <a:t>клиент</a:t>
            </a:r>
          </a:p>
        </p:txBody>
      </p:sp>
      <p:pic>
        <p:nvPicPr>
          <p:cNvPr id="1741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289050"/>
            <a:ext cx="6624638" cy="50212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- </a:t>
            </a:r>
            <a:r>
              <a:rPr lang="ru-RU" altLang="ru-RU" dirty="0"/>
              <a:t>клиент</a:t>
            </a:r>
          </a:p>
        </p:txBody>
      </p:sp>
      <p:pic>
        <p:nvPicPr>
          <p:cNvPr id="1843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268413"/>
            <a:ext cx="6494463" cy="48974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- </a:t>
            </a:r>
            <a:r>
              <a:rPr lang="ru-RU" altLang="ru-RU" dirty="0"/>
              <a:t>клиент</a:t>
            </a:r>
          </a:p>
        </p:txBody>
      </p:sp>
      <p:pic>
        <p:nvPicPr>
          <p:cNvPr id="194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1196975"/>
            <a:ext cx="6769100" cy="51069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dirty="0">
                <a:latin typeface="Bookman Old Style" pitchFamily="18" charset="0"/>
              </a:rPr>
              <a:t>Oracle - </a:t>
            </a:r>
            <a:r>
              <a:rPr lang="ru-RU" altLang="ru-RU" dirty="0"/>
              <a:t>клиент</a:t>
            </a:r>
          </a:p>
        </p:txBody>
      </p:sp>
      <p:pic>
        <p:nvPicPr>
          <p:cNvPr id="2048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1282700"/>
            <a:ext cx="6623050" cy="49720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Виды подключений к </a:t>
            </a:r>
            <a:r>
              <a:rPr lang="en-US" altLang="ru-RU">
                <a:latin typeface="Bookman Old Style" pitchFamily="18" charset="0"/>
              </a:rPr>
              <a:t>Oracle</a:t>
            </a:r>
            <a:endParaRPr lang="ru-RU" altLang="ru-RU"/>
          </a:p>
        </p:txBody>
      </p:sp>
      <p:sp>
        <p:nvSpPr>
          <p:cNvPr id="215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338763" cy="27146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Простое подключение – </a:t>
            </a:r>
            <a:r>
              <a:rPr lang="en-US" altLang="ru-RU" sz="2600">
                <a:latin typeface="Gill Sans MT" pitchFamily="34" charset="0"/>
              </a:rPr>
              <a:t>Basic</a:t>
            </a:r>
          </a:p>
          <a:p>
            <a:pPr lvl="0"/>
            <a:r>
              <a:rPr lang="ru-RU" altLang="ru-RU" sz="2600"/>
              <a:t>Локальное именование – </a:t>
            </a:r>
            <a:r>
              <a:rPr lang="en-US" altLang="ru-RU" sz="2600">
                <a:latin typeface="Gill Sans MT" pitchFamily="34" charset="0"/>
              </a:rPr>
              <a:t>TNS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LDAP-</a:t>
            </a:r>
            <a:r>
              <a:rPr lang="ru-RU" altLang="ru-RU" sz="2600"/>
              <a:t>соединение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Local/bequeath-</a:t>
            </a:r>
            <a:r>
              <a:rPr lang="ru-RU" altLang="ru-RU" sz="2600"/>
              <a:t>соединение</a:t>
            </a:r>
          </a:p>
          <a:p>
            <a:pPr lvl="0"/>
            <a:r>
              <a:rPr lang="ru-RU" altLang="ru-RU" sz="2600"/>
              <a:t>Прочие</a:t>
            </a:r>
            <a:endParaRPr lang="en-US" altLang="ru-RU" sz="2600">
              <a:latin typeface="Gill Sans MT" pitchFamily="34" charset="0"/>
            </a:endParaRPr>
          </a:p>
          <a:p>
            <a:pPr lvl="0"/>
            <a:endParaRPr lang="ru-RU" altLang="ru-RU" sz="2600"/>
          </a:p>
        </p:txBody>
      </p:sp>
      <p:sp>
        <p:nvSpPr>
          <p:cNvPr id="21508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pic>
        <p:nvPicPr>
          <p:cNvPr id="21509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268413"/>
            <a:ext cx="2743200" cy="28194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Basic</a:t>
            </a:r>
            <a:r>
              <a:rPr lang="ru-RU" altLang="ru-RU"/>
              <a:t> – соединение</a:t>
            </a:r>
          </a:p>
        </p:txBody>
      </p:sp>
      <p:pic>
        <p:nvPicPr>
          <p:cNvPr id="2253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844675"/>
            <a:ext cx="7812087" cy="420370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2532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07375" cy="6477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Явно указываются все параметры соединения</a:t>
            </a:r>
            <a:endParaRPr lang="en-US" altLang="ru-RU" sz="24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Специальные системные привилегии</a:t>
            </a:r>
          </a:p>
        </p:txBody>
      </p:sp>
      <p:sp>
        <p:nvSpPr>
          <p:cNvPr id="419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>
              <a:buNone/>
            </a:pPr>
            <a:endParaRPr lang="ru-RU" altLang="ru-RU" sz="2800" dirty="0"/>
          </a:p>
          <a:p>
            <a:pPr marL="0" lvl="0" indent="0"/>
            <a:r>
              <a:rPr lang="ru-RU" altLang="ru-RU" sz="2800" dirty="0">
                <a:latin typeface="Arial" pitchFamily="34" charset="0"/>
              </a:rPr>
              <a:t> </a:t>
            </a:r>
            <a:r>
              <a:rPr lang="en-US" altLang="ru-RU" sz="2800" dirty="0">
                <a:latin typeface="Gill Sans MT" pitchFamily="34" charset="0"/>
              </a:rPr>
              <a:t>SYSDBA </a:t>
            </a:r>
            <a:r>
              <a:rPr lang="ru-RU" altLang="ru-RU" sz="2800" dirty="0"/>
              <a:t>и </a:t>
            </a:r>
            <a:r>
              <a:rPr lang="en-US" altLang="ru-RU" sz="2800" dirty="0">
                <a:latin typeface="Gill Sans MT" pitchFamily="34" charset="0"/>
              </a:rPr>
              <a:t>SYSOPER </a:t>
            </a:r>
            <a:r>
              <a:rPr lang="ru-RU" altLang="ru-RU" sz="2800" dirty="0"/>
              <a:t>- специальные привилегии администратора, которые позволяют выполнять базовые задачи администрирования: запуск или остановка экземпляра БД; создание, удаление, открытие или монтирования базы и др. </a:t>
            </a:r>
          </a:p>
          <a:p>
            <a:pPr marL="0" lvl="0" indent="0"/>
            <a:r>
              <a:rPr lang="ru-RU" altLang="ru-RU" sz="2800" dirty="0"/>
              <a:t> Роль </a:t>
            </a:r>
            <a:r>
              <a:rPr lang="en-US" altLang="ru-RU" sz="2800" dirty="0">
                <a:latin typeface="Gill Sans MT" pitchFamily="34" charset="0"/>
              </a:rPr>
              <a:t>DBA </a:t>
            </a:r>
            <a:r>
              <a:rPr lang="ru-RU" altLang="ru-RU" sz="2800" dirty="0"/>
              <a:t>не включает </a:t>
            </a:r>
            <a:r>
              <a:rPr lang="en-US" altLang="ru-RU" sz="2800" dirty="0">
                <a:latin typeface="Gill Sans MT" pitchFamily="34" charset="0"/>
              </a:rPr>
              <a:t>SYSDBA </a:t>
            </a:r>
            <a:r>
              <a:rPr lang="ru-RU" altLang="ru-RU" sz="2800" dirty="0"/>
              <a:t>и </a:t>
            </a:r>
            <a:r>
              <a:rPr lang="en-US" altLang="ru-RU" sz="2800" dirty="0">
                <a:latin typeface="Gill Sans MT" pitchFamily="34" charset="0"/>
              </a:rPr>
              <a:t>SYSOPER</a:t>
            </a:r>
            <a:r>
              <a:rPr lang="ru-RU" altLang="ru-RU" sz="2800" dirty="0"/>
              <a:t>. Привилегии могут быть указаны при подключении (</a:t>
            </a:r>
            <a:r>
              <a:rPr lang="en-US" altLang="ru-RU" sz="2800" dirty="0">
                <a:latin typeface="Gill Sans MT" pitchFamily="34" charset="0"/>
              </a:rPr>
              <a:t>connect</a:t>
            </a:r>
            <a:r>
              <a:rPr lang="ru-RU" altLang="ru-RU" sz="2800" dirty="0"/>
              <a:t>) пользователя к БД</a:t>
            </a:r>
          </a:p>
          <a:p>
            <a:pPr marL="0" lvl="0" indent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Basic</a:t>
            </a:r>
            <a:r>
              <a:rPr lang="ru-RU" altLang="ru-RU"/>
              <a:t> – соединение</a:t>
            </a:r>
          </a:p>
        </p:txBody>
      </p:sp>
      <p:pic>
        <p:nvPicPr>
          <p:cNvPr id="2355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6869113" cy="24892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355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949700"/>
            <a:ext cx="8304213" cy="127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Basic</a:t>
            </a:r>
            <a:r>
              <a:rPr lang="ru-RU" altLang="ru-RU"/>
              <a:t> – соединение</a:t>
            </a:r>
          </a:p>
        </p:txBody>
      </p:sp>
      <p:pic>
        <p:nvPicPr>
          <p:cNvPr id="2457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93813"/>
            <a:ext cx="8086725" cy="24955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458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4076700"/>
            <a:ext cx="7639050" cy="21907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Basic</a:t>
            </a:r>
            <a:r>
              <a:rPr lang="ru-RU" altLang="ru-RU"/>
              <a:t> – соединение</a:t>
            </a: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276475"/>
            <a:ext cx="7110413" cy="16891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560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4437063"/>
            <a:ext cx="5791200" cy="83820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5605" name="Объект 2"/>
          <p:cNvSpPr txBox="1"/>
          <p:nvPr/>
        </p:nvSpPr>
        <p:spPr bwMode="auto">
          <a:xfrm>
            <a:off x="395288" y="1233488"/>
            <a:ext cx="8229600" cy="1273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CONNECT 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имя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/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пароль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@[//]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хост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[: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порт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][/</a:t>
            </a:r>
            <a:r>
              <a:rPr kumimoji="0" lang="ru-RU" sz="2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имя_службы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]</a:t>
            </a: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Basic</a:t>
            </a:r>
            <a:r>
              <a:rPr lang="ru-RU" altLang="ru-RU"/>
              <a:t> – соединение</a:t>
            </a:r>
          </a:p>
        </p:txBody>
      </p:sp>
      <p:sp>
        <p:nvSpPr>
          <p:cNvPr id="26627" name="Объект 2"/>
          <p:cNvSpPr txBox="1"/>
          <p:nvPr/>
        </p:nvSpPr>
        <p:spPr bwMode="auto">
          <a:xfrm>
            <a:off x="395288" y="1233488"/>
            <a:ext cx="8229600" cy="50752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Должны быть установлены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Oracle Net Services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Поддержка протокола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TCP/IP – </a:t>
            </a:r>
            <a:r>
              <a:rPr kumimoji="0" 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на сервере и клиенте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Нельзя использовать расширенные сетевые функциональные возможности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Oracle</a:t>
            </a: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TNS</a:t>
            </a:r>
            <a:r>
              <a:rPr lang="ru-RU" altLang="ru-RU"/>
              <a:t>-соединение</a:t>
            </a:r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3321050"/>
            <a:ext cx="7446963" cy="304323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765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196975"/>
            <a:ext cx="5416550" cy="21066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2867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1196975"/>
            <a:ext cx="6032500" cy="501173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7415212" cy="44196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8" y="1557338"/>
            <a:ext cx="7402512" cy="4495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174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12875"/>
            <a:ext cx="7427913" cy="44704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277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557338"/>
            <a:ext cx="7466013" cy="45339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 dirty="0"/>
              <a:t>Установка соединения с экземпляром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8313" y="1196975"/>
            <a:ext cx="8099425" cy="48228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SQL plus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SQL Developer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SQL Developer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  <a:hlinkClick r:id="rId2" tooltip="Oracle SQL Developer"/>
              </a:rPr>
              <a:t>http://www.oracle.com/technetwork/developer-tools/sql-developer/downloads/index.html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84313"/>
            <a:ext cx="7478713" cy="4508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48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1196975"/>
            <a:ext cx="6972300" cy="51927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584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8" y="1268413"/>
            <a:ext cx="6578600" cy="49355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686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268413"/>
            <a:ext cx="6454775" cy="48037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78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268413"/>
            <a:ext cx="6716712" cy="49974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891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1412875"/>
            <a:ext cx="6523037" cy="39624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3993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3" y="2276475"/>
            <a:ext cx="4953000" cy="3098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локального именования</a:t>
            </a:r>
          </a:p>
        </p:txBody>
      </p:sp>
      <p:pic>
        <p:nvPicPr>
          <p:cNvPr id="4096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1700213"/>
            <a:ext cx="8143875" cy="44196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Проверка </a:t>
            </a:r>
            <a:r>
              <a:rPr lang="en-US" altLang="ru-RU">
                <a:latin typeface="Bookman Old Style" pitchFamily="18" charset="0"/>
              </a:rPr>
              <a:t>TNS</a:t>
            </a:r>
            <a:endParaRPr lang="ru-RU" altLang="ru-RU"/>
          </a:p>
        </p:txBody>
      </p:sp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4657725" cy="36480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4652963"/>
            <a:ext cx="6264275" cy="15922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52228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Утилита </a:t>
            </a:r>
            <a:r>
              <a:rPr lang="en-US" altLang="ru-RU">
                <a:latin typeface="Bookman Old Style" pitchFamily="18" charset="0"/>
              </a:rPr>
              <a:t>TNSPing</a:t>
            </a:r>
            <a:endParaRPr lang="ru-RU" altLang="ru-RU"/>
          </a:p>
        </p:txBody>
      </p:sp>
      <p:pic>
        <p:nvPicPr>
          <p:cNvPr id="4301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8024813" cy="25923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Установка соединения</a:t>
            </a:r>
            <a:r>
              <a:rPr lang="en-US" altLang="ru-RU">
                <a:latin typeface="Bookman Old Style" pitchFamily="18" charset="0"/>
              </a:rPr>
              <a:t> SQLPlus</a:t>
            </a:r>
            <a:endParaRPr lang="ru-RU" altLang="ru-RU"/>
          </a:p>
        </p:txBody>
      </p:sp>
      <p:pic>
        <p:nvPicPr>
          <p:cNvPr id="4403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6400800" cy="32289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403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852936"/>
            <a:ext cx="6372225" cy="32194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LDAP-</a:t>
            </a:r>
            <a:r>
              <a:rPr lang="ru-RU" altLang="ru-RU"/>
              <a:t>соединение</a:t>
            </a:r>
          </a:p>
        </p:txBody>
      </p:sp>
      <p:sp>
        <p:nvSpPr>
          <p:cNvPr id="440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Метод именования с помощью службы каталогов</a:t>
            </a:r>
          </a:p>
          <a:p>
            <a:pPr lvl="0"/>
            <a:r>
              <a:rPr lang="en-US" altLang="ru-RU" sz="2600" dirty="0">
                <a:latin typeface="Gill Sans MT" pitchFamily="34" charset="0"/>
              </a:rPr>
              <a:t>OID – Oracle Internet Directory</a:t>
            </a:r>
          </a:p>
          <a:p>
            <a:pPr lvl="0"/>
            <a:r>
              <a:rPr lang="en-US" altLang="ru-RU" sz="2600" dirty="0">
                <a:latin typeface="Gill Sans MT" pitchFamily="34" charset="0"/>
              </a:rPr>
              <a:t>LDAP – Lightweight Directory Access Protocol</a:t>
            </a:r>
          </a:p>
          <a:p>
            <a:pPr lvl="0"/>
            <a:r>
              <a:rPr lang="ru-RU" altLang="ru-RU" sz="2600" dirty="0"/>
              <a:t>Требуется наличие специального </a:t>
            </a:r>
            <a:r>
              <a:rPr lang="en-US" altLang="ru-RU" sz="2600" dirty="0">
                <a:latin typeface="Gill Sans MT" pitchFamily="34" charset="0"/>
              </a:rPr>
              <a:t>LDAP</a:t>
            </a:r>
            <a:r>
              <a:rPr lang="ru-RU" altLang="ru-RU" sz="2600" dirty="0"/>
              <a:t>-сервера</a:t>
            </a:r>
          </a:p>
        </p:txBody>
      </p:sp>
    </p:spTree>
  </p:cSld>
  <p:clrMapOvr>
    <a:masterClrMapping/>
  </p:clrMapOvr>
  <p:transition/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Local/bequeath-</a:t>
            </a:r>
            <a:r>
              <a:rPr lang="ru-RU" altLang="ru-RU"/>
              <a:t>соединение</a:t>
            </a:r>
          </a:p>
        </p:txBody>
      </p:sp>
      <p:sp>
        <p:nvSpPr>
          <p:cNvPr id="450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Только на сервере</a:t>
            </a:r>
          </a:p>
          <a:p>
            <a:pPr lvl="0"/>
            <a:r>
              <a:rPr lang="ru-RU" altLang="ru-RU" sz="2600"/>
              <a:t>Можно соединяться с помощью </a:t>
            </a:r>
            <a:r>
              <a:rPr lang="en-US" altLang="ru-RU" sz="2600">
                <a:latin typeface="Gill Sans MT" pitchFamily="34" charset="0"/>
              </a:rPr>
              <a:t>sqlplus </a:t>
            </a:r>
            <a:r>
              <a:rPr lang="ru-RU" altLang="ru-RU" sz="2600"/>
              <a:t>или </a:t>
            </a:r>
            <a:r>
              <a:rPr lang="en-US" altLang="ru-RU" sz="2600">
                <a:latin typeface="Gill Sans MT" pitchFamily="34" charset="0"/>
              </a:rPr>
              <a:t>sqldeveloper</a:t>
            </a:r>
            <a:endParaRPr lang="ru-RU" altLang="ru-RU" sz="2600"/>
          </a:p>
          <a:p>
            <a:pPr lvl="0"/>
            <a:r>
              <a:rPr lang="ru-RU" altLang="ru-RU" sz="2600"/>
              <a:t>без указания параметров соединения</a:t>
            </a:r>
          </a:p>
          <a:p>
            <a:pPr lvl="0"/>
            <a:r>
              <a:rPr lang="ru-RU" altLang="ru-RU" sz="2600"/>
              <a:t>только с выделенным сервером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Listener </a:t>
            </a:r>
            <a:r>
              <a:rPr lang="ru-RU" altLang="ru-RU" sz="2600"/>
              <a:t>не задействован</a:t>
            </a:r>
          </a:p>
          <a:p>
            <a:pPr lvl="0"/>
            <a:r>
              <a:rPr lang="ru-RU" altLang="ru-RU" sz="2600"/>
              <a:t>Соединение со стандартным сервисом </a:t>
            </a:r>
            <a:r>
              <a:rPr lang="en-US" altLang="ru-RU" sz="2600">
                <a:latin typeface="Gill Sans MT" pitchFamily="34" charset="0"/>
              </a:rPr>
              <a:t>SYS$USERS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Local/bequeath-</a:t>
            </a:r>
            <a:r>
              <a:rPr lang="ru-RU" altLang="ru-RU"/>
              <a:t>соединение</a:t>
            </a:r>
          </a:p>
        </p:txBody>
      </p:sp>
      <p:pic>
        <p:nvPicPr>
          <p:cNvPr id="46083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3" y="1643063"/>
            <a:ext cx="5172075" cy="3571875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</a:ln>
        </p:spPr>
      </p:pic>
    </p:spTree>
  </p:cSld>
  <p:clrMapOvr>
    <a:masterClrMapping/>
  </p:clrMapOvr>
  <p:transition/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Local/bequeath-</a:t>
            </a:r>
            <a:r>
              <a:rPr lang="ru-RU" altLang="ru-RU"/>
              <a:t>соединение</a:t>
            </a:r>
          </a:p>
        </p:txBody>
      </p:sp>
      <p:pic>
        <p:nvPicPr>
          <p:cNvPr id="4710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68413"/>
            <a:ext cx="8580437" cy="48974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 pitchFamily="34" charset="0"/>
                <a:ea typeface="Arial" pitchFamily="34" charset="0"/>
              </a:rPr>
              <a:t>8</a:t>
            </a:r>
            <a:endParaRPr lang="ru-RU" altLang="ru-RU" sz="2000">
              <a:solidFill>
                <a:srgbClr val="000000"/>
              </a:solidFill>
              <a:latin typeface="Arial" pitchFamily="34" charset="0"/>
              <a:ea typeface="Arial" pitchFamily="34" charset="0"/>
            </a:endParaRPr>
          </a:p>
        </p:txBody>
      </p:sp>
      <p:sp>
        <p:nvSpPr>
          <p:cNvPr id="9219" name="Прямоугольник 1"/>
          <p:cNvSpPr/>
          <p:nvPr/>
        </p:nvSpPr>
        <p:spPr>
          <a:xfrm>
            <a:off x="3995738" y="4076700"/>
            <a:ext cx="4176712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solidFill>
                  <a:srgbClr val="000000"/>
                </a:solidFill>
                <a:latin typeface="Arial" pitchFamily="34" charset="0"/>
                <a:ea typeface="Arial" pitchFamily="34" charset="0"/>
              </a:rPr>
              <a:t>Объекты базы данных</a:t>
            </a:r>
            <a:endParaRPr lang="ru-RU" altLang="ru-RU" sz="1800">
              <a:latin typeface="Arial" pitchFamily="34" charset="0"/>
              <a:ea typeface="Arial" pitchFamily="34" charset="0"/>
            </a:endParaRPr>
          </a:p>
        </p:txBody>
      </p:sp>
      <p:sp>
        <p:nvSpPr>
          <p:cNvPr id="9220" name="Rectangle 2"/>
          <p:cNvSpPr>
            <a:spLocks noGrp="1"/>
          </p:cNvSpPr>
          <p:nvPr>
            <p:ph type="ctrTitle"/>
          </p:nvPr>
        </p:nvSpPr>
        <p:spPr>
          <a:xfrm>
            <a:off x="1344613" y="1209675"/>
            <a:ext cx="6858000" cy="9906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ru-RU" altLang="ru-RU" b="1">
                <a:solidFill>
                  <a:srgbClr val="000000"/>
                </a:solidFill>
              </a:rPr>
              <a:t>Администрирование баз данных и приложений</a:t>
            </a:r>
          </a:p>
        </p:txBody>
      </p:sp>
    </p:spTree>
  </p:cSld>
  <p:clrMapOvr>
    <a:masterClrMapping/>
  </p:clrMapOvr>
  <p:transition/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Основные объекты базы данных</a:t>
            </a:r>
          </a:p>
        </p:txBody>
      </p:sp>
      <p:sp>
        <p:nvSpPr>
          <p:cNvPr id="10243" name="Объект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8229600" cy="53276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t>Пользователи и схемы</a:t>
            </a:r>
          </a:p>
          <a:p>
            <a:pPr lvl="0"/>
            <a:r>
              <a:t>Привилегии и роли</a:t>
            </a:r>
          </a:p>
          <a:p>
            <a:pPr lvl="0"/>
            <a:r>
              <a:t>Таблицы, столбцы, ограничения и типы данных (в том числе абстрактные типы данных)</a:t>
            </a:r>
          </a:p>
          <a:p>
            <a:pPr lvl="0"/>
            <a:r>
              <a:t>Последовательности</a:t>
            </a:r>
          </a:p>
          <a:p>
            <a:pPr lvl="0"/>
            <a:r>
              <a:t>Кластеры и хэш-кластеры</a:t>
            </a:r>
          </a:p>
          <a:p>
            <a:pPr lvl="0"/>
            <a:r>
              <a:t>Индексы</a:t>
            </a:r>
          </a:p>
          <a:p>
            <a:pPr lvl="0"/>
            <a:r>
              <a:t>Синонимы</a:t>
            </a:r>
          </a:p>
          <a:p>
            <a:pPr lvl="0"/>
            <a:r>
              <a:t>Представления</a:t>
            </a:r>
          </a:p>
          <a:p>
            <a:pPr lvl="0"/>
            <a:r>
              <a:t>Моментальные снимки и материализованные представления</a:t>
            </a:r>
          </a:p>
          <a:p>
            <a:pPr lvl="0"/>
            <a:r>
              <a:t>Связи баз данных</a:t>
            </a:r>
          </a:p>
          <a:p>
            <a:pPr lvl="0"/>
            <a:r>
              <a:t>Секции</a:t>
            </a:r>
          </a:p>
          <a:p>
            <a:pPr lvl="0"/>
            <a:r>
              <a:t>Процедуры, функции, пакеты</a:t>
            </a:r>
          </a:p>
          <a:p>
            <a:pPr lvl="0"/>
            <a:r>
              <a:t>Триггеры</a:t>
            </a:r>
          </a:p>
        </p:txBody>
      </p:sp>
    </p:spTree>
  </p:cSld>
  <p:clrMapOvr>
    <a:masterClrMapping/>
  </p:clrMapOvr>
  <p:transition/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Пользователи и схемы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Учетная запись пользователя не является физической структурой</a:t>
            </a:r>
          </a:p>
          <a:p>
            <a:pPr lvl="0"/>
            <a:r>
              <a:rPr lang="ru-RU" altLang="ru-RU" sz="2600"/>
              <a:t>Пользователям принадлежат объекты</a:t>
            </a:r>
          </a:p>
          <a:p>
            <a:pPr lvl="0"/>
            <a:r>
              <a:rPr lang="ru-RU" altLang="ru-RU" sz="2600"/>
              <a:t>Схема – набор объектов, принадлежащий учетной записи пользователя</a:t>
            </a:r>
          </a:p>
          <a:p>
            <a:pPr lvl="0"/>
            <a:r>
              <a:rPr lang="ru-RU" altLang="ru-RU" sz="2600"/>
              <a:t>Объекты создаются с правами учетных записей пользователей</a:t>
            </a:r>
          </a:p>
          <a:p>
            <a:pPr lvl="0"/>
            <a:r>
              <a:rPr lang="ru-RU" altLang="ru-RU" sz="2600"/>
              <a:t>Учетные записи пользователей можно связать с учетными записями в ОС</a:t>
            </a:r>
          </a:p>
          <a:p>
            <a:pPr lvl="0"/>
            <a:r>
              <a:rPr lang="ru-RU" altLang="ru-RU" sz="2600"/>
              <a:t>Двухкомпонентные имена – имя схемы.имя объекта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Таблицы</a:t>
            </a:r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5040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Таблица – основная структура сохранения информации в БД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Типы таблиц: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Традиционные таблицы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(heap organized table)</a:t>
            </a:r>
            <a:endParaRPr kumimoji="0" lang="ru-RU" altLang="ru-RU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Индекс-таблицы (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index</a:t>
            </a: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organized table)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Кластеризованные индекс-таблицы (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index</a:t>
            </a: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clustered table)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Кластеризованные хэш-таблицы (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hash clustered table)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Отсортированные кластеризованные хэш-таблицы (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sorted hash clustered table)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Вложенные таблицы (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nested table</a:t>
            </a: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)</a:t>
            </a:r>
            <a:endParaRPr kumimoji="0" lang="en-US" altLang="ru-RU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Временные таблицы (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temporary</a:t>
            </a: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</a:t>
            </a: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table</a:t>
            </a: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)</a:t>
            </a:r>
            <a:endParaRPr kumimoji="0" lang="en-US" altLang="ru-RU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Объектные таблицы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Внешние таблицы</a:t>
            </a:r>
            <a:endParaRPr kumimoji="0" lang="en-US" altLang="ru-RU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en-US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Таблицы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5040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Может иметь до 1000 столбцов (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&lt;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254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)</a:t>
            </a: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Может иметь неограниченное число строк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Может иметь неограниченное число индексов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Нет ограничения на число таблиц</a:t>
            </a:r>
            <a:endParaRPr kumimoji="0" lang="en-US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en-US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Установка соединения </a:t>
            </a:r>
            <a:r>
              <a:rPr lang="en-US" altLang="ru-RU">
                <a:latin typeface="Bookman Old Style" pitchFamily="18" charset="0"/>
              </a:rPr>
              <a:t>SQL Developer</a:t>
            </a:r>
            <a:endParaRPr lang="ru-RU" altLang="ru-RU"/>
          </a:p>
        </p:txBody>
      </p:sp>
      <p:pic>
        <p:nvPicPr>
          <p:cNvPr id="450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3" y="1412875"/>
            <a:ext cx="8096250" cy="4762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Таблицы</a:t>
            </a:r>
          </a:p>
        </p:txBody>
      </p:sp>
      <p:pic>
        <p:nvPicPr>
          <p:cNvPr id="14339" name="Picture 2" descr="Картинки по запросу create table ora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60500"/>
            <a:ext cx="7481887" cy="2736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Параметры</a:t>
            </a:r>
          </a:p>
        </p:txBody>
      </p:sp>
      <p:pic>
        <p:nvPicPr>
          <p:cNvPr id="1536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12875"/>
            <a:ext cx="7704138" cy="3786188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6477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100"/>
              <a:t>Параметры </a:t>
            </a:r>
            <a:r>
              <a:rPr lang="en-US" altLang="ru-RU" sz="3100">
                <a:latin typeface="Bookman Old Style" pitchFamily="18" charset="0"/>
              </a:rPr>
              <a:t>PCTFREE</a:t>
            </a:r>
            <a:r>
              <a:rPr lang="ru-RU" altLang="ru-RU" sz="3100"/>
              <a:t> и</a:t>
            </a:r>
            <a:r>
              <a:rPr lang="en-US" altLang="ru-RU" sz="3100">
                <a:latin typeface="Bookman Old Style" pitchFamily="18" charset="0"/>
              </a:rPr>
              <a:t> PCTUSED </a:t>
            </a:r>
            <a:endParaRPr lang="ru-RU" altLang="ru-RU" sz="3100"/>
          </a:p>
        </p:txBody>
      </p:sp>
      <p:sp>
        <p:nvSpPr>
          <p:cNvPr id="163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91513" cy="23542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Параметр PCTFREE – процент памяти блока, резервируемой для возможных обновлений строк, уже содержащихся в блоке</a:t>
            </a:r>
          </a:p>
          <a:p>
            <a:pPr lvl="0"/>
            <a:r>
              <a:rPr lang="ru-RU" altLang="ru-RU" sz="2400"/>
              <a:t>Параметр PCTUSED – процент занятой части памяти блока</a:t>
            </a:r>
          </a:p>
        </p:txBody>
      </p:sp>
      <p:graphicFrame>
        <p:nvGraphicFramePr>
          <p:cNvPr id="16388" name="Таблица 3"/>
          <p:cNvGraphicFramePr>
            <a:graphicFrameLocks noGrp="1"/>
          </p:cNvGraphicFramePr>
          <p:nvPr/>
        </p:nvGraphicFramePr>
        <p:xfrm>
          <a:off x="5795962" y="3716338"/>
          <a:ext cx="2952750" cy="2572557"/>
        </p:xfrm>
        <a:graphic>
          <a:graphicData uri="http://schemas.openxmlformats.org/drawingml/2006/table">
            <a:tbl>
              <a:tblPr/>
              <a:tblGrid>
                <a:gridCol w="295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47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Заголовок ----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6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Каталог таблиц ----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1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Каталог строк ----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Свободное пространство ----</a:t>
                      </a:r>
                    </a:p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…..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8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--- Данные ----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010101010101010101010101010101010101010010101010101010101010101010101010101010010101010101010101010101010101010101010010101010101010101010101010101010101010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  <a:p>
                      <a:pPr marL="0" lvl="0" indent="0" algn="ctr" eaLnBrk="1" hangingPunct="1">
                        <a:lnSpc>
                          <a:spcPct val="115000"/>
                        </a:lnSpc>
                      </a:pPr>
                      <a:r>
                        <a:rPr sz="1100" b="1">
                          <a:latin typeface="Calibri" pitchFamily="34" charset="0"/>
                          <a:ea typeface="Calibri" pitchFamily="34" charset="0"/>
                        </a:rPr>
                        <a:t>010101010101010101010101010101010101010</a:t>
                      </a:r>
                      <a:endParaRPr sz="11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68590" marR="68590" marT="0" marB="0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435975" cy="6477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100"/>
              <a:t>Управление параметрами заполнения блока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91513" cy="23542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400" dirty="0"/>
              <a:t>Automatic segment space</a:t>
            </a:r>
            <a:r>
              <a:rPr lang="ru-RU" altLang="ru-RU" sz="2400" dirty="0"/>
              <a:t> </a:t>
            </a:r>
            <a:r>
              <a:rPr lang="en-US" altLang="ru-RU" sz="2400" dirty="0"/>
              <a:t>management</a:t>
            </a:r>
            <a:r>
              <a:rPr lang="ru-RU" altLang="ru-RU" sz="2400" dirty="0"/>
              <a:t> </a:t>
            </a:r>
            <a:r>
              <a:rPr lang="en-US" altLang="ru-RU" sz="2400" dirty="0"/>
              <a:t> - </a:t>
            </a:r>
            <a:r>
              <a:rPr lang="ru-RU" altLang="ru-RU" sz="2400" dirty="0"/>
              <a:t>только PCTFREE</a:t>
            </a:r>
          </a:p>
          <a:p>
            <a:pPr lvl="0"/>
            <a:r>
              <a:rPr lang="en-US" altLang="ru-RU" sz="2400" dirty="0"/>
              <a:t>Manual segment space</a:t>
            </a:r>
            <a:r>
              <a:rPr lang="ru-RU" altLang="ru-RU" sz="2400" dirty="0"/>
              <a:t> </a:t>
            </a:r>
            <a:r>
              <a:rPr lang="en-US" altLang="ru-RU" sz="2400" dirty="0"/>
              <a:t>management</a:t>
            </a:r>
            <a:r>
              <a:rPr lang="ru-RU" altLang="ru-RU" sz="2400" dirty="0"/>
              <a:t> </a:t>
            </a:r>
            <a:r>
              <a:rPr lang="en-US" altLang="ru-RU" sz="2400" dirty="0"/>
              <a:t> - </a:t>
            </a:r>
            <a:r>
              <a:rPr lang="ru-RU" altLang="ru-RU" sz="2400" dirty="0"/>
              <a:t>PCTUSED</a:t>
            </a:r>
            <a:r>
              <a:rPr lang="en-US" altLang="ru-RU" sz="2400" dirty="0"/>
              <a:t>, PCTTHRESHOLD,  FREELISTS </a:t>
            </a:r>
            <a:r>
              <a:rPr lang="ru-RU" altLang="ru-RU" sz="2400" dirty="0"/>
              <a:t> и др.</a:t>
            </a:r>
          </a:p>
        </p:txBody>
      </p:sp>
    </p:spTree>
  </p:cSld>
  <p:clrMapOvr>
    <a:masterClrMapping/>
  </p:clrMapOvr>
  <p:transition/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Таблицы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5040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Типы данных: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CHAR / NCHAR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VARCHAR2 / NVARCHAR2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DATE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INTERVAL DAY TO SECOND / INTERVAL YEAR TO MONTH TIMESTAMP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TIMESTAMP  WITH  TIME ZONE / TIMESTAMP  WITH LOCAL  TIME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NUMBER (A,B)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LONG RAW/ LONG / RAW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BLOB / CLOB / NCLOB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ROWID / UROWID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Типы данных </a:t>
            </a:r>
            <a:r>
              <a:rPr lang="en-US" altLang="ru-RU">
                <a:latin typeface="Bookman Old Style" pitchFamily="18" charset="0"/>
              </a:rPr>
              <a:t>ORACLE </a:t>
            </a:r>
            <a:r>
              <a:rPr lang="ru-RU" altLang="ru-RU"/>
              <a:t>- символьные</a:t>
            </a:r>
          </a:p>
        </p:txBody>
      </p:sp>
      <p:graphicFrame>
        <p:nvGraphicFramePr>
          <p:cNvPr id="19459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457200" y="1268412"/>
          <a:ext cx="8229600" cy="5249862"/>
        </p:xfrm>
        <a:graphic>
          <a:graphicData uri="http://schemas.openxmlformats.org/drawingml/2006/table">
            <a:tbl>
              <a:tblPr/>
              <a:tblGrid>
                <a:gridCol w="2386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20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eaLnBrk="1" hangingPunct="1"/>
                      <a:r>
                        <a:rPr lang="en-US" altLang="ru-RU" sz="2000">
                          <a:latin typeface="Gill Sans MT" pitchFamily="34" charset="0"/>
                        </a:rPr>
                        <a:t>CHAR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Символьное поле фиксированной длины до 2000 байт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6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NCHAR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Поле фиксированной длины для набора символов, состоящих из нескольких байт.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Максимальный размер – 2000 символов или 2000 байт в зависимости от набора символов.</a:t>
                      </a:r>
                    </a:p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20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eaLnBrk="1" hangingPunct="1"/>
                      <a:r>
                        <a:rPr lang="en-US" altLang="ru-RU" sz="2000">
                          <a:latin typeface="Gill Sans MT" pitchFamily="34" charset="0"/>
                        </a:rPr>
                        <a:t>VARCHAR2 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Символьное поле переменной длины до 4000 байт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20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eaLnBrk="1" hangingPunct="1"/>
                      <a:r>
                        <a:rPr lang="en-US" altLang="ru-RU" sz="2000">
                          <a:latin typeface="Gill Sans MT" pitchFamily="34" charset="0"/>
                        </a:rPr>
                        <a:t>NVARCHAR2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Поле переменной длины для набора символов, состоящих из нескольких байт.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Максимальный размер – 4000 символов или 4000 байт в зависимости от набора символов.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Поддержка национальных языков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8351837" cy="52562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Переменная окружения </a:t>
            </a:r>
            <a:r>
              <a:rPr lang="en-US" altLang="ru-RU" sz="2600">
                <a:latin typeface="Gill Sans MT" pitchFamily="34" charset="0"/>
              </a:rPr>
              <a:t>NLS_LANG</a:t>
            </a:r>
            <a:r>
              <a:rPr lang="ru-RU" altLang="ru-RU" sz="2600"/>
              <a:t>: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NLS_LANG = language_territory.charset</a:t>
            </a:r>
            <a:endParaRPr lang="ru-RU" altLang="ru-RU" sz="2600"/>
          </a:p>
          <a:p>
            <a:pPr lvl="1"/>
            <a:r>
              <a:rPr lang="ru-RU" altLang="ru-RU" sz="2300"/>
              <a:t>Язык (</a:t>
            </a:r>
            <a:r>
              <a:rPr lang="en-US" altLang="ru-RU" sz="2300">
                <a:latin typeface="Gill Sans MT" pitchFamily="34" charset="0"/>
              </a:rPr>
              <a:t>LANGUAGE)</a:t>
            </a:r>
            <a:r>
              <a:rPr lang="ru-RU" altLang="ru-RU" sz="2300"/>
              <a:t> – имена месяцев, имена дней, направление текста, сокращения для времени и дат. По умолчанию </a:t>
            </a:r>
            <a:r>
              <a:rPr lang="en-US" altLang="ru-RU" sz="2300">
                <a:latin typeface="Gill Sans MT" pitchFamily="34" charset="0"/>
              </a:rPr>
              <a:t>AMERICAN</a:t>
            </a:r>
          </a:p>
          <a:p>
            <a:pPr lvl="1"/>
            <a:r>
              <a:rPr lang="ru-RU" altLang="ru-RU" sz="2300"/>
              <a:t>Территория (</a:t>
            </a:r>
            <a:r>
              <a:rPr lang="en-US" altLang="ru-RU" sz="2300">
                <a:latin typeface="Gill Sans MT" pitchFamily="34" charset="0"/>
              </a:rPr>
              <a:t>TERRITORY</a:t>
            </a:r>
            <a:r>
              <a:rPr lang="ru-RU" altLang="ru-RU" sz="2300"/>
              <a:t>) – настройки календаря, формат даты, формат денежной единицы. Если не указан, то будет взято значение, соответствующее языку (для </a:t>
            </a:r>
            <a:r>
              <a:rPr lang="en-US" altLang="ru-RU" sz="2300">
                <a:latin typeface="Gill Sans MT" pitchFamily="34" charset="0"/>
              </a:rPr>
              <a:t>RUSSIAN </a:t>
            </a:r>
            <a:r>
              <a:rPr lang="ru-RU" altLang="ru-RU" sz="2300"/>
              <a:t>- </a:t>
            </a:r>
            <a:r>
              <a:rPr lang="en-US" altLang="ru-RU" sz="2300">
                <a:latin typeface="Gill Sans MT" pitchFamily="34" charset="0"/>
              </a:rPr>
              <a:t>CIS</a:t>
            </a:r>
            <a:r>
              <a:rPr lang="ru-RU" altLang="ru-RU" sz="2300"/>
              <a:t>)</a:t>
            </a:r>
            <a:endParaRPr lang="en-US" altLang="ru-RU" sz="2300">
              <a:latin typeface="Gill Sans MT" pitchFamily="34" charset="0"/>
            </a:endParaRPr>
          </a:p>
          <a:p>
            <a:pPr lvl="1"/>
            <a:r>
              <a:rPr lang="ru-RU" altLang="ru-RU" sz="2300"/>
              <a:t>Набор символов (</a:t>
            </a:r>
            <a:r>
              <a:rPr lang="en-US" altLang="ru-RU" sz="2300">
                <a:latin typeface="Gill Sans MT" pitchFamily="34" charset="0"/>
              </a:rPr>
              <a:t>CHARACTER SET</a:t>
            </a:r>
            <a:r>
              <a:rPr lang="ru-RU" altLang="ru-RU" sz="2300"/>
              <a:t>) – отображение символов, отображение и конвертация заглавных букв, порядок замещения символов при преобразовании – кодовая страница</a:t>
            </a:r>
            <a:endParaRPr lang="en-US" altLang="ru-RU" sz="2300">
              <a:latin typeface="Gill Sans MT" pitchFamily="34" charset="0"/>
            </a:endParaRP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</a:t>
            </a:r>
          </a:p>
        </p:txBody>
      </p:sp>
      <p:sp>
        <p:nvSpPr>
          <p:cNvPr id="21507" name="Объект 4"/>
          <p:cNvSpPr>
            <a:spLocks noGrp="1"/>
          </p:cNvSpPr>
          <p:nvPr>
            <p:ph sz="quarter" idx="1"/>
          </p:nvPr>
        </p:nvSpPr>
        <p:spPr>
          <a:xfrm>
            <a:off x="457200" y="1916113"/>
            <a:ext cx="8229600" cy="42402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для Windows NLS-LANG может быть установлена в реестре и в переменных среды</a:t>
            </a:r>
          </a:p>
          <a:p>
            <a:pPr lvl="0"/>
            <a:r>
              <a:rPr lang="ru-RU" altLang="ru-RU" sz="2600"/>
              <a:t>  проверить, установлена ли переменная среды</a:t>
            </a:r>
          </a:p>
          <a:p>
            <a:pPr lvl="0"/>
            <a:r>
              <a:rPr lang="ru-RU" altLang="ru-RU" sz="2600"/>
              <a:t>  	HOST ECHO %NLS_LANG%</a:t>
            </a:r>
          </a:p>
          <a:p>
            <a:pPr lvl="0"/>
            <a:r>
              <a:rPr lang="ru-RU" altLang="ru-RU" sz="2600"/>
              <a:t>  если ответ %NLS_LANG%, то не установлена</a:t>
            </a:r>
          </a:p>
          <a:p>
            <a:pPr lvl="0"/>
            <a:r>
              <a:rPr lang="ru-RU" altLang="ru-RU" sz="2600"/>
              <a:t>  переменная среды имеет приоритет перед установкой в реестре</a:t>
            </a:r>
          </a:p>
          <a:p>
            <a:pPr lvl="0"/>
            <a:r>
              <a:rPr lang="ru-RU" altLang="ru-RU" sz="2600"/>
              <a:t>рекомендуется устанавливать только в реестре</a:t>
            </a:r>
          </a:p>
        </p:txBody>
      </p:sp>
      <p:pic>
        <p:nvPicPr>
          <p:cNvPr id="21508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8" y="1341438"/>
            <a:ext cx="8578850" cy="431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</a:t>
            </a:r>
          </a:p>
        </p:txBody>
      </p:sp>
      <p:pic>
        <p:nvPicPr>
          <p:cNvPr id="22531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413"/>
            <a:ext cx="4222750" cy="25209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2532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1268413"/>
            <a:ext cx="3602038" cy="49688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</a:t>
            </a:r>
          </a:p>
        </p:txBody>
      </p:sp>
      <p:pic>
        <p:nvPicPr>
          <p:cNvPr id="2355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363" y="333375"/>
            <a:ext cx="3867150" cy="40671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355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52400"/>
            <a:ext cx="5276850" cy="56864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Установка соединения </a:t>
            </a:r>
            <a:r>
              <a:rPr lang="en-US" altLang="ru-RU">
                <a:latin typeface="Bookman Old Style" pitchFamily="18" charset="0"/>
              </a:rPr>
              <a:t>SQL Developer</a:t>
            </a:r>
            <a:endParaRPr lang="ru-RU" altLang="ru-RU"/>
          </a:p>
        </p:txBody>
      </p:sp>
      <p:pic>
        <p:nvPicPr>
          <p:cNvPr id="4608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7162800" cy="3867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</a:t>
            </a:r>
          </a:p>
        </p:txBody>
      </p:sp>
      <p:pic>
        <p:nvPicPr>
          <p:cNvPr id="24579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8" y="1317625"/>
            <a:ext cx="4791075" cy="32670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4580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0" y="2060575"/>
            <a:ext cx="4440238" cy="41052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25450" y="-508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</a:t>
            </a:r>
          </a:p>
        </p:txBody>
      </p:sp>
      <p:pic>
        <p:nvPicPr>
          <p:cNvPr id="2560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341438"/>
            <a:ext cx="4987925" cy="115093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560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5" y="1341438"/>
            <a:ext cx="3127375" cy="136683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5605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2854325"/>
            <a:ext cx="4724400" cy="244633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5606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625" y="2857500"/>
            <a:ext cx="3048000" cy="208438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5607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375" y="5078413"/>
            <a:ext cx="2057400" cy="1619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NLS</a:t>
            </a:r>
            <a:endParaRPr lang="ru-RU" altLang="ru-RU"/>
          </a:p>
        </p:txBody>
      </p:sp>
      <p:sp>
        <p:nvSpPr>
          <p:cNvPr id="2662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930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nls_database_parameters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</a:t>
            </a:r>
            <a:r>
              <a:rPr kumimoji="0" 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устанавливается при создании БД</a:t>
            </a:r>
            <a:endParaRPr kumimoji="0" lang="ru-RU" sz="26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NLS_INSTANCE_PARAMETERS</a:t>
            </a:r>
            <a:r>
              <a:rPr kumimoji="0" 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устанавливается для экземпляра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NLS_SESSION_PARAMETERS</a:t>
            </a:r>
            <a:r>
              <a:rPr kumimoji="0" 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устанавливается для сессии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8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4941888"/>
            <a:ext cx="8566150" cy="1079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365625"/>
            <a:ext cx="3048000" cy="20828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7651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0"/>
            <a:ext cx="8583613" cy="4181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7652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4181475"/>
            <a:ext cx="3097213" cy="24368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</a:t>
            </a:r>
          </a:p>
        </p:txBody>
      </p:sp>
      <p:pic>
        <p:nvPicPr>
          <p:cNvPr id="28675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997200"/>
            <a:ext cx="6948487" cy="22320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8676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774825"/>
            <a:ext cx="7073900" cy="4921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Типы данных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– символьные</a:t>
            </a:r>
            <a:r>
              <a:rPr lang="en-US" altLang="ru-RU">
                <a:latin typeface="Bookman Old Style" pitchFamily="18" charset="0"/>
              </a:rPr>
              <a:t> </a:t>
            </a:r>
            <a:endParaRPr lang="ru-RU" altLang="ru-RU"/>
          </a:p>
        </p:txBody>
      </p:sp>
      <p:graphicFrame>
        <p:nvGraphicFramePr>
          <p:cNvPr id="29699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468312" y="1268412"/>
          <a:ext cx="8280400" cy="4629785"/>
        </p:xfrm>
        <a:graphic>
          <a:graphicData uri="http://schemas.openxmlformats.org/drawingml/2006/table">
            <a:tbl>
              <a:tblPr/>
              <a:tblGrid>
                <a:gridCol w="273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LONG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Символьный, переменной длины, до 2</a:t>
                      </a:r>
                      <a:r>
                        <a:rPr lang="en-US" altLang="en-US">
                          <a:latin typeface="Gill Sans MT" pitchFamily="34" charset="0"/>
                        </a:rPr>
                        <a:t>GB</a:t>
                      </a:r>
                      <a:r>
                        <a:rPr>
                          <a:latin typeface="Calibri" pitchFamily="34" charset="0"/>
                        </a:rPr>
                        <a:t>, 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оставлен для совместимости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RAW</a:t>
                      </a:r>
                      <a:r>
                        <a:rPr>
                          <a:latin typeface="Calibri" pitchFamily="34" charset="0"/>
                        </a:rPr>
                        <a:t>(</a:t>
                      </a:r>
                      <a:r>
                        <a:rPr lang="en-US" altLang="en-US">
                          <a:latin typeface="Gill Sans MT" pitchFamily="34" charset="0"/>
                        </a:rPr>
                        <a:t>n</a:t>
                      </a:r>
                      <a:r>
                        <a:rPr>
                          <a:latin typeface="Calibri" pitchFamily="34" charset="0"/>
                        </a:rPr>
                        <a:t>)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Переменной длины, для бинарных данных </a:t>
                      </a:r>
                    </a:p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n &lt;= 2000 byte</a:t>
                      </a:r>
                      <a:endParaRPr>
                        <a:latin typeface="Calibri" pitchFamily="34" charset="0"/>
                      </a:endParaRP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оставлен для совместимости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2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LONG RAW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Бинарные данные до 2</a:t>
                      </a:r>
                      <a:r>
                        <a:rPr lang="en-US" altLang="en-US">
                          <a:latin typeface="Gill Sans MT" pitchFamily="34" charset="0"/>
                        </a:rPr>
                        <a:t>GB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2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CLOB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Символьный тип большой объект до 4</a:t>
                      </a:r>
                      <a:r>
                        <a:rPr lang="en-US" altLang="en-US">
                          <a:latin typeface="Gill Sans MT" pitchFamily="34" charset="0"/>
                        </a:rPr>
                        <a:t>GB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2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NLOB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CLOB </a:t>
                      </a:r>
                      <a:r>
                        <a:rPr>
                          <a:latin typeface="Calibri" pitchFamily="34" charset="0"/>
                        </a:rPr>
                        <a:t> для многобайтных символов 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BLOB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Большой двоичный объект до 4</a:t>
                      </a:r>
                      <a:r>
                        <a:rPr lang="en-US" altLang="en-US">
                          <a:latin typeface="Gill Sans MT" pitchFamily="34" charset="0"/>
                        </a:rPr>
                        <a:t>GB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2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BFILE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Указатель на двоичный файл операционной системы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Типы данных </a:t>
            </a:r>
            <a:r>
              <a:rPr lang="en-US" altLang="ru-RU">
                <a:latin typeface="Bookman Old Style" pitchFamily="18" charset="0"/>
              </a:rPr>
              <a:t>ORACLE </a:t>
            </a:r>
            <a:r>
              <a:rPr lang="ru-RU" altLang="ru-RU"/>
              <a:t>– дата/время</a:t>
            </a:r>
          </a:p>
        </p:txBody>
      </p:sp>
      <p:graphicFrame>
        <p:nvGraphicFramePr>
          <p:cNvPr id="30723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395288" y="1268412"/>
          <a:ext cx="8280400" cy="5042246"/>
        </p:xfrm>
        <a:graphic>
          <a:graphicData uri="http://schemas.openxmlformats.org/drawingml/2006/table">
            <a:tbl>
              <a:tblPr/>
              <a:tblGrid>
                <a:gridCol w="273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7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DATE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7 байтовое поле фиксированной длины, используемое для хранения даты и времени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54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INTERVAL </a:t>
                      </a:r>
                      <a:br>
                        <a:rPr lang="ru-RU" altLang="ru-RU">
                          <a:latin typeface="Calibri" pitchFamily="34" charset="0"/>
                        </a:rPr>
                      </a:br>
                      <a:r>
                        <a:rPr lang="en-US" altLang="ru-RU">
                          <a:latin typeface="Gill Sans MT" pitchFamily="34" charset="0"/>
                        </a:rPr>
                        <a:t>DAY TO SECOND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11 байтовое поле фиксированной длины для интервала времени: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Дни, часы, минуты, секунды</a:t>
                      </a:r>
                    </a:p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INTERVAL </a:t>
                      </a:r>
                      <a:br>
                        <a:rPr lang="ru-RU" altLang="ru-RU">
                          <a:latin typeface="Calibri" pitchFamily="34" charset="0"/>
                        </a:rPr>
                      </a:br>
                      <a:r>
                        <a:rPr lang="en-US" altLang="ru-RU">
                          <a:latin typeface="Gill Sans MT" pitchFamily="34" charset="0"/>
                        </a:rPr>
                        <a:t>YEAR TO MONTH TIMESTAMP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5 байтовое поле фиксированной длины для интервала времени: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Годы и месяцы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TIMESTAMP  </a:t>
                      </a:r>
                      <a:br>
                        <a:rPr lang="ru-RU" altLang="ru-RU">
                          <a:latin typeface="Calibri" pitchFamily="34" charset="0"/>
                        </a:rPr>
                      </a:br>
                      <a:r>
                        <a:rPr lang="en-US" altLang="ru-RU">
                          <a:latin typeface="Gill Sans MT" pitchFamily="34" charset="0"/>
                        </a:rPr>
                        <a:t>WITH  TIME ZONE 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13 байтовое поле фиксированной длины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Дата, время и настройки, связанные с часовым поясом.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88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TIMESTAMP  </a:t>
                      </a:r>
                      <a:br>
                        <a:rPr lang="ru-RU" altLang="ru-RU">
                          <a:latin typeface="Calibri" pitchFamily="34" charset="0"/>
                        </a:rPr>
                      </a:br>
                      <a:r>
                        <a:rPr lang="en-US" altLang="ru-RU">
                          <a:latin typeface="Gill Sans MT" pitchFamily="34" charset="0"/>
                        </a:rPr>
                        <a:t>WITH LOCAL TIME</a:t>
                      </a:r>
                    </a:p>
                    <a:p>
                      <a:pPr marL="457200" lvl="1" indent="0" eaLnBrk="1" hangingPunct="1"/>
                      <a:endParaRPr lang="en-US" altLang="ru-RU">
                        <a:latin typeface="Gill Sans MT" pitchFamily="34" charset="0"/>
                      </a:endParaRP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7-11 байтовое поле переменной длины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Дата и время, приведенные к часовому поясу базы данных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Типы данных </a:t>
            </a:r>
            <a:r>
              <a:rPr lang="en-US" altLang="ru-RU">
                <a:latin typeface="Bookman Old Style" pitchFamily="18" charset="0"/>
              </a:rPr>
              <a:t>ORACLE </a:t>
            </a:r>
            <a:r>
              <a:rPr lang="ru-RU" altLang="ru-RU"/>
              <a:t>– числовые</a:t>
            </a:r>
          </a:p>
        </p:txBody>
      </p:sp>
      <p:graphicFrame>
        <p:nvGraphicFramePr>
          <p:cNvPr id="31747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395288" y="1268412"/>
          <a:ext cx="8280400" cy="2185988"/>
        </p:xfrm>
        <a:graphic>
          <a:graphicData uri="http://schemas.openxmlformats.org/drawingml/2006/table">
            <a:tbl>
              <a:tblPr/>
              <a:tblGrid>
                <a:gridCol w="273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59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NUMBER(n,</a:t>
                      </a:r>
                      <a:r>
                        <a:rPr>
                          <a:latin typeface="Calibri" pitchFamily="34" charset="0"/>
                        </a:rPr>
                        <a:t> </a:t>
                      </a:r>
                      <a:r>
                        <a:rPr lang="en-US" altLang="en-US">
                          <a:latin typeface="Gill Sans MT" pitchFamily="34" charset="0"/>
                        </a:rPr>
                        <a:t>s)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91434" marR="91434" marT="45729" marB="4572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Числовой тип переменной длины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Точность </a:t>
                      </a:r>
                      <a:r>
                        <a:rPr lang="en-US" altLang="en-US">
                          <a:latin typeface="Gill Sans MT" pitchFamily="34" charset="0"/>
                        </a:rPr>
                        <a:t>n &lt;= 38</a:t>
                      </a:r>
                      <a:r>
                        <a:rPr>
                          <a:latin typeface="Calibri" pitchFamily="34" charset="0"/>
                        </a:rPr>
                        <a:t>, общее количество цифр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Масштаб </a:t>
                      </a:r>
                      <a:r>
                        <a:rPr lang="en-US" altLang="en-US">
                          <a:latin typeface="Gill Sans MT" pitchFamily="34" charset="0"/>
                        </a:rPr>
                        <a:t>s = [-84,127]</a:t>
                      </a:r>
                      <a:r>
                        <a:rPr>
                          <a:latin typeface="Calibri" pitchFamily="34" charset="0"/>
                        </a:rPr>
                        <a:t>, количество цифр после запятой</a:t>
                      </a:r>
                    </a:p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</a:txBody>
                  <a:tcPr marL="91434" marR="91434" marT="45729" marB="4572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Таблицы</a:t>
            </a:r>
          </a:p>
        </p:txBody>
      </p:sp>
      <p:sp>
        <p:nvSpPr>
          <p:cNvPr id="32771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52562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ROWID – 16-</a:t>
            </a:r>
            <a:r>
              <a:rPr kumimoji="0" lang="ru-RU" altLang="ru-RU" sz="24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тиричный тип для уникального определения любой строки любой таблицы в БД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Длина – 18 символов, которая делится на 4 элемента </a:t>
            </a:r>
            <a:b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</a:b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(6 + 3 + 6 + 3):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OOOOOO – 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уникальный номер объекта в БД, которому принадлежит строка;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FFF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уникальный номер файла данных БД, где хранится строка;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BBBBBB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–номер блока данных, который хранит строку, уникален на уровне файла данных БД;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RRR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адрес строки в блоке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UROWID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специальный </a:t>
            </a: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16-</a:t>
            </a:r>
            <a:r>
              <a:rPr kumimoji="0" lang="ru-RU" altLang="ru-RU" sz="24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тиричный тип данных для адресации строк в таблицах, организованных по индексу </a:t>
            </a:r>
            <a:endParaRPr kumimoji="0" lang="en-US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pic>
        <p:nvPicPr>
          <p:cNvPr id="33795" name="Picture 5" descr="Картинки по запросу create table ora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3357563"/>
            <a:ext cx="7867650" cy="2481262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33796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0653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Временные таблицы – механизм хранения данных в БД</a:t>
            </a:r>
          </a:p>
          <a:p>
            <a:pPr lvl="0"/>
            <a:r>
              <a:rPr lang="ru-RU" altLang="ru-RU" sz="2600"/>
              <a:t>Состоит из столбцов и строк, как и обычная таблица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Установка соединения </a:t>
            </a:r>
            <a:r>
              <a:rPr lang="en-US" altLang="ru-RU">
                <a:latin typeface="Bookman Old Style" pitchFamily="18" charset="0"/>
              </a:rPr>
              <a:t>SQL Developer</a:t>
            </a:r>
            <a:endParaRPr lang="ru-RU" altLang="ru-RU"/>
          </a:p>
        </p:txBody>
      </p:sp>
      <p:pic>
        <p:nvPicPr>
          <p:cNvPr id="4710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7867650" cy="4248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sp>
        <p:nvSpPr>
          <p:cNvPr id="3481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Временные таблицы – глобальны</a:t>
            </a:r>
          </a:p>
          <a:p>
            <a:pPr lvl="0"/>
            <a:r>
              <a:rPr lang="ru-RU" altLang="ru-RU" sz="2600"/>
              <a:t>Привилегии для создания временной таблицы </a:t>
            </a:r>
            <a:r>
              <a:rPr lang="en-US" altLang="ru-RU" sz="2600">
                <a:latin typeface="Gill Sans MT" pitchFamily="34" charset="0"/>
              </a:rPr>
              <a:t>CREATE TABLE</a:t>
            </a:r>
            <a:endParaRPr lang="ru-RU" altLang="ru-RU" sz="2600"/>
          </a:p>
          <a:p>
            <a:pPr lvl="0"/>
            <a:r>
              <a:rPr lang="ru-RU" altLang="ru-RU" sz="2600"/>
              <a:t>Можно разместить временную таблицу в заданном табличном пространстве. </a:t>
            </a:r>
          </a:p>
          <a:p>
            <a:pPr lvl="0"/>
            <a:r>
              <a:rPr lang="ru-RU" altLang="ru-RU" sz="2600"/>
              <a:t>Временные таблицы – это шаблон, хранящийся в словаре базы данных, для нее выделяется временный сегмент в (по умолчанию) </a:t>
            </a:r>
            <a:r>
              <a:rPr lang="en-US" altLang="ru-RU" sz="2600">
                <a:latin typeface="Gill Sans MT" pitchFamily="34" charset="0"/>
              </a:rPr>
              <a:t>TEMPORARY</a:t>
            </a:r>
            <a:r>
              <a:rPr lang="ru-RU" altLang="ru-RU" sz="2600"/>
              <a:t>-табличном пространстве и для каждого пользователя свой. 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Каждый пользователь видит только свои данные (свой сегмент данных). 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sp>
        <p:nvSpPr>
          <p:cNvPr id="358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Статичны: временные таблицы  создаются  (</a:t>
            </a:r>
            <a:r>
              <a:rPr lang="en-US" altLang="ru-RU" sz="2600">
                <a:latin typeface="Gill Sans MT" pitchFamily="34" charset="0"/>
              </a:rPr>
              <a:t>CREATE</a:t>
            </a:r>
            <a:r>
              <a:rPr lang="ru-RU" altLang="ru-RU" sz="2600"/>
              <a:t>) один раз и существуют, пока их не удалят (</a:t>
            </a:r>
            <a:r>
              <a:rPr lang="en-US" altLang="ru-RU" sz="2600">
                <a:latin typeface="Gill Sans MT" pitchFamily="34" charset="0"/>
              </a:rPr>
              <a:t>DROP</a:t>
            </a:r>
            <a:r>
              <a:rPr lang="ru-RU" altLang="ru-RU" sz="2600"/>
              <a:t>). 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DROP </a:t>
            </a:r>
            <a:r>
              <a:rPr lang="ru-RU" altLang="ru-RU" sz="2600"/>
              <a:t>не получится, если таблица в этот момент используется другим пользователем. 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sp>
        <p:nvSpPr>
          <p:cNvPr id="368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Временные таблицы бывают: </a:t>
            </a:r>
          </a:p>
          <a:p>
            <a:pPr lvl="1"/>
            <a:r>
              <a:rPr lang="en-US" altLang="ru-RU" sz="2300">
                <a:latin typeface="Gill Sans MT" pitchFamily="34" charset="0"/>
              </a:rPr>
              <a:t>ON COMMIT PRESERVE ROWS </a:t>
            </a:r>
            <a:r>
              <a:rPr lang="ru-RU" altLang="ru-RU" sz="2300"/>
              <a:t>– на время сеанса, данные существуют только на время сеанса, возможны все </a:t>
            </a:r>
            <a:r>
              <a:rPr lang="en-US" altLang="ru-RU" sz="2300">
                <a:latin typeface="Gill Sans MT" pitchFamily="34" charset="0"/>
              </a:rPr>
              <a:t>DML</a:t>
            </a:r>
            <a:r>
              <a:rPr lang="ru-RU" altLang="ru-RU" sz="2300"/>
              <a:t>-операторы, </a:t>
            </a:r>
            <a:r>
              <a:rPr lang="en-US" altLang="ru-RU" sz="2300">
                <a:latin typeface="Gill Sans MT" pitchFamily="34" charset="0"/>
              </a:rPr>
              <a:t>TCL</a:t>
            </a:r>
            <a:r>
              <a:rPr lang="ru-RU" altLang="ru-RU" sz="2300"/>
              <a:t>-операторы </a:t>
            </a:r>
          </a:p>
          <a:p>
            <a:pPr lvl="1"/>
            <a:r>
              <a:rPr lang="en-US" altLang="ru-RU" sz="2300">
                <a:latin typeface="Gill Sans MT" pitchFamily="34" charset="0"/>
              </a:rPr>
              <a:t>ON COMMIT DELETE ROWS </a:t>
            </a:r>
            <a:r>
              <a:rPr lang="ru-RU" altLang="ru-RU" sz="2300"/>
              <a:t>– на время транзакции, данные существуют только на время транзакции, возможны все </a:t>
            </a:r>
            <a:r>
              <a:rPr lang="en-US" altLang="ru-RU" sz="2300">
                <a:latin typeface="Gill Sans MT" pitchFamily="34" charset="0"/>
              </a:rPr>
              <a:t>DML</a:t>
            </a:r>
            <a:r>
              <a:rPr lang="ru-RU" altLang="ru-RU" sz="2300"/>
              <a:t>-операторы, после выполнения </a:t>
            </a:r>
            <a:r>
              <a:rPr lang="en-US" altLang="ru-RU" sz="2300">
                <a:latin typeface="Gill Sans MT" pitchFamily="34" charset="0"/>
              </a:rPr>
              <a:t>COMMIT </a:t>
            </a:r>
            <a:r>
              <a:rPr lang="ru-RU" altLang="ru-RU" sz="2300"/>
              <a:t>или </a:t>
            </a:r>
            <a:r>
              <a:rPr lang="en-US" altLang="ru-RU" sz="2300">
                <a:latin typeface="Gill Sans MT" pitchFamily="34" charset="0"/>
              </a:rPr>
              <a:t>ROLLBACK  </a:t>
            </a:r>
            <a:r>
              <a:rPr lang="ru-RU" altLang="ru-RU" sz="2300"/>
              <a:t>таблица становится пустой</a:t>
            </a:r>
          </a:p>
          <a:p>
            <a:pPr lvl="0"/>
            <a:r>
              <a:rPr lang="ru-RU" altLang="ru-RU" sz="2600"/>
              <a:t> В начале сеанса временная таблица всегда пуста</a:t>
            </a:r>
          </a:p>
        </p:txBody>
      </p:sp>
    </p:spTree>
  </p:cSld>
  <p:clrMapOvr>
    <a:masterClrMapping/>
  </p:clrMapOvr>
  <p:transition/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sp>
        <p:nvSpPr>
          <p:cNvPr id="378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Для временных таблиц можно создавать триггеры</a:t>
            </a:r>
          </a:p>
          <a:p>
            <a:pPr lvl="0"/>
            <a:r>
              <a:rPr lang="ru-RU" altLang="ru-RU" sz="2600"/>
              <a:t>Для временных таблиц можно указать констрейны (ограничения)</a:t>
            </a:r>
          </a:p>
          <a:p>
            <a:pPr lvl="0"/>
            <a:r>
              <a:rPr lang="ru-RU" altLang="ru-RU" sz="2600"/>
              <a:t>Для временных таблиц можно создавать индексы</a:t>
            </a:r>
          </a:p>
        </p:txBody>
      </p:sp>
    </p:spTree>
  </p:cSld>
  <p:clrMapOvr>
    <a:masterClrMapping/>
  </p:clrMapOvr>
  <p:transition/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sp>
        <p:nvSpPr>
          <p:cNvPr id="389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Не могут быть индексно-организованными, нельзя секционировать, размещать в кластере. </a:t>
            </a:r>
          </a:p>
          <a:p>
            <a:pPr lvl="0"/>
            <a:r>
              <a:rPr lang="ru-RU" altLang="ru-RU" sz="2600"/>
              <a:t>Данные повторного выполнения генерируются, но их количество пренебрежительно мало.    </a:t>
            </a:r>
          </a:p>
        </p:txBody>
      </p:sp>
    </p:spTree>
  </p:cSld>
  <p:clrMapOvr>
    <a:masterClrMapping/>
  </p:clrMapOvr>
  <p:transition/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pic>
        <p:nvPicPr>
          <p:cNvPr id="39939" name="Picture 2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12875"/>
            <a:ext cx="4656137" cy="4248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pic>
        <p:nvPicPr>
          <p:cNvPr id="40963" name="Picture 2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557338"/>
            <a:ext cx="7272338" cy="36036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pic>
        <p:nvPicPr>
          <p:cNvPr id="41987" name="Picture 2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8077200" cy="48244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Временные таблицы</a:t>
            </a:r>
          </a:p>
        </p:txBody>
      </p:sp>
      <p:pic>
        <p:nvPicPr>
          <p:cNvPr id="43011" name="Picture 2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12875"/>
            <a:ext cx="7510463" cy="43195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EXTERNAL TABLE</a:t>
            </a:r>
            <a:endParaRPr lang="ru-RU" altLang="ru-RU"/>
          </a:p>
        </p:txBody>
      </p:sp>
      <p:pic>
        <p:nvPicPr>
          <p:cNvPr id="4403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341438"/>
            <a:ext cx="7121525" cy="41036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dirty="0"/>
              <a:t>Экземпляр </a:t>
            </a:r>
            <a:r>
              <a:rPr lang="en-US" altLang="ru-RU" dirty="0">
                <a:latin typeface="Bookman Old Style" pitchFamily="18" charset="0"/>
              </a:rPr>
              <a:t>Oracle </a:t>
            </a:r>
            <a:r>
              <a:rPr lang="ru-RU" altLang="ru-RU" dirty="0"/>
              <a:t>(</a:t>
            </a:r>
            <a:r>
              <a:rPr lang="ru-RU" altLang="ru-RU" dirty="0" err="1"/>
              <a:t>инстанс</a:t>
            </a:r>
            <a:r>
              <a:rPr lang="ru-RU" altLang="ru-RU" dirty="0"/>
              <a:t>)</a:t>
            </a:r>
          </a:p>
        </p:txBody>
      </p:sp>
      <p:sp>
        <p:nvSpPr>
          <p:cNvPr id="481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257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запущенный сервер (программа) СУБД </a:t>
            </a:r>
            <a:r>
              <a:rPr lang="en-US" altLang="ru-RU" sz="2600" dirty="0">
                <a:latin typeface="Gill Sans MT" pitchFamily="34" charset="0"/>
              </a:rPr>
              <a:t>Oracle</a:t>
            </a:r>
            <a:endParaRPr lang="ru-RU" altLang="ru-RU" sz="2600" dirty="0"/>
          </a:p>
          <a:p>
            <a:pPr lvl="0"/>
            <a:r>
              <a:rPr lang="ru-RU" altLang="ru-RU" sz="2600" dirty="0"/>
              <a:t>общая (глобальная) область памяти (</a:t>
            </a:r>
            <a:r>
              <a:rPr lang="en-US" altLang="ru-RU" sz="2600" dirty="0">
                <a:latin typeface="Gill Sans MT" pitchFamily="34" charset="0"/>
              </a:rPr>
              <a:t>SGA</a:t>
            </a:r>
            <a:r>
              <a:rPr lang="ru-RU" altLang="ru-RU" sz="2600" dirty="0"/>
              <a:t> – </a:t>
            </a:r>
            <a:r>
              <a:rPr lang="en-US" altLang="ru-RU" sz="2600" dirty="0">
                <a:latin typeface="Gill Sans MT" pitchFamily="34" charset="0"/>
              </a:rPr>
              <a:t>system global area</a:t>
            </a:r>
            <a:r>
              <a:rPr lang="ru-RU" altLang="ru-RU" sz="2600" dirty="0"/>
              <a:t>) и др. системные области памяти</a:t>
            </a:r>
          </a:p>
          <a:p>
            <a:pPr lvl="0"/>
            <a:r>
              <a:rPr lang="ru-RU" altLang="ru-RU" sz="2600" dirty="0"/>
              <a:t>фоновые процессы, предназначенные для управления файлами базы данных</a:t>
            </a:r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EXTERNAL TABLE</a:t>
            </a:r>
            <a:endParaRPr lang="ru-RU" altLang="ru-RU"/>
          </a:p>
        </p:txBody>
      </p:sp>
      <p:pic>
        <p:nvPicPr>
          <p:cNvPr id="45059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96975"/>
            <a:ext cx="5062538" cy="5040313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5060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1557338"/>
            <a:ext cx="2190750" cy="7191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EXTERNAL TABLE</a:t>
            </a:r>
            <a:endParaRPr lang="ru-RU" altLang="ru-RU"/>
          </a:p>
        </p:txBody>
      </p:sp>
      <p:pic>
        <p:nvPicPr>
          <p:cNvPr id="46083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1196975"/>
            <a:ext cx="8105775" cy="3038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EXTERNAL TABLE</a:t>
            </a:r>
            <a:endParaRPr lang="ru-RU" altLang="ru-RU"/>
          </a:p>
        </p:txBody>
      </p:sp>
      <p:pic>
        <p:nvPicPr>
          <p:cNvPr id="47107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1438"/>
            <a:ext cx="6654800" cy="4032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Последовательности</a:t>
            </a:r>
          </a:p>
        </p:txBody>
      </p:sp>
      <p:sp>
        <p:nvSpPr>
          <p:cNvPr id="481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731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Последовательность – объект базы данных, предназначенный для генерации числовой последовательности</a:t>
            </a:r>
          </a:p>
        </p:txBody>
      </p:sp>
      <p:sp>
        <p:nvSpPr>
          <p:cNvPr id="48132" name="AutoShape 5" descr="Картинки по запросу create sequence"/>
          <p:cNvSpPr>
            <a:spLocks noChangeAspect="1"/>
          </p:cNvSpPr>
          <p:nvPr/>
        </p:nvSpPr>
        <p:spPr>
          <a:xfrm>
            <a:off x="173038" y="-144462"/>
            <a:ext cx="304800" cy="304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48133" name="AutoShape 7" descr="Картинки по запросу create sequence"/>
          <p:cNvSpPr>
            <a:spLocks noChangeAspect="1"/>
          </p:cNvSpPr>
          <p:nvPr/>
        </p:nvSpPr>
        <p:spPr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pic>
        <p:nvPicPr>
          <p:cNvPr id="48134" name="Picture 9" descr="Картинки по запросу create sequ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492375"/>
            <a:ext cx="6911975" cy="3778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Последовательности</a:t>
            </a:r>
          </a:p>
        </p:txBody>
      </p:sp>
      <p:sp>
        <p:nvSpPr>
          <p:cNvPr id="4915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731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Привилегия </a:t>
            </a:r>
            <a:r>
              <a:rPr lang="en-US" altLang="ru-RU" sz="2600">
                <a:latin typeface="Gill Sans MT" pitchFamily="34" charset="0"/>
              </a:rPr>
              <a:t>CREATE SEQUENCE</a:t>
            </a:r>
            <a:endParaRPr lang="ru-RU" altLang="ru-RU" sz="2600"/>
          </a:p>
        </p:txBody>
      </p:sp>
      <p:sp>
        <p:nvSpPr>
          <p:cNvPr id="49156" name="AutoShape 5" descr="Картинки по запросу create sequence"/>
          <p:cNvSpPr>
            <a:spLocks noChangeAspect="1"/>
          </p:cNvSpPr>
          <p:nvPr/>
        </p:nvSpPr>
        <p:spPr>
          <a:xfrm>
            <a:off x="173038" y="-144462"/>
            <a:ext cx="304800" cy="304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49157" name="AutoShape 7" descr="Картинки по запросу create sequence"/>
          <p:cNvSpPr>
            <a:spLocks noChangeAspect="1"/>
          </p:cNvSpPr>
          <p:nvPr/>
        </p:nvSpPr>
        <p:spPr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pic>
        <p:nvPicPr>
          <p:cNvPr id="49158" name="Picture 2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989138"/>
            <a:ext cx="5978525" cy="23034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Последовательности</a:t>
            </a:r>
          </a:p>
        </p:txBody>
      </p:sp>
      <p:sp>
        <p:nvSpPr>
          <p:cNvPr id="50179" name="AutoShape 5" descr="Картинки по запросу create sequence"/>
          <p:cNvSpPr>
            <a:spLocks noChangeAspect="1"/>
          </p:cNvSpPr>
          <p:nvPr/>
        </p:nvSpPr>
        <p:spPr>
          <a:xfrm>
            <a:off x="173038" y="-144462"/>
            <a:ext cx="304800" cy="304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50180" name="AutoShape 7" descr="Картинки по запросу create sequence"/>
          <p:cNvSpPr>
            <a:spLocks noChangeAspect="1"/>
          </p:cNvSpPr>
          <p:nvPr/>
        </p:nvSpPr>
        <p:spPr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pic>
        <p:nvPicPr>
          <p:cNvPr id="50181" name="Picture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196975"/>
            <a:ext cx="5638800" cy="50593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Последовательности</a:t>
            </a:r>
          </a:p>
        </p:txBody>
      </p:sp>
      <p:sp>
        <p:nvSpPr>
          <p:cNvPr id="51203" name="AutoShape 5" descr="Картинки по запросу create sequence"/>
          <p:cNvSpPr>
            <a:spLocks noChangeAspect="1"/>
          </p:cNvSpPr>
          <p:nvPr/>
        </p:nvSpPr>
        <p:spPr>
          <a:xfrm>
            <a:off x="173038" y="-144462"/>
            <a:ext cx="304800" cy="304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51204" name="AutoShape 7" descr="Картинки по запросу create sequence"/>
          <p:cNvSpPr>
            <a:spLocks noChangeAspect="1"/>
          </p:cNvSpPr>
          <p:nvPr/>
        </p:nvSpPr>
        <p:spPr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5120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22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Представления словаря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:</a:t>
            </a: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all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sys.dba_sequences 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all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sys.all_sequences 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all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sys.user_sequences</a:t>
            </a:r>
            <a:endParaRPr kumimoji="0" lang="en-US" sz="23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Oracle Identity </a:t>
            </a:r>
          </a:p>
        </p:txBody>
      </p:sp>
      <p:pic>
        <p:nvPicPr>
          <p:cNvPr id="52227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12875"/>
            <a:ext cx="6624637" cy="3438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Oracle Identity </a:t>
            </a:r>
          </a:p>
        </p:txBody>
      </p:sp>
      <p:sp>
        <p:nvSpPr>
          <p:cNvPr id="532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400"/>
              <a:t>GENERATED ALWAYS AS IDENTITY </a:t>
            </a:r>
            <a:r>
              <a:rPr lang="ru-RU" altLang="ru-RU" sz="2400"/>
              <a:t>—значения определяются только сервером</a:t>
            </a:r>
            <a:endParaRPr lang="en-US" altLang="ru-RU" sz="2400"/>
          </a:p>
          <a:p>
            <a:pPr lvl="0"/>
            <a:r>
              <a:rPr lang="en-US" altLang="ru-RU" sz="2400"/>
              <a:t>GENERATED BY DEFAULT AS IDENTITY </a:t>
            </a:r>
            <a:r>
              <a:rPr lang="ru-RU" altLang="ru-RU" sz="2400"/>
              <a:t>— позволяет указать значение. Если значение не указано, то сервер назначит значение из последовательности</a:t>
            </a:r>
            <a:endParaRPr lang="en-US" altLang="ru-RU" sz="2400"/>
          </a:p>
          <a:p>
            <a:pPr lvl="0"/>
            <a:r>
              <a:rPr lang="en-US" altLang="ru-RU" sz="2400"/>
              <a:t>GENERATED BY DEFAULT ON NULL AS IDENTITY </a:t>
            </a:r>
            <a:r>
              <a:rPr lang="ru-RU" altLang="ru-RU" sz="2400"/>
              <a:t>— позволяет указать значение. Если значение в столбце не указано</a:t>
            </a:r>
            <a:r>
              <a:rPr lang="en-US" altLang="ru-RU" sz="2400"/>
              <a:t> </a:t>
            </a:r>
            <a:r>
              <a:rPr lang="ru-RU" altLang="ru-RU" sz="2400"/>
              <a:t>или явно указать значение </a:t>
            </a:r>
            <a:r>
              <a:rPr lang="en-US" altLang="ru-RU" sz="2400"/>
              <a:t>NULL</a:t>
            </a:r>
            <a:r>
              <a:rPr lang="ru-RU" altLang="ru-RU" sz="2400"/>
              <a:t>, то сервер назначит значение из последовательности.</a:t>
            </a:r>
          </a:p>
        </p:txBody>
      </p:sp>
    </p:spTree>
  </p:cSld>
  <p:clrMapOvr>
    <a:masterClrMapping/>
  </p:clrMapOvr>
  <p:transition/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Oracle Identity </a:t>
            </a:r>
          </a:p>
        </p:txBody>
      </p:sp>
      <p:pic>
        <p:nvPicPr>
          <p:cNvPr id="54275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4313"/>
            <a:ext cx="8208962" cy="217963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4276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4076700"/>
            <a:ext cx="2736850" cy="20970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Понятия </a:t>
            </a:r>
            <a:r>
              <a:rPr lang="en-US" altLang="ru-RU">
                <a:latin typeface="Bookman Old Style" pitchFamily="18" charset="0"/>
              </a:rPr>
              <a:t>RTO </a:t>
            </a:r>
            <a:r>
              <a:rPr lang="ru-RU" altLang="ru-RU"/>
              <a:t>и </a:t>
            </a:r>
            <a:r>
              <a:rPr lang="en-US" altLang="ru-RU">
                <a:latin typeface="Bookman Old Style" pitchFamily="18" charset="0"/>
              </a:rPr>
              <a:t>RPO</a:t>
            </a:r>
            <a:endParaRPr lang="ru-RU" altLang="ru-RU"/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RTO - Время восстановления</a:t>
            </a:r>
            <a:r>
              <a:rPr kumimoji="0" lang="en-US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- recovery time objective - допустимое время простоя сервиса в случае сбоя</a:t>
            </a:r>
            <a:endParaRPr kumimoji="0" lang="en-US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RPO - Точка возврата - recovery point objective  - допустимый объем возможных потерь данных в случае сбоя</a:t>
            </a:r>
            <a:endParaRPr kumimoji="0" lang="en-US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2" name="Picture 4" descr="C:\Users\blinova\Desktop\rtorp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3644900"/>
            <a:ext cx="7704137" cy="14239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dirty="0"/>
              <a:t>Архитектура экземпляра </a:t>
            </a:r>
            <a:r>
              <a:rPr lang="en-US" altLang="ru-RU" dirty="0">
                <a:latin typeface="Bookman Old Style" pitchFamily="18" charset="0"/>
              </a:rPr>
              <a:t>Oracle</a:t>
            </a:r>
            <a:endParaRPr lang="ru-RU" altLang="ru-RU" dirty="0"/>
          </a:p>
        </p:txBody>
      </p:sp>
      <p:pic>
        <p:nvPicPr>
          <p:cNvPr id="49155" name="Picture 2" descr="Картинки по запросу architecture ora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1225550"/>
            <a:ext cx="5761037" cy="543083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Кластеры</a:t>
            </a:r>
          </a:p>
        </p:txBody>
      </p:sp>
      <p:sp>
        <p:nvSpPr>
          <p:cNvPr id="552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Таблицы, с которыми часто работают совместно, можно физически хранить совместно. </a:t>
            </a:r>
          </a:p>
          <a:p>
            <a:pPr lvl="0"/>
            <a:r>
              <a:rPr lang="ru-RU" altLang="ru-RU" sz="2400"/>
              <a:t>Для этого создается кластер, который будет их содержать </a:t>
            </a:r>
          </a:p>
          <a:p>
            <a:pPr lvl="0"/>
            <a:r>
              <a:rPr lang="ru-RU" altLang="ru-RU" sz="2400"/>
              <a:t>Строки из отдельных таблиц сохраняются в одних и тех же блоках, поэтому объединяющие запросы выполняются быстрее</a:t>
            </a:r>
          </a:p>
          <a:p>
            <a:pPr lvl="0"/>
            <a:r>
              <a:rPr lang="ru-RU" altLang="ru-RU" sz="2400"/>
              <a:t>Уменьшается количество операций ввода-вывода</a:t>
            </a:r>
          </a:p>
          <a:p>
            <a:pPr lvl="0"/>
            <a:r>
              <a:rPr lang="ru-RU" altLang="ru-RU" sz="2400"/>
              <a:t>Производительность операций вставки, обновления и удаления может быть ниже, чем для обычных таблиц</a:t>
            </a:r>
          </a:p>
          <a:p>
            <a:pPr lvl="0"/>
            <a:r>
              <a:rPr lang="ru-RU" altLang="ru-RU" sz="2400"/>
              <a:t>Связанные столбцы называются кластерным ключом</a:t>
            </a:r>
          </a:p>
        </p:txBody>
      </p:sp>
    </p:spTree>
  </p:cSld>
  <p:clrMapOvr>
    <a:masterClrMapping/>
  </p:clrMapOvr>
  <p:transition/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Кластеры</a:t>
            </a:r>
          </a:p>
        </p:txBody>
      </p:sp>
      <p:sp>
        <p:nvSpPr>
          <p:cNvPr id="5632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Таблицы, с которыми часто работают совместно, можно физически хранить совместно. </a:t>
            </a:r>
          </a:p>
          <a:p>
            <a:pPr lvl="0"/>
            <a:r>
              <a:rPr lang="ru-RU" altLang="ru-RU" sz="2400"/>
              <a:t>Для этого создается кластер, который будет их содержать </a:t>
            </a:r>
          </a:p>
          <a:p>
            <a:pPr lvl="0"/>
            <a:r>
              <a:rPr lang="ru-RU" altLang="ru-RU" sz="2400"/>
              <a:t>Строки из отдельных таблиц сохраняются в одних и тех же блоках, поэтому объединяющие запросы выполняются быстрее</a:t>
            </a:r>
          </a:p>
          <a:p>
            <a:pPr lvl="0"/>
            <a:r>
              <a:rPr lang="ru-RU" altLang="ru-RU" sz="2400"/>
              <a:t>Уменьшается количество операций ввода-вывода</a:t>
            </a:r>
          </a:p>
          <a:p>
            <a:pPr lvl="0"/>
            <a:r>
              <a:rPr lang="ru-RU" altLang="ru-RU" sz="2400"/>
              <a:t>Производительность операций вставки, обновления и удаления может быть ниже, чем для обычных таблиц</a:t>
            </a:r>
          </a:p>
          <a:p>
            <a:pPr lvl="0"/>
            <a:r>
              <a:rPr lang="ru-RU" altLang="ru-RU" sz="2400"/>
              <a:t>Связанные столбцы называются кластерным ключом</a:t>
            </a:r>
          </a:p>
        </p:txBody>
      </p:sp>
    </p:spTree>
  </p:cSld>
  <p:clrMapOvr>
    <a:masterClrMapping/>
  </p:clrMapOvr>
  <p:transition/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Хэш-кластеры</a:t>
            </a:r>
          </a:p>
        </p:txBody>
      </p:sp>
      <p:sp>
        <p:nvSpPr>
          <p:cNvPr id="5734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466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Хэш-кластеры используют функции хэширования кластерного ключа строки для определения физической локализации места, где строку следует хранить</a:t>
            </a:r>
          </a:p>
          <a:p>
            <a:pPr lvl="0"/>
            <a:r>
              <a:rPr lang="ru-RU" altLang="ru-RU" sz="2400"/>
              <a:t>Наибольшие преимущества  – в запросах, использующих операции равенства: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select  Name from STUDENT where Id = 999;</a:t>
            </a:r>
          </a:p>
          <a:p>
            <a:pPr lvl="0"/>
            <a:endParaRPr lang="en-US" altLang="ru-RU" sz="2400">
              <a:latin typeface="Gill Sans MT" pitchFamily="34" charset="0"/>
            </a:endParaRPr>
          </a:p>
          <a:p>
            <a:pPr lvl="0"/>
            <a:endParaRPr lang="ru-RU" altLang="ru-RU" sz="2400"/>
          </a:p>
        </p:txBody>
      </p:sp>
    </p:spTree>
  </p:cSld>
  <p:clrMapOvr>
    <a:masterClrMapping/>
  </p:clrMapOvr>
  <p:transition/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Кластеры</a:t>
            </a:r>
          </a:p>
        </p:txBody>
      </p:sp>
      <p:sp>
        <p:nvSpPr>
          <p:cNvPr id="583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224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Кластер </a:t>
            </a:r>
            <a:r>
              <a:rPr lang="en-US" altLang="ru-RU" sz="2400">
                <a:latin typeface="Gill Sans MT" pitchFamily="34" charset="0"/>
              </a:rPr>
              <a:t>–</a:t>
            </a:r>
            <a:r>
              <a:rPr lang="ru-RU" altLang="ru-RU" sz="2400"/>
              <a:t> объект БД, который хранит значения общих столбцов нескольких таблиц</a:t>
            </a:r>
          </a:p>
          <a:p>
            <a:pPr lvl="0"/>
            <a:r>
              <a:rPr lang="ru-RU" altLang="ru-RU" sz="2400"/>
              <a:t>Создание </a:t>
            </a:r>
            <a:r>
              <a:rPr lang="en-US" altLang="ru-RU" sz="2400">
                <a:latin typeface="Gill Sans MT" pitchFamily="34" charset="0"/>
              </a:rPr>
              <a:t>CREATE CLUSTER</a:t>
            </a:r>
          </a:p>
          <a:p>
            <a:pPr lvl="0"/>
            <a:r>
              <a:rPr lang="ru-RU" altLang="ru-RU" sz="2400"/>
              <a:t>Привилегия </a:t>
            </a:r>
            <a:r>
              <a:rPr lang="en-US" altLang="ru-RU" sz="2400">
                <a:latin typeface="Gill Sans MT" pitchFamily="34" charset="0"/>
              </a:rPr>
              <a:t>CREATE CLUSTER</a:t>
            </a:r>
          </a:p>
        </p:txBody>
      </p:sp>
      <p:pic>
        <p:nvPicPr>
          <p:cNvPr id="58372" name="Picture 5" descr="Картинки по запросу create cluster ora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88" y="2997200"/>
            <a:ext cx="5688012" cy="3311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Кластеры</a:t>
            </a:r>
          </a:p>
        </p:txBody>
      </p:sp>
      <p:pic>
        <p:nvPicPr>
          <p:cNvPr id="59395" name="Picture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840038"/>
            <a:ext cx="3763963" cy="174466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939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3" y="1125538"/>
            <a:ext cx="3875087" cy="17303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9397" name="Picture 5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4581525"/>
            <a:ext cx="3714750" cy="19716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Кластеры</a:t>
            </a:r>
          </a:p>
        </p:txBody>
      </p:sp>
      <p:pic>
        <p:nvPicPr>
          <p:cNvPr id="60419" name="Picture 2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196975"/>
            <a:ext cx="7416800" cy="3184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Кластеры</a:t>
            </a:r>
          </a:p>
        </p:txBody>
      </p:sp>
      <p:pic>
        <p:nvPicPr>
          <p:cNvPr id="61443" name="Picture 2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12875"/>
            <a:ext cx="7685088" cy="26638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Синонимы</a:t>
            </a:r>
          </a:p>
        </p:txBody>
      </p:sp>
      <p:sp>
        <p:nvSpPr>
          <p:cNvPr id="624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Синоним – способ обращаться к объекту базы данных без указания обязательной полной идентификации объекта (хост – экземпляр – владелец – объект).</a:t>
            </a:r>
          </a:p>
          <a:p>
            <a:pPr lvl="0"/>
            <a:r>
              <a:rPr lang="ru-RU" altLang="ru-RU" sz="2600" dirty="0"/>
              <a:t>Частный синоним принадлежит пользователю, который его создал.</a:t>
            </a:r>
          </a:p>
          <a:p>
            <a:pPr lvl="0"/>
            <a:r>
              <a:rPr lang="ru-RU" altLang="ru-RU" sz="2600" dirty="0"/>
              <a:t>Публичный синоним используется совместно всеми пользователями базы данных.</a:t>
            </a:r>
          </a:p>
        </p:txBody>
      </p:sp>
    </p:spTree>
  </p:cSld>
  <p:clrMapOvr>
    <a:masterClrMapping/>
  </p:clrMapOvr>
  <p:transition/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Синонимы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sz="quarter" idx="1"/>
          </p:nvPr>
        </p:nvSpPr>
        <p:spPr>
          <a:xfrm>
            <a:off x="539750" y="1196975"/>
            <a:ext cx="8229600" cy="51847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Привилегия – </a:t>
            </a:r>
            <a:r>
              <a:rPr lang="en-US" altLang="ru-RU" sz="2600">
                <a:latin typeface="Gill Sans MT" pitchFamily="34" charset="0"/>
              </a:rPr>
              <a:t>CREATE</a:t>
            </a:r>
            <a:r>
              <a:rPr lang="ru-RU" altLang="ru-RU" sz="2600"/>
              <a:t> (</a:t>
            </a:r>
            <a:r>
              <a:rPr lang="en-US" altLang="ru-RU" sz="2600">
                <a:latin typeface="Gill Sans MT" pitchFamily="34" charset="0"/>
              </a:rPr>
              <a:t>PUBLIC) SYNONYM</a:t>
            </a:r>
          </a:p>
          <a:p>
            <a:pPr lvl="0"/>
            <a:r>
              <a:rPr lang="ru-RU" altLang="ru-RU" sz="2600"/>
              <a:t>Создание – </a:t>
            </a:r>
            <a:r>
              <a:rPr lang="en-US" altLang="ru-RU" sz="2600">
                <a:latin typeface="Gill Sans MT" pitchFamily="34" charset="0"/>
              </a:rPr>
              <a:t>CREATE (PUBLIC) SYNONYM</a:t>
            </a:r>
            <a:endParaRPr lang="ru-RU" altLang="ru-RU" sz="2600"/>
          </a:p>
          <a:p>
            <a:pPr lvl="0"/>
            <a:r>
              <a:rPr lang="ru-RU" altLang="ru-RU" sz="2600"/>
              <a:t>Допустимость синонима не проверяется сервером при создании!</a:t>
            </a:r>
          </a:p>
          <a:p>
            <a:pPr lvl="0"/>
            <a:r>
              <a:rPr lang="ru-RU" altLang="ru-RU" sz="2600"/>
              <a:t>Представление словаря </a:t>
            </a:r>
            <a:r>
              <a:rPr lang="en-US" altLang="ru-RU" sz="2600">
                <a:latin typeface="Gill Sans MT" pitchFamily="34" charset="0"/>
              </a:rPr>
              <a:t>dba.synonyms</a:t>
            </a:r>
          </a:p>
        </p:txBody>
      </p:sp>
    </p:spTree>
  </p:cSld>
  <p:clrMapOvr>
    <a:masterClrMapping/>
  </p:clrMapOvr>
  <p:transition/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Синонимы</a:t>
            </a:r>
          </a:p>
        </p:txBody>
      </p:sp>
      <p:sp>
        <p:nvSpPr>
          <p:cNvPr id="64515" name="Объект 2"/>
          <p:cNvSpPr>
            <a:spLocks noGrp="1"/>
          </p:cNvSpPr>
          <p:nvPr>
            <p:ph sz="quarter" idx="1"/>
          </p:nvPr>
        </p:nvSpPr>
        <p:spPr>
          <a:xfrm>
            <a:off x="539750" y="1196975"/>
            <a:ext cx="8229600" cy="51847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Может указывать на: </a:t>
            </a:r>
          </a:p>
          <a:p>
            <a:pPr lvl="1"/>
            <a:r>
              <a:rPr lang="ru-RU" altLang="ru-RU" sz="2300"/>
              <a:t>Таблицы, </a:t>
            </a:r>
          </a:p>
          <a:p>
            <a:pPr lvl="1"/>
            <a:r>
              <a:rPr lang="ru-RU" altLang="ru-RU" sz="2300"/>
              <a:t>Процедуры, </a:t>
            </a:r>
          </a:p>
          <a:p>
            <a:pPr lvl="1"/>
            <a:r>
              <a:rPr lang="ru-RU" altLang="ru-RU" sz="2300"/>
              <a:t>Функции,</a:t>
            </a:r>
          </a:p>
          <a:p>
            <a:pPr lvl="1"/>
            <a:r>
              <a:rPr lang="ru-RU" altLang="ru-RU" sz="2300"/>
              <a:t>Последовательности,</a:t>
            </a:r>
          </a:p>
          <a:p>
            <a:pPr lvl="1"/>
            <a:r>
              <a:rPr lang="ru-RU" altLang="ru-RU" sz="2300"/>
              <a:t>Представления</a:t>
            </a:r>
          </a:p>
          <a:p>
            <a:pPr lvl="1"/>
            <a:r>
              <a:rPr lang="ru-RU" altLang="ru-RU" sz="2300"/>
              <a:t>Пакеты</a:t>
            </a:r>
          </a:p>
          <a:p>
            <a:pPr lvl="1"/>
            <a:r>
              <a:rPr lang="ru-RU" altLang="ru-RU" sz="2300"/>
              <a:t>Объекты в локальной или удаленной базе данных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SID</a:t>
            </a:r>
            <a:r>
              <a:rPr lang="ru-RU" altLang="ru-RU"/>
              <a:t> – </a:t>
            </a:r>
            <a:r>
              <a:rPr lang="en-US" altLang="ru-RU">
                <a:latin typeface="Bookman Old Style" pitchFamily="18" charset="0"/>
              </a:rPr>
              <a:t>system identifier</a:t>
            </a:r>
            <a:r>
              <a:rPr lang="ru-RU" altLang="ru-RU"/>
              <a:t> и </a:t>
            </a:r>
            <a:br>
              <a:rPr lang="ru-RU" altLang="ru-RU"/>
            </a:br>
            <a:r>
              <a:rPr lang="en-US" altLang="ru-RU">
                <a:latin typeface="Bookman Old Style" pitchFamily="18" charset="0"/>
              </a:rPr>
              <a:t>Global Database Name</a:t>
            </a:r>
            <a:endParaRPr lang="ru-RU" altLang="ru-RU"/>
          </a:p>
        </p:txBody>
      </p:sp>
      <p:pic>
        <p:nvPicPr>
          <p:cNvPr id="501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844675"/>
            <a:ext cx="6905625" cy="44799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Синонимы</a:t>
            </a:r>
          </a:p>
        </p:txBody>
      </p:sp>
      <p:pic>
        <p:nvPicPr>
          <p:cNvPr id="65539" name="Picture 2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" y="1330325"/>
            <a:ext cx="6856413" cy="5048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5540" name="Picture 3" descr="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" y="1835150"/>
            <a:ext cx="4683125" cy="10890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5541" name="Picture 4" descr="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" y="3236913"/>
            <a:ext cx="5348288" cy="69691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5542" name="Picture 5" descr="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25" y="3960813"/>
            <a:ext cx="5980113" cy="67151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5543" name="Picture 7" descr="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4848225"/>
            <a:ext cx="7872413" cy="812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Представления</a:t>
            </a:r>
          </a:p>
        </p:txBody>
      </p:sp>
      <p:sp>
        <p:nvSpPr>
          <p:cNvPr id="66563" name="Объект 2"/>
          <p:cNvSpPr>
            <a:spLocks noGrp="1"/>
          </p:cNvSpPr>
          <p:nvPr>
            <p:ph sz="quarter" idx="1"/>
          </p:nvPr>
        </p:nvSpPr>
        <p:spPr>
          <a:xfrm>
            <a:off x="539750" y="1196975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Представление – хранимый запрос</a:t>
            </a:r>
          </a:p>
          <a:p>
            <a:pPr lvl="0"/>
            <a:r>
              <a:rPr lang="ru-RU" altLang="ru-RU" sz="2600"/>
              <a:t>Можно обращаться, как к обычной таблице</a:t>
            </a:r>
          </a:p>
          <a:p>
            <a:pPr lvl="0"/>
            <a:r>
              <a:rPr lang="ru-RU" altLang="ru-RU" sz="2600"/>
              <a:t>Данные хранятся в таблице</a:t>
            </a:r>
          </a:p>
          <a:p>
            <a:pPr lvl="0"/>
            <a:r>
              <a:rPr lang="ru-RU" altLang="ru-RU" sz="2600"/>
              <a:t>Добавляют уровень защиты данных</a:t>
            </a:r>
          </a:p>
          <a:p>
            <a:pPr lvl="0"/>
            <a:r>
              <a:rPr lang="ru-RU" altLang="ru-RU" sz="2600"/>
              <a:t>Скрывают сложность данных</a:t>
            </a:r>
          </a:p>
          <a:p>
            <a:pPr lvl="0"/>
            <a:r>
              <a:rPr lang="ru-RU" altLang="ru-RU" sz="2600"/>
              <a:t>Скрывают имена столбцов таблиц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Представления</a:t>
            </a:r>
          </a:p>
        </p:txBody>
      </p:sp>
      <p:sp>
        <p:nvSpPr>
          <p:cNvPr id="67587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504031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Привилегия – </a:t>
            </a:r>
            <a:r>
              <a:rPr lang="en-US" altLang="ru-RU" sz="2600">
                <a:latin typeface="Gill Sans MT" pitchFamily="34" charset="0"/>
              </a:rPr>
              <a:t>CREATE</a:t>
            </a:r>
            <a:r>
              <a:rPr lang="ru-RU" altLang="ru-RU" sz="2600"/>
              <a:t> </a:t>
            </a:r>
            <a:r>
              <a:rPr lang="en-US" altLang="ru-RU" sz="2600">
                <a:latin typeface="Gill Sans MT" pitchFamily="34" charset="0"/>
              </a:rPr>
              <a:t> VIEW</a:t>
            </a:r>
          </a:p>
          <a:p>
            <a:pPr lvl="0"/>
            <a:r>
              <a:rPr lang="ru-RU" altLang="ru-RU" sz="2600"/>
              <a:t>Создание – </a:t>
            </a:r>
            <a:r>
              <a:rPr lang="en-US" altLang="ru-RU" sz="2600">
                <a:latin typeface="Gill Sans MT" pitchFamily="34" charset="0"/>
              </a:rPr>
              <a:t>CREATE (OR REPLACE)  VIEW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FORCE – </a:t>
            </a:r>
            <a:r>
              <a:rPr lang="ru-RU" altLang="ru-RU" sz="2600"/>
              <a:t>создает представление, независимо от того, существуют ли таблицы и есть ли права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en-US" altLang="ru-RU" sz="2600">
                <a:latin typeface="Gill Sans MT" pitchFamily="34" charset="0"/>
              </a:rPr>
              <a:t>NOFORCE</a:t>
            </a:r>
            <a:r>
              <a:rPr lang="ru-RU" altLang="ru-RU" sz="2600"/>
              <a:t> – по умолчанию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en-US" altLang="ru-RU" sz="2600">
                <a:latin typeface="Gill Sans MT" pitchFamily="34" charset="0"/>
              </a:rPr>
              <a:t>WITH CHECK OPTION</a:t>
            </a:r>
            <a:r>
              <a:rPr lang="ru-RU" altLang="ru-RU" sz="2600"/>
              <a:t> – указывает, что будут вставлены или изменены строки, которые будут выбираться через это представление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READ ONLY</a:t>
            </a:r>
          </a:p>
        </p:txBody>
      </p:sp>
    </p:spTree>
  </p:cSld>
  <p:clrMapOvr>
    <a:masterClrMapping/>
  </p:clrMapOvr>
  <p:transition/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Представления</a:t>
            </a:r>
          </a:p>
        </p:txBody>
      </p:sp>
      <p:pic>
        <p:nvPicPr>
          <p:cNvPr id="68611" name="Picture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96988"/>
            <a:ext cx="8172450" cy="11239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8612" name="Picture 3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635250"/>
            <a:ext cx="6259513" cy="12858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8613" name="Picture 4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4005263"/>
            <a:ext cx="6165850" cy="106521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8614" name="Picture 5" descr="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5229225"/>
            <a:ext cx="6713538" cy="9366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Представления</a:t>
            </a:r>
          </a:p>
        </p:txBody>
      </p:sp>
      <p:pic>
        <p:nvPicPr>
          <p:cNvPr id="69635" name="Picture 2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268413"/>
            <a:ext cx="5764213" cy="22320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36" name="Picture 3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544888"/>
            <a:ext cx="6767513" cy="11080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37" name="Picture 4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4652963"/>
            <a:ext cx="7461250" cy="12239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Материализованные представления</a:t>
            </a:r>
          </a:p>
        </p:txBody>
      </p:sp>
      <p:sp>
        <p:nvSpPr>
          <p:cNvPr id="70659" name="Rectangle 4"/>
          <p:cNvSpPr>
            <a:spLocks noGrp="1"/>
          </p:cNvSpPr>
          <p:nvPr>
            <p:ph type="body" idx="4294967295"/>
          </p:nvPr>
        </p:nvSpPr>
        <p:spPr>
          <a:xfrm>
            <a:off x="457200" y="1219200"/>
            <a:ext cx="8229600" cy="26416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ru-RU" altLang="ru-RU"/>
              <a:t>Механизм переписывания запросов (QUERY REWRITE) – подмена запроса перед выполнением</a:t>
            </a:r>
          </a:p>
          <a:p>
            <a:pPr lvl="1">
              <a:lnSpc>
                <a:spcPct val="90000"/>
              </a:lnSpc>
            </a:pPr>
            <a:r>
              <a:rPr lang="ru-RU" altLang="ru-RU" i="1"/>
              <a:t>QUERY REWRITE ENABLED</a:t>
            </a:r>
            <a:r>
              <a:rPr lang="ru-RU" altLang="ru-RU"/>
              <a:t> </a:t>
            </a:r>
          </a:p>
          <a:p>
            <a:pPr lvl="1">
              <a:lnSpc>
                <a:spcPct val="90000"/>
              </a:lnSpc>
            </a:pPr>
            <a:r>
              <a:rPr lang="ru-RU" altLang="ru-RU" i="1"/>
              <a:t>QUERY REWRITE INTEGRITY</a:t>
            </a:r>
            <a:r>
              <a:rPr lang="ru-RU" altLang="ru-RU"/>
              <a:t> </a:t>
            </a:r>
          </a:p>
          <a:p>
            <a:pPr lvl="2">
              <a:lnSpc>
                <a:spcPct val="90000"/>
              </a:lnSpc>
            </a:pPr>
            <a:r>
              <a:rPr lang="ru-RU" altLang="ru-RU" i="1"/>
              <a:t>ENFORCED</a:t>
            </a:r>
            <a:r>
              <a:rPr lang="ru-RU" altLang="ru-RU"/>
              <a:t> </a:t>
            </a:r>
          </a:p>
          <a:p>
            <a:pPr lvl="2">
              <a:lnSpc>
                <a:spcPct val="90000"/>
              </a:lnSpc>
            </a:pPr>
            <a:r>
              <a:rPr lang="ru-RU" altLang="ru-RU" i="1"/>
              <a:t>TRUSTED</a:t>
            </a:r>
            <a:r>
              <a:rPr lang="ru-RU" altLang="ru-RU"/>
              <a:t> </a:t>
            </a:r>
          </a:p>
          <a:p>
            <a:pPr lvl="2">
              <a:lnSpc>
                <a:spcPct val="90000"/>
              </a:lnSpc>
            </a:pPr>
            <a:r>
              <a:rPr lang="ru-RU" altLang="ru-RU" i="1"/>
              <a:t>STALE TOLERATED</a:t>
            </a:r>
            <a:endParaRPr lang="ru-RU" altLang="ru-RU"/>
          </a:p>
        </p:txBody>
      </p:sp>
      <p:pic>
        <p:nvPicPr>
          <p:cNvPr id="70660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3933825"/>
            <a:ext cx="6337300" cy="9842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0661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5084763"/>
            <a:ext cx="5256213" cy="10287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Материализованные представления</a:t>
            </a:r>
          </a:p>
        </p:txBody>
      </p:sp>
      <p:sp>
        <p:nvSpPr>
          <p:cNvPr id="716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295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Материализованное представление — физический объект базы данных, содержащий результат выполнения запроса </a:t>
            </a:r>
          </a:p>
          <a:p>
            <a:pPr lvl="0"/>
            <a:r>
              <a:rPr lang="ru-RU" altLang="ru-RU" sz="2600"/>
              <a:t>Привилегия – </a:t>
            </a:r>
            <a:r>
              <a:rPr lang="en-US" altLang="ru-RU" sz="2600"/>
              <a:t>CREATE</a:t>
            </a:r>
            <a:r>
              <a:rPr lang="ru-RU" altLang="ru-RU" sz="2600"/>
              <a:t> </a:t>
            </a:r>
            <a:r>
              <a:rPr lang="en-US" altLang="ru-RU" sz="2600"/>
              <a:t> MATERIALIZED VIEW</a:t>
            </a:r>
          </a:p>
          <a:p>
            <a:pPr lvl="0"/>
            <a:r>
              <a:rPr lang="ru-RU" altLang="ru-RU" sz="2600"/>
              <a:t>Создание – </a:t>
            </a:r>
            <a:r>
              <a:rPr lang="en-US" altLang="ru-RU" sz="2600"/>
              <a:t>CREATE</a:t>
            </a:r>
            <a:r>
              <a:rPr lang="ru-RU" altLang="ru-RU" sz="2600"/>
              <a:t> </a:t>
            </a:r>
            <a:r>
              <a:rPr lang="en-US" altLang="ru-RU" sz="2600"/>
              <a:t> MATERIALIZED VIEW</a:t>
            </a:r>
          </a:p>
          <a:p>
            <a:pPr lvl="0"/>
            <a:r>
              <a:rPr lang="en-US" altLang="ru-RU" sz="2600"/>
              <a:t>BUILD IMMEDIATE – </a:t>
            </a:r>
            <a:r>
              <a:rPr lang="ru-RU" altLang="ru-RU" sz="2600"/>
              <a:t>создает представление</a:t>
            </a:r>
            <a:r>
              <a:rPr lang="en-US" altLang="ru-RU" sz="2600"/>
              <a:t> </a:t>
            </a:r>
            <a:r>
              <a:rPr lang="ru-RU" altLang="ru-RU" sz="2600"/>
              <a:t>в момент выполнения оператора</a:t>
            </a:r>
            <a:endParaRPr lang="en-US" altLang="ru-RU" sz="2600"/>
          </a:p>
          <a:p>
            <a:pPr lvl="0"/>
            <a:r>
              <a:rPr lang="en-US" altLang="ru-RU" sz="2600"/>
              <a:t>START WITH </a:t>
            </a:r>
            <a:r>
              <a:rPr lang="ru-RU" altLang="ru-RU" sz="2600"/>
              <a:t>– показывает, когда выполнится в первый раз (если не был построен сразу)</a:t>
            </a:r>
          </a:p>
          <a:p>
            <a:pPr lvl="0"/>
            <a:r>
              <a:rPr lang="en-US" altLang="ru-RU" sz="2600"/>
              <a:t>NEXT</a:t>
            </a:r>
            <a:r>
              <a:rPr lang="ru-RU" altLang="ru-RU" sz="2600"/>
              <a:t>– показывает, когда выполнится в следующий раз</a:t>
            </a:r>
          </a:p>
          <a:p>
            <a:pPr lvl="0"/>
            <a:r>
              <a:rPr lang="ru-RU" altLang="ru-RU" sz="2600"/>
              <a:t>Далее – в разницу времени между </a:t>
            </a:r>
            <a:r>
              <a:rPr lang="en-US" altLang="ru-RU" sz="2600"/>
              <a:t>START WITH</a:t>
            </a:r>
            <a:r>
              <a:rPr lang="ru-RU" altLang="ru-RU" sz="2600"/>
              <a:t> и </a:t>
            </a:r>
            <a:r>
              <a:rPr lang="en-US" altLang="ru-RU" sz="2600"/>
              <a:t>NEXT</a:t>
            </a:r>
            <a:endParaRPr lang="ru-RU" altLang="ru-RU" sz="2600"/>
          </a:p>
          <a:p>
            <a:pPr lvl="0">
              <a:buNone/>
            </a:pPr>
            <a:endParaRPr lang="ru-RU" altLang="ru-RU" sz="2600"/>
          </a:p>
        </p:txBody>
      </p:sp>
    </p:spTree>
  </p:cSld>
  <p:clrMapOvr>
    <a:masterClrMapping/>
  </p:clrMapOvr>
  <p:transition/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Материализованные представления</a:t>
            </a:r>
          </a:p>
        </p:txBody>
      </p:sp>
      <p:pic>
        <p:nvPicPr>
          <p:cNvPr id="72707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68413"/>
            <a:ext cx="6769100" cy="113823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2708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492375"/>
            <a:ext cx="6696075" cy="22145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Материализованные представления</a:t>
            </a:r>
          </a:p>
        </p:txBody>
      </p:sp>
      <p:sp>
        <p:nvSpPr>
          <p:cNvPr id="7373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19200"/>
            <a:ext cx="8229600" cy="49101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altLang="ru-RU"/>
              <a:t>REFRESH </a:t>
            </a:r>
          </a:p>
          <a:p>
            <a:pPr lvl="1"/>
            <a:r>
              <a:rPr lang="ru-RU" altLang="ru-RU" sz="2600">
                <a:solidFill>
                  <a:schemeClr val="tx1"/>
                </a:solidFill>
              </a:rPr>
              <a:t>COMPLETE</a:t>
            </a:r>
            <a:r>
              <a:rPr lang="en-US" altLang="ru-RU" sz="2600">
                <a:solidFill>
                  <a:schemeClr val="tx1"/>
                </a:solidFill>
              </a:rPr>
              <a:t> — </a:t>
            </a:r>
            <a:r>
              <a:rPr lang="ru-RU" altLang="ru-RU" sz="2600">
                <a:solidFill>
                  <a:schemeClr val="tx1"/>
                </a:solidFill>
              </a:rPr>
              <a:t>полное обновление данных из базовых таблиц</a:t>
            </a:r>
          </a:p>
          <a:p>
            <a:pPr lvl="1"/>
            <a:r>
              <a:rPr lang="ru-RU" altLang="ru-RU" sz="2600">
                <a:solidFill>
                  <a:schemeClr val="tx1"/>
                </a:solidFill>
              </a:rPr>
              <a:t>REFRESH FAST – используются журналы фиксации изменений базовых таблиц</a:t>
            </a:r>
          </a:p>
          <a:p>
            <a:pPr lvl="1"/>
            <a:r>
              <a:rPr lang="ru-RU" altLang="ru-RU" sz="2600">
                <a:solidFill>
                  <a:schemeClr val="tx1"/>
                </a:solidFill>
              </a:rPr>
              <a:t>REFRESH </a:t>
            </a:r>
            <a:r>
              <a:rPr lang="en-US" altLang="ru-RU" sz="2600">
                <a:solidFill>
                  <a:schemeClr val="tx1"/>
                </a:solidFill>
              </a:rPr>
              <a:t>FORCE</a:t>
            </a:r>
            <a:r>
              <a:rPr lang="ru-RU" altLang="ru-RU" sz="2600">
                <a:solidFill>
                  <a:schemeClr val="tx1"/>
                </a:solidFill>
              </a:rPr>
              <a:t> – попытка быстрого обновления; если быстрое обновление невозможно, то выполняется полное обновление </a:t>
            </a:r>
          </a:p>
        </p:txBody>
      </p:sp>
    </p:spTree>
  </p:cSld>
  <p:clrMapOvr>
    <a:masterClrMapping/>
  </p:clrMapOvr>
  <p:transition/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Материализованные представления</a:t>
            </a:r>
          </a:p>
        </p:txBody>
      </p:sp>
      <p:sp>
        <p:nvSpPr>
          <p:cNvPr id="7475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19200"/>
            <a:ext cx="8291513" cy="2930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altLang="ru-RU"/>
              <a:t>Обновление явное</a:t>
            </a:r>
          </a:p>
          <a:p>
            <a:pPr lvl="0"/>
            <a:r>
              <a:rPr lang="ru-RU" altLang="ru-RU"/>
              <a:t>Обновление неявное по расписанию</a:t>
            </a:r>
          </a:p>
          <a:p>
            <a:pPr lvl="0" algn="just">
              <a:buFont typeface="Symbol" pitchFamily="18" charset="2"/>
              <a:buChar char=""/>
            </a:pPr>
            <a:r>
              <a:rPr lang="ru-RU" altLang="ru-RU"/>
              <a:t>REFRESH </a:t>
            </a:r>
          </a:p>
          <a:p>
            <a:pPr lvl="1" algn="just">
              <a:buFont typeface="Symbol" pitchFamily="18" charset="2"/>
              <a:buChar char=""/>
            </a:pPr>
            <a:r>
              <a:rPr lang="en-US" altLang="ru-RU" sz="2600">
                <a:solidFill>
                  <a:schemeClr val="tx1"/>
                </a:solidFill>
              </a:rPr>
              <a:t>ON </a:t>
            </a:r>
            <a:r>
              <a:rPr lang="ru-RU" altLang="ru-RU" sz="2600">
                <a:solidFill>
                  <a:schemeClr val="tx1"/>
                </a:solidFill>
              </a:rPr>
              <a:t>COMMIT – обновление при </a:t>
            </a:r>
            <a:r>
              <a:rPr lang="en-US" altLang="ru-RU" sz="2600">
                <a:solidFill>
                  <a:schemeClr val="tx1"/>
                </a:solidFill>
              </a:rPr>
              <a:t>COMMIT</a:t>
            </a:r>
            <a:r>
              <a:rPr lang="ru-RU" altLang="ru-RU" sz="2600">
                <a:solidFill>
                  <a:schemeClr val="tx1"/>
                </a:solidFill>
              </a:rPr>
              <a:t>  </a:t>
            </a:r>
          </a:p>
          <a:p>
            <a:pPr lvl="1" algn="just">
              <a:buFont typeface="Symbol" pitchFamily="18" charset="2"/>
              <a:buChar char=""/>
            </a:pPr>
            <a:r>
              <a:rPr lang="ru-RU" altLang="ru-RU" sz="2600">
                <a:solidFill>
                  <a:schemeClr val="tx1"/>
                </a:solidFill>
              </a:rPr>
              <a:t>ON DEMAND – обновление по требованию</a:t>
            </a:r>
          </a:p>
          <a:p>
            <a:pPr lvl="1" algn="just">
              <a:buFont typeface="Symbol" pitchFamily="18" charset="2"/>
              <a:buNone/>
            </a:pPr>
            <a:endParaRPr lang="ru-RU" altLang="ru-RU" sz="2600">
              <a:solidFill>
                <a:schemeClr val="tx1"/>
              </a:solidFill>
            </a:endParaRPr>
          </a:p>
        </p:txBody>
      </p:sp>
      <p:pic>
        <p:nvPicPr>
          <p:cNvPr id="74756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292600"/>
            <a:ext cx="6769100" cy="1236663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4757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5589588"/>
            <a:ext cx="6408737" cy="565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Запуск и остановка экземпляра</a:t>
            </a:r>
          </a:p>
        </p:txBody>
      </p:sp>
      <p:pic>
        <p:nvPicPr>
          <p:cNvPr id="51203" name="Picture 2" descr="Картинки по запросу startup ora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41438"/>
            <a:ext cx="7715250" cy="37719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Материализованные представления</a:t>
            </a:r>
          </a:p>
        </p:txBody>
      </p:sp>
      <p:pic>
        <p:nvPicPr>
          <p:cNvPr id="75779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3860800"/>
            <a:ext cx="5473700" cy="10572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5780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4941888"/>
            <a:ext cx="5616575" cy="133350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75781" name="Rectangle 11"/>
          <p:cNvSpPr>
            <a:spLocks noGrp="1"/>
          </p:cNvSpPr>
          <p:nvPr>
            <p:ph type="body" idx="4294967295"/>
          </p:nvPr>
        </p:nvSpPr>
        <p:spPr>
          <a:xfrm>
            <a:off x="457200" y="1219200"/>
            <a:ext cx="8229600" cy="49101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altLang="ru-RU" i="1"/>
              <a:t>REFRESH FAST</a:t>
            </a:r>
            <a:r>
              <a:rPr lang="ru-RU" altLang="ru-RU"/>
              <a:t> </a:t>
            </a:r>
          </a:p>
          <a:p>
            <a:pPr lvl="0"/>
            <a:r>
              <a:rPr lang="ru-RU" altLang="ru-RU"/>
              <a:t>Создать журналы материализованного представления - вспомогательные таблицы, накапливающие сведения об изменениях, которые происходят в базовых таблицах</a:t>
            </a:r>
          </a:p>
          <a:p>
            <a:pPr lvl="0"/>
            <a:r>
              <a:rPr lang="ru-RU" altLang="ru-RU"/>
              <a:t>Создать материализованное представление</a:t>
            </a:r>
          </a:p>
        </p:txBody>
      </p:sp>
    </p:spTree>
  </p:cSld>
  <p:clrMapOvr>
    <a:masterClrMapping/>
  </p:clrMapOvr>
  <p:transition/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Материализованные представления</a:t>
            </a:r>
          </a:p>
        </p:txBody>
      </p:sp>
      <p:sp>
        <p:nvSpPr>
          <p:cNvPr id="76803" name="Rectangle 6"/>
          <p:cNvSpPr>
            <a:spLocks noGrp="1"/>
          </p:cNvSpPr>
          <p:nvPr>
            <p:ph type="body" idx="4294967295"/>
          </p:nvPr>
        </p:nvSpPr>
        <p:spPr>
          <a:xfrm>
            <a:off x="468313" y="1196975"/>
            <a:ext cx="8229600" cy="24479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altLang="ru-RU"/>
              <a:t>Просмотр</a:t>
            </a:r>
          </a:p>
          <a:p>
            <a:pPr lvl="1"/>
            <a:r>
              <a:rPr lang="ru-RU" altLang="ru-RU" i="1"/>
              <a:t>USER_MVIEWS</a:t>
            </a:r>
            <a:endParaRPr lang="ru-RU" altLang="ru-RU"/>
          </a:p>
          <a:p>
            <a:pPr lvl="1"/>
            <a:r>
              <a:rPr lang="ru-RU" altLang="ru-RU" i="1"/>
              <a:t>USER_MVIEW_LOGS</a:t>
            </a:r>
            <a:endParaRPr lang="ru-RU" altLang="ru-RU"/>
          </a:p>
          <a:p>
            <a:pPr lvl="0"/>
            <a:r>
              <a:rPr lang="ru-RU" altLang="ru-RU"/>
              <a:t>Удалить </a:t>
            </a:r>
          </a:p>
          <a:p>
            <a:pPr lvl="1"/>
            <a:r>
              <a:rPr lang="ru-RU" altLang="ru-RU" i="1"/>
              <a:t>DROP MATERIALIZED VIEW</a:t>
            </a:r>
            <a:r>
              <a:rPr lang="ru-RU" altLang="ru-RU"/>
              <a:t> </a:t>
            </a:r>
          </a:p>
        </p:txBody>
      </p:sp>
    </p:spTree>
  </p:cSld>
  <p:clrMapOvr>
    <a:masterClrMapping/>
  </p:clrMapOvr>
  <p:transition/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Индексы</a:t>
            </a:r>
          </a:p>
        </p:txBody>
      </p:sp>
      <p:sp>
        <p:nvSpPr>
          <p:cNvPr id="7782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Индекс – структура базы данных, используемая сервером для быстрого поиска строки в таблице</a:t>
            </a:r>
          </a:p>
        </p:txBody>
      </p:sp>
    </p:spTree>
  </p:cSld>
  <p:clrMapOvr>
    <a:masterClrMapping/>
  </p:clrMapOvr>
  <p:transition/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Оптимизация запросов</a:t>
            </a:r>
          </a:p>
        </p:txBody>
      </p:sp>
      <p:sp>
        <p:nvSpPr>
          <p:cNvPr id="788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Оптимизатор запроса — встроенное в СУБД программное обеспечение, которое определяет наиболее эффективный способ выполнения SQL-выражения</a:t>
            </a:r>
          </a:p>
          <a:p>
            <a:pPr lvl="0"/>
            <a:r>
              <a:rPr lang="ru-RU" altLang="ru-RU" sz="2600"/>
              <a:t>План выполнения запроса — последовательность шагов или инструкций СУБД, необходимых для выполнения SQL-выражения</a:t>
            </a:r>
          </a:p>
          <a:p>
            <a:pPr lvl="0"/>
            <a:r>
              <a:rPr lang="ru-RU" altLang="ru-RU" sz="2600"/>
              <a:t>Стоимость выполнения запроса — наилучшая оценка времени, необходимого для выполнения оператора, полученная оптимизатором</a:t>
            </a:r>
          </a:p>
        </p:txBody>
      </p:sp>
    </p:spTree>
  </p:cSld>
  <p:clrMapOvr>
    <a:masterClrMapping/>
  </p:clrMapOvr>
  <p:transition/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Оптимизация запросов</a:t>
            </a:r>
          </a:p>
        </p:txBody>
      </p:sp>
      <p:sp>
        <p:nvSpPr>
          <p:cNvPr id="798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Оптимизатор разрабатывает множество потенциальных планов выполнения SQL-запросов</a:t>
            </a:r>
          </a:p>
          <a:p>
            <a:pPr lvl="0"/>
            <a:r>
              <a:rPr lang="ru-RU" altLang="ru-RU" sz="2600"/>
              <a:t>Для каждого потенциального плана выполнения запроса оптимизатор оценивает стоимость его выполнения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Оптимизация запросов</a:t>
            </a:r>
          </a:p>
        </p:txBody>
      </p:sp>
      <p:sp>
        <p:nvSpPr>
          <p:cNvPr id="808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Для оценки применяется информация о ресурсах:</a:t>
            </a:r>
          </a:p>
          <a:p>
            <a:pPr lvl="1"/>
            <a:r>
              <a:rPr lang="ru-RU" altLang="ru-RU" sz="2300"/>
              <a:t>дисковый ввод/вывод</a:t>
            </a:r>
          </a:p>
          <a:p>
            <a:pPr lvl="1"/>
            <a:r>
              <a:rPr lang="ru-RU" altLang="ru-RU" sz="2300"/>
              <a:t>загрузка центрального процессора</a:t>
            </a:r>
          </a:p>
          <a:p>
            <a:pPr lvl="1"/>
            <a:r>
              <a:rPr lang="ru-RU" altLang="ru-RU" sz="2300"/>
              <a:t>оперативная память</a:t>
            </a:r>
          </a:p>
          <a:p>
            <a:pPr lvl="0"/>
            <a:r>
              <a:rPr lang="ru-RU" altLang="ru-RU" sz="2600"/>
              <a:t>Выбор оптимального плана выполнения запроса зависит от:</a:t>
            </a:r>
          </a:p>
          <a:p>
            <a:pPr lvl="1"/>
            <a:r>
              <a:rPr lang="ru-RU" altLang="ru-RU" sz="2300"/>
              <a:t>объема предполагаемого набора данных</a:t>
            </a:r>
          </a:p>
          <a:p>
            <a:pPr lvl="1"/>
            <a:r>
              <a:rPr lang="ru-RU" altLang="ru-RU" sz="2300"/>
              <a:t>расположение данных</a:t>
            </a:r>
          </a:p>
          <a:p>
            <a:pPr lvl="1"/>
            <a:r>
              <a:rPr lang="ru-RU" altLang="ru-RU" sz="2300"/>
              <a:t>структуры доступа к данным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Оптимизация запросов</a:t>
            </a:r>
          </a:p>
        </p:txBody>
      </p:sp>
      <p:sp>
        <p:nvSpPr>
          <p:cNvPr id="8192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Оптимизатор определяет наилучший план выполнения разными способами:</a:t>
            </a:r>
          </a:p>
          <a:p>
            <a:pPr lvl="1"/>
            <a:r>
              <a:rPr lang="ru-RU" altLang="ru-RU" sz="2300"/>
              <a:t>полное сканирование таблицы</a:t>
            </a:r>
          </a:p>
          <a:p>
            <a:pPr lvl="1"/>
            <a:r>
              <a:rPr lang="ru-RU" altLang="ru-RU" sz="2300"/>
              <a:t>использование индексов</a:t>
            </a:r>
          </a:p>
          <a:p>
            <a:pPr lvl="1"/>
            <a:r>
              <a:rPr lang="ru-RU" altLang="ru-RU" sz="2300"/>
              <a:t>различные типы соединения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Оптимизация запросов</a:t>
            </a:r>
          </a:p>
        </p:txBody>
      </p:sp>
      <p:sp>
        <p:nvSpPr>
          <p:cNvPr id="8294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Селективность (избирательность)</a:t>
            </a:r>
          </a:p>
          <a:p>
            <a:pPr lvl="0"/>
            <a:r>
              <a:rPr lang="ru-RU" altLang="ru-RU" sz="2600"/>
              <a:t>Кардинальность</a:t>
            </a:r>
          </a:p>
        </p:txBody>
      </p:sp>
    </p:spTree>
  </p:cSld>
  <p:clrMapOvr>
    <a:masterClrMapping/>
  </p:clrMapOvr>
  <p:transition/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Селективность</a:t>
            </a:r>
          </a:p>
        </p:txBody>
      </p:sp>
      <p:sp>
        <p:nvSpPr>
          <p:cNvPr id="839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Селективность таблицы — значение, представляющее долю строк таблицы, удовлетворяющих определенному условию выбора</a:t>
            </a:r>
          </a:p>
          <a:p>
            <a:pPr lvl="0"/>
            <a:r>
              <a:rPr lang="ru-RU" altLang="ru-RU" sz="2600"/>
              <a:t>Селективность таблицы связана с условием выбора строк</a:t>
            </a:r>
          </a:p>
          <a:p>
            <a:pPr lvl="0"/>
            <a:r>
              <a:rPr lang="ru-RU" altLang="ru-RU" sz="2600"/>
              <a:t>Селективность индекса — значение, представляющее отношение количества уникальных значений индексируемых столбцов к общему числу строк таблицы</a:t>
            </a:r>
          </a:p>
          <a:p>
            <a:pPr lvl="0"/>
            <a:r>
              <a:rPr lang="ru-RU" altLang="ru-RU" sz="2600"/>
              <a:t>Селективность индекса показывает долю строк от общего числа строк в таблице, которое приходится на одно значение индекса</a:t>
            </a:r>
          </a:p>
        </p:txBody>
      </p:sp>
    </p:spTree>
  </p:cSld>
  <p:clrMapOvr>
    <a:masterClrMapping/>
  </p:clrMapOvr>
  <p:transition/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Кардинальность</a:t>
            </a:r>
          </a:p>
        </p:txBody>
      </p:sp>
      <p:sp>
        <p:nvSpPr>
          <p:cNvPr id="8499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Кардинальность — количество строк, возвращаемых после каждой операции плана выполнения запроса</a:t>
            </a:r>
          </a:p>
          <a:p>
            <a:pPr lvl="0"/>
            <a:r>
              <a:rPr lang="ru-RU" altLang="ru-RU" sz="2600"/>
              <a:t>Значение кардинальности равно произведению селективности на количество обработанных строк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Запуск и остановка экземпляра</a:t>
            </a:r>
          </a:p>
        </p:txBody>
      </p:sp>
      <p:pic>
        <p:nvPicPr>
          <p:cNvPr id="52227" name="Picture 3" descr="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16038"/>
            <a:ext cx="5122863" cy="189706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2228" name="Picture 4" descr="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3429000"/>
            <a:ext cx="5119688" cy="27447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86019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665288"/>
            <a:ext cx="8739188" cy="35274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8704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1412875"/>
            <a:ext cx="8188325" cy="4032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88067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1438"/>
            <a:ext cx="8178800" cy="3816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89091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412875"/>
            <a:ext cx="8088312" cy="41767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9011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65225"/>
            <a:ext cx="7427913" cy="54371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Индексы</a:t>
            </a:r>
          </a:p>
        </p:txBody>
      </p:sp>
      <p:sp>
        <p:nvSpPr>
          <p:cNvPr id="9113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19200"/>
            <a:ext cx="8229600" cy="49101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altLang="ru-RU" sz="3300"/>
              <a:t>Типы индексов:</a:t>
            </a:r>
          </a:p>
          <a:p>
            <a:pPr lvl="1"/>
            <a:r>
              <a:rPr lang="ru-RU" altLang="ru-RU" sz="3200"/>
              <a:t>Табличный (</a:t>
            </a:r>
            <a:r>
              <a:rPr lang="en-US" altLang="ru-RU" sz="3200">
                <a:latin typeface="Gill Sans MT" pitchFamily="34" charset="0"/>
              </a:rPr>
              <a:t>B*Tree) </a:t>
            </a:r>
            <a:r>
              <a:rPr lang="ru-RU" altLang="ru-RU" sz="3200"/>
              <a:t>индекс</a:t>
            </a:r>
          </a:p>
          <a:p>
            <a:pPr lvl="1"/>
            <a:r>
              <a:rPr lang="ru-RU" altLang="ru-RU" sz="3200"/>
              <a:t>Битовый индекс</a:t>
            </a:r>
          </a:p>
          <a:p>
            <a:pPr lvl="1"/>
            <a:r>
              <a:rPr lang="ru-RU" altLang="ru-RU" sz="3200"/>
              <a:t>Функциональный индекс</a:t>
            </a:r>
          </a:p>
          <a:p>
            <a:pPr lvl="0"/>
            <a:endParaRPr lang="ru-RU" altLang="ru-RU"/>
          </a:p>
        </p:txBody>
      </p:sp>
    </p:spTree>
  </p:cSld>
  <p:clrMapOvr>
    <a:masterClrMapping/>
  </p:clrMapOvr>
  <p:transition/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Индексы</a:t>
            </a:r>
          </a:p>
        </p:txBody>
      </p:sp>
      <p:sp>
        <p:nvSpPr>
          <p:cNvPr id="921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Табличный индекс (</a:t>
            </a:r>
            <a:r>
              <a:rPr lang="en-US" altLang="ru-RU" sz="2600">
                <a:latin typeface="Gill Sans MT" pitchFamily="34" charset="0"/>
              </a:rPr>
              <a:t>B*Tree</a:t>
            </a:r>
            <a:r>
              <a:rPr lang="ru-RU" altLang="ru-RU" sz="2600"/>
              <a:t>) структурирован в виде сбалансированного дерева</a:t>
            </a:r>
          </a:p>
          <a:p>
            <a:pPr lvl="0"/>
            <a:r>
              <a:rPr lang="ru-RU" altLang="ru-RU" sz="2600"/>
              <a:t>Листовой блок содержит индексированные значения столбца и соответствующий ему идентификатор строки (</a:t>
            </a:r>
            <a:r>
              <a:rPr lang="en-US" altLang="ru-RU" sz="2600">
                <a:latin typeface="Gill Sans MT" pitchFamily="34" charset="0"/>
              </a:rPr>
              <a:t>RowId)</a:t>
            </a:r>
            <a:endParaRPr lang="ru-RU" altLang="ru-RU" sz="2600"/>
          </a:p>
          <a:p>
            <a:pPr lvl="0"/>
            <a:r>
              <a:rPr lang="ru-RU" altLang="ru-RU" sz="2600"/>
              <a:t>Предназначен для индексирования уникальных столбцов или столбцов с высокой селективностью</a:t>
            </a:r>
          </a:p>
          <a:p>
            <a:pPr lvl="0"/>
            <a:endParaRPr lang="ru-RU" altLang="ru-RU" sz="2600"/>
          </a:p>
        </p:txBody>
      </p:sp>
      <p:pic>
        <p:nvPicPr>
          <p:cNvPr id="92164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4724400"/>
            <a:ext cx="5543550" cy="11731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Индексы</a:t>
            </a:r>
          </a:p>
        </p:txBody>
      </p:sp>
      <p:sp>
        <p:nvSpPr>
          <p:cNvPr id="931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5862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Битовый индекс создает битовые карты для каждого возможного значения столбца, где каждому биту соответствует строка, а значение бита 1 (0) означает, что соответствующая строка содержит (не содержит) индексируемое значение</a:t>
            </a:r>
          </a:p>
          <a:p>
            <a:pPr lvl="0"/>
            <a:r>
              <a:rPr lang="ru-RU" altLang="ru-RU" sz="2600"/>
              <a:t>Предназначен для индексирования столбцов с низкой селективностью</a:t>
            </a:r>
          </a:p>
          <a:p>
            <a:pPr lvl="0"/>
            <a:r>
              <a:rPr lang="ru-RU" altLang="ru-RU" sz="2600"/>
              <a:t>Не подходит для таблиц с частым обновлением</a:t>
            </a:r>
          </a:p>
          <a:p>
            <a:pPr lvl="0"/>
            <a:r>
              <a:rPr lang="ru-RU" altLang="ru-RU" sz="2600"/>
              <a:t>Хорошо подходят для хранилищ данных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Индексы</a:t>
            </a:r>
          </a:p>
        </p:txBody>
      </p:sp>
      <p:pic>
        <p:nvPicPr>
          <p:cNvPr id="94211" name="Picture 2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8" y="1254125"/>
            <a:ext cx="7573962" cy="93503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94212" name="Picture 3" descr="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" y="2219325"/>
            <a:ext cx="7570788" cy="97948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94213" name="Picture 4" descr="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8" y="3198813"/>
            <a:ext cx="7366000" cy="3038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Индексы</a:t>
            </a:r>
          </a:p>
        </p:txBody>
      </p:sp>
      <p:sp>
        <p:nvSpPr>
          <p:cNvPr id="952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Функциональный индекс – предварительно вычисляют значения функции по заданному столбцу и сохраняют результат в индексе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LOWER(NAME) / UPPER (NAME)</a:t>
            </a:r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Запуск и остановка экземпляра</a:t>
            </a:r>
          </a:p>
        </p:txBody>
      </p:sp>
      <p:pic>
        <p:nvPicPr>
          <p:cNvPr id="53251" name="Picture 2" descr="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268413"/>
            <a:ext cx="6029325" cy="3816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Индексы</a:t>
            </a:r>
          </a:p>
        </p:txBody>
      </p:sp>
      <p:sp>
        <p:nvSpPr>
          <p:cNvPr id="962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Функциональный индекс – предварительно вычисляют значения функции по заданному столбцу и сохраняют результат в индексе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LOWER(NAME) / UPPER (NAME)</a:t>
            </a:r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Nested Loops Join</a:t>
            </a:r>
          </a:p>
        </p:txBody>
      </p:sp>
      <p:pic>
        <p:nvPicPr>
          <p:cNvPr id="97283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2143125"/>
            <a:ext cx="4572000" cy="257175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97284" name="Прямоугольник 5"/>
          <p:cNvSpPr/>
          <p:nvPr/>
        </p:nvSpPr>
        <p:spPr>
          <a:xfrm>
            <a:off x="5435600" y="5678488"/>
            <a:ext cx="3051175" cy="3698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/>
            <a:r>
              <a:t>https://bertwagner.com/</a:t>
            </a:r>
          </a:p>
        </p:txBody>
      </p:sp>
    </p:spTree>
  </p:cSld>
  <p:clrMapOvr>
    <a:masterClrMapping/>
  </p:clrMapOvr>
  <p:transition/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Indexed Nested Loops Join</a:t>
            </a:r>
          </a:p>
        </p:txBody>
      </p:sp>
      <p:pic>
        <p:nvPicPr>
          <p:cNvPr id="98307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43125"/>
            <a:ext cx="4572000" cy="25717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Merge Join</a:t>
            </a:r>
          </a:p>
        </p:txBody>
      </p:sp>
      <p:pic>
        <p:nvPicPr>
          <p:cNvPr id="99331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43125"/>
            <a:ext cx="4572000" cy="25717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Hash Join</a:t>
            </a:r>
          </a:p>
        </p:txBody>
      </p:sp>
      <p:pic>
        <p:nvPicPr>
          <p:cNvPr id="100355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143125"/>
            <a:ext cx="4572000" cy="25717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101379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268413"/>
            <a:ext cx="6819900" cy="52482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10240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1438"/>
            <a:ext cx="8294688" cy="4248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103427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6264275" cy="49450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104451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341438"/>
            <a:ext cx="8355013" cy="48244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План запроса</a:t>
            </a:r>
          </a:p>
        </p:txBody>
      </p:sp>
      <p:pic>
        <p:nvPicPr>
          <p:cNvPr id="105475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6191250" cy="54768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900" dirty="0" err="1"/>
              <a:t>Database</a:t>
            </a:r>
            <a:r>
              <a:rPr lang="ru-RU" altLang="ru-RU" sz="3900" dirty="0"/>
              <a:t> </a:t>
            </a:r>
            <a:r>
              <a:rPr lang="ru-RU" altLang="ru-RU" sz="3900" dirty="0" err="1"/>
              <a:t>Link</a:t>
            </a:r>
            <a:endParaRPr lang="ru-RU" altLang="ru-RU" sz="3900" dirty="0"/>
          </a:p>
        </p:txBody>
      </p:sp>
      <p:sp>
        <p:nvSpPr>
          <p:cNvPr id="1064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Database Link (dblink) - объект базы данных, предназначенный для доступа к объектам базы данных,  управляемой другим сервером</a:t>
            </a:r>
            <a:endParaRPr lang="en-US" altLang="ru-RU" sz="2600"/>
          </a:p>
          <a:p>
            <a:pPr lvl="0"/>
            <a:endParaRPr lang="ru-RU" altLang="ru-RU" sz="2600"/>
          </a:p>
          <a:p>
            <a:pPr lvl="0"/>
            <a:r>
              <a:rPr lang="ru-RU" altLang="ru-RU" sz="2600"/>
              <a:t>Чтобы иметь возможность создать dblink, необходимо выдать привилегии: 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GRANT CREATE DATABASE LINK TO </a:t>
            </a:r>
            <a:r>
              <a:rPr lang="en-US" altLang="ru-RU" sz="2600" b="1">
                <a:latin typeface="Gill Sans MT" pitchFamily="34" charset="0"/>
              </a:rPr>
              <a:t>USERNAME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900"/>
              <a:t>Database Link</a:t>
            </a:r>
          </a:p>
        </p:txBody>
      </p:sp>
      <p:sp>
        <p:nvSpPr>
          <p:cNvPr id="10752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Чтобы создать </a:t>
            </a:r>
            <a:r>
              <a:rPr lang="ru-RU" altLang="ru-RU" sz="2600" dirty="0" err="1"/>
              <a:t>dblink</a:t>
            </a:r>
            <a:r>
              <a:rPr lang="ru-RU" altLang="ru-RU" sz="2600" dirty="0"/>
              <a:t> типа user1-user2:</a:t>
            </a:r>
          </a:p>
          <a:p>
            <a:pPr lvl="0"/>
            <a:r>
              <a:rPr lang="en-US" altLang="ru-RU" sz="2600" dirty="0">
                <a:latin typeface="Gill Sans MT" pitchFamily="34" charset="0"/>
              </a:rPr>
              <a:t>CREATE DATABASE LINK </a:t>
            </a:r>
            <a:r>
              <a:rPr lang="en-US" altLang="ru-RU" sz="2600" b="1" dirty="0" err="1">
                <a:latin typeface="Gill Sans MT" pitchFamily="34" charset="0"/>
              </a:rPr>
              <a:t>anotherdb</a:t>
            </a:r>
            <a:r>
              <a:rPr lang="en-US" altLang="ru-RU" sz="2600" dirty="0">
                <a:latin typeface="Gill Sans MT" pitchFamily="34" charset="0"/>
              </a:rPr>
              <a:t> </a:t>
            </a:r>
            <a:endParaRPr lang="ru-RU" altLang="ru-RU" sz="2600" dirty="0"/>
          </a:p>
          <a:p>
            <a:pPr lvl="0"/>
            <a:r>
              <a:rPr lang="en-US" altLang="ru-RU" sz="2600" dirty="0">
                <a:latin typeface="Gill Sans MT" pitchFamily="34" charset="0"/>
              </a:rPr>
              <a:t>   CONNECT TO </a:t>
            </a:r>
            <a:r>
              <a:rPr lang="en-US" altLang="ru-RU" sz="2600" b="1" dirty="0">
                <a:latin typeface="Gill Sans MT" pitchFamily="34" charset="0"/>
              </a:rPr>
              <a:t>USER2</a:t>
            </a:r>
            <a:endParaRPr lang="ru-RU" altLang="ru-RU" sz="2600" dirty="0"/>
          </a:p>
          <a:p>
            <a:pPr lvl="0"/>
            <a:r>
              <a:rPr lang="en-US" altLang="ru-RU" sz="2600" dirty="0">
                <a:latin typeface="Gill Sans MT" pitchFamily="34" charset="0"/>
              </a:rPr>
              <a:t>   IDENTIFIED BY </a:t>
            </a:r>
            <a:r>
              <a:rPr lang="en-US" altLang="ru-RU" sz="2600" b="1" dirty="0">
                <a:latin typeface="Gill Sans MT" pitchFamily="34" charset="0"/>
              </a:rPr>
              <a:t>PASSWORD</a:t>
            </a:r>
            <a:endParaRPr lang="ru-RU" altLang="ru-RU" sz="2600" dirty="0"/>
          </a:p>
          <a:p>
            <a:pPr lvl="0"/>
            <a:r>
              <a:rPr lang="en-US" altLang="ru-RU" sz="2600" dirty="0">
                <a:latin typeface="Gill Sans MT" pitchFamily="34" charset="0"/>
              </a:rPr>
              <a:t>   USING </a:t>
            </a:r>
            <a:r>
              <a:rPr lang="en-US" altLang="ru-RU" sz="2600" b="1" dirty="0">
                <a:latin typeface="Gill Sans MT" pitchFamily="34" charset="0"/>
              </a:rPr>
              <a:t>'INST_B'</a:t>
            </a:r>
            <a:r>
              <a:rPr lang="en-US" altLang="ru-RU" sz="2600" dirty="0">
                <a:latin typeface="Gill Sans MT" pitchFamily="34" charset="0"/>
              </a:rPr>
              <a:t>;</a:t>
            </a:r>
            <a:endParaRPr lang="ru-RU" altLang="ru-RU" sz="2600" dirty="0"/>
          </a:p>
          <a:p>
            <a:pPr lvl="0"/>
            <a:r>
              <a:rPr lang="ru-RU" altLang="ru-RU" sz="2600" b="1" dirty="0"/>
              <a:t>'</a:t>
            </a:r>
            <a:r>
              <a:rPr lang="en-US" altLang="ru-RU" sz="2600" b="1" dirty="0">
                <a:latin typeface="Gill Sans MT" pitchFamily="34" charset="0"/>
              </a:rPr>
              <a:t>INST</a:t>
            </a:r>
            <a:r>
              <a:rPr lang="ru-RU" altLang="ru-RU" sz="2600" b="1" dirty="0"/>
              <a:t>_</a:t>
            </a:r>
            <a:r>
              <a:rPr lang="en-US" altLang="ru-RU" sz="2600" b="1" dirty="0">
                <a:latin typeface="Gill Sans MT" pitchFamily="34" charset="0"/>
              </a:rPr>
              <a:t>B</a:t>
            </a:r>
            <a:r>
              <a:rPr lang="ru-RU" altLang="ru-RU" sz="2600" b="1" dirty="0"/>
              <a:t>' </a:t>
            </a:r>
            <a:r>
              <a:rPr lang="ru-RU" altLang="ru-RU" sz="2600" dirty="0"/>
              <a:t>- сетевое имя для удаленной БД средствами </a:t>
            </a:r>
            <a:r>
              <a:rPr lang="en-US" altLang="ru-RU" sz="2600" dirty="0">
                <a:latin typeface="Gill Sans MT" pitchFamily="34" charset="0"/>
              </a:rPr>
              <a:t>Oracle Net</a:t>
            </a:r>
            <a:endParaRPr lang="ru-RU" altLang="ru-RU" sz="2600" dirty="0"/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900"/>
              <a:t>Database Link</a:t>
            </a:r>
          </a:p>
        </p:txBody>
      </p:sp>
      <p:sp>
        <p:nvSpPr>
          <p:cNvPr id="10854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indent="0"/>
            <a:endParaRPr/>
          </a:p>
        </p:txBody>
      </p:sp>
      <p:graphicFrame>
        <p:nvGraphicFramePr>
          <p:cNvPr id="108548" name="Объект 4"/>
          <p:cNvGraphicFramePr>
            <a:graphicFrameLocks noChangeAspect="1"/>
          </p:cNvGraphicFramePr>
          <p:nvPr/>
        </p:nvGraphicFramePr>
        <p:xfrm>
          <a:off x="1476375" y="1341438"/>
          <a:ext cx="6624638" cy="508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24638" imgH="5083175" progId="Visio.Drawing.11">
                  <p:embed/>
                </p:oleObj>
              </mc:Choice>
              <mc:Fallback>
                <p:oleObj r:id="rId2" imgW="6624638" imgH="5083175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6375" y="1341438"/>
                        <a:ext cx="6624638" cy="5083175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sz="3900">
                <a:latin typeface="Gill Sans MT" pitchFamily="34" charset="0"/>
              </a:rPr>
              <a:t>PUBLIC DATABASE LINK</a:t>
            </a:r>
            <a:endParaRPr lang="ru-RU" altLang="ru-RU" sz="3900">
              <a:latin typeface="Gill Sans MT" pitchFamily="34" charset="0"/>
            </a:endParaRPr>
          </a:p>
        </p:txBody>
      </p:sp>
      <p:sp>
        <p:nvSpPr>
          <p:cNvPr id="1095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Чтобы иметь возможность создать dblink типа global, необходимо выдать привилегии: 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GRANT CREATE PUBLIC DATABASE LINK,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   DROP PUBLIC DATABASE LINK TO </a:t>
            </a:r>
            <a:r>
              <a:rPr lang="en-US" altLang="ru-RU" sz="2600" b="1">
                <a:latin typeface="Gill Sans MT" pitchFamily="34" charset="0"/>
              </a:rPr>
              <a:t>USERNAME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 </a:t>
            </a:r>
            <a:endParaRPr lang="ru-RU" altLang="ru-RU" sz="2600"/>
          </a:p>
          <a:p>
            <a:pPr lvl="0"/>
            <a:r>
              <a:rPr lang="ru-RU" altLang="ru-RU" sz="2600"/>
              <a:t>Чтобы создать dblink типа global: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CREATE PUBLIC DATABASE LINK </a:t>
            </a:r>
            <a:r>
              <a:rPr lang="en-US" altLang="ru-RU" sz="2600" b="1">
                <a:latin typeface="Gill Sans MT" pitchFamily="34" charset="0"/>
              </a:rPr>
              <a:t>public_anotherdb</a:t>
            </a:r>
            <a:r>
              <a:rPr lang="en-US" altLang="ru-RU" sz="2600">
                <a:latin typeface="Gill Sans MT" pitchFamily="34" charset="0"/>
              </a:rPr>
              <a:t> 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   USING </a:t>
            </a:r>
            <a:r>
              <a:rPr lang="ru-RU" altLang="ru-RU" sz="2600" b="1"/>
              <a:t>'</a:t>
            </a:r>
            <a:r>
              <a:rPr lang="en-US" altLang="ru-RU" sz="2600" b="1">
                <a:latin typeface="Gill Sans MT" pitchFamily="34" charset="0"/>
              </a:rPr>
              <a:t>INST</a:t>
            </a:r>
            <a:r>
              <a:rPr lang="ru-RU" altLang="ru-RU" sz="2600" b="1"/>
              <a:t>_</a:t>
            </a:r>
            <a:r>
              <a:rPr lang="en-US" altLang="ru-RU" sz="2600" b="1">
                <a:latin typeface="Gill Sans MT" pitchFamily="34" charset="0"/>
              </a:rPr>
              <a:t>B</a:t>
            </a:r>
            <a:r>
              <a:rPr lang="ru-RU" altLang="ru-RU" sz="2600" b="1"/>
              <a:t>'</a:t>
            </a:r>
            <a:r>
              <a:rPr lang="ru-RU" altLang="ru-RU" sz="2600"/>
              <a:t>;</a:t>
            </a:r>
          </a:p>
        </p:txBody>
      </p:sp>
    </p:spTree>
  </p:cSld>
  <p:clrMapOvr>
    <a:masterClrMapping/>
  </p:clrMapOvr>
  <p:transition/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sz="3900">
                <a:latin typeface="Gill Sans MT" pitchFamily="34" charset="0"/>
              </a:rPr>
              <a:t>PUBLIC DATABASE LINK</a:t>
            </a:r>
            <a:endParaRPr lang="ru-RU" altLang="ru-RU" sz="3900">
              <a:latin typeface="Gill Sans MT" pitchFamily="34" charset="0"/>
            </a:endParaRPr>
          </a:p>
        </p:txBody>
      </p:sp>
      <p:sp>
        <p:nvSpPr>
          <p:cNvPr id="11059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indent="0"/>
            <a:endParaRPr/>
          </a:p>
        </p:txBody>
      </p:sp>
      <p:graphicFrame>
        <p:nvGraphicFramePr>
          <p:cNvPr id="110596" name="Объект 4"/>
          <p:cNvGraphicFramePr>
            <a:graphicFrameLocks noChangeAspect="1"/>
          </p:cNvGraphicFramePr>
          <p:nvPr/>
        </p:nvGraphicFramePr>
        <p:xfrm>
          <a:off x="468313" y="1052513"/>
          <a:ext cx="8351837" cy="504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351837" imgH="5046662" progId="Visio.Drawing.11">
                  <p:embed/>
                </p:oleObj>
              </mc:Choice>
              <mc:Fallback>
                <p:oleObj r:id="rId2" imgW="8351837" imgH="5046662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313" y="1052513"/>
                        <a:ext cx="8351837" cy="5046662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sz="3900">
                <a:latin typeface="Gill Sans MT" pitchFamily="34" charset="0"/>
              </a:rPr>
              <a:t>DATABASE LINK</a:t>
            </a:r>
            <a:endParaRPr lang="ru-RU" altLang="ru-RU" sz="3900">
              <a:latin typeface="Gill Sans MT" pitchFamily="34" charset="0"/>
            </a:endParaRPr>
          </a:p>
        </p:txBody>
      </p:sp>
      <p:sp>
        <p:nvSpPr>
          <p:cNvPr id="11161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Чтобы обратиться к объектам удаленного сервера, необходимо: 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SELECT name FROM table_name</a:t>
            </a:r>
            <a:r>
              <a:rPr lang="en-US" altLang="ru-RU" sz="2600" b="1">
                <a:latin typeface="Gill Sans MT" pitchFamily="34" charset="0"/>
              </a:rPr>
              <a:t>@anotherdb</a:t>
            </a:r>
            <a:r>
              <a:rPr lang="en-US" altLang="ru-RU" sz="2600">
                <a:latin typeface="Gill Sans MT" pitchFamily="34" charset="0"/>
              </a:rPr>
              <a:t>;</a:t>
            </a:r>
            <a:endParaRPr lang="ru-RU" altLang="ru-RU" sz="2600"/>
          </a:p>
          <a:p>
            <a:pPr lvl="0">
              <a:buNone/>
            </a:pPr>
            <a:endParaRPr lang="ru-RU" altLang="ru-RU" sz="2600"/>
          </a:p>
        </p:txBody>
      </p:sp>
    </p:spTree>
  </p:cSld>
  <p:clrMapOvr>
    <a:masterClrMapping/>
  </p:clrMapOvr>
  <p:transition/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900"/>
              <a:t>Database Link</a:t>
            </a:r>
          </a:p>
        </p:txBody>
      </p:sp>
      <p:sp>
        <p:nvSpPr>
          <p:cNvPr id="1126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Чтобы закрыть dblink (открыт на время сессии):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ALTER SESSION CLOSE DATABASE LINK </a:t>
            </a:r>
            <a:r>
              <a:rPr lang="en-US" altLang="ru-RU" sz="2600" b="1">
                <a:latin typeface="Gill Sans MT" pitchFamily="34" charset="0"/>
              </a:rPr>
              <a:t>anotherdb;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900"/>
              <a:t>Database Link</a:t>
            </a:r>
          </a:p>
        </p:txBody>
      </p:sp>
      <p:sp>
        <p:nvSpPr>
          <p:cNvPr id="1136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Словарь для</a:t>
            </a:r>
            <a:r>
              <a:rPr lang="en-US" altLang="ru-RU" sz="2600">
                <a:latin typeface="Gill Sans MT" pitchFamily="34" charset="0"/>
              </a:rPr>
              <a:t> dblink: 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DBA_DB_LINKS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USER_DB_LINKS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V$DBLINKS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900"/>
              <a:t>Database Link</a:t>
            </a:r>
          </a:p>
        </p:txBody>
      </p:sp>
      <p:sp>
        <p:nvSpPr>
          <p:cNvPr id="1146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Параметры</a:t>
            </a:r>
            <a:r>
              <a:rPr lang="en-US" altLang="ru-RU" sz="2600" dirty="0">
                <a:latin typeface="Gill Sans MT" pitchFamily="34" charset="0"/>
              </a:rPr>
              <a:t> Oracle </a:t>
            </a:r>
            <a:r>
              <a:rPr lang="ru-RU" altLang="ru-RU" sz="2600" dirty="0"/>
              <a:t>для</a:t>
            </a:r>
            <a:r>
              <a:rPr lang="en-US" altLang="ru-RU" sz="2600" dirty="0">
                <a:latin typeface="Gill Sans MT" pitchFamily="34" charset="0"/>
              </a:rPr>
              <a:t> </a:t>
            </a:r>
            <a:r>
              <a:rPr lang="en-US" altLang="ru-RU" sz="2600" dirty="0" err="1">
                <a:latin typeface="Gill Sans MT" pitchFamily="34" charset="0"/>
              </a:rPr>
              <a:t>dblink</a:t>
            </a:r>
            <a:r>
              <a:rPr lang="en-US" altLang="ru-RU" sz="2600" dirty="0">
                <a:latin typeface="Gill Sans MT" pitchFamily="34" charset="0"/>
              </a:rPr>
              <a:t> </a:t>
            </a:r>
            <a:r>
              <a:rPr lang="en-US" altLang="ru-RU" sz="2600" dirty="0" err="1">
                <a:latin typeface="Gill Sans MT" pitchFamily="34" charset="0"/>
              </a:rPr>
              <a:t>v$PARAMETER</a:t>
            </a:r>
            <a:r>
              <a:rPr lang="en-US" altLang="ru-RU" sz="2600" dirty="0">
                <a:latin typeface="Gill Sans MT" pitchFamily="34" charset="0"/>
              </a:rPr>
              <a:t>:</a:t>
            </a:r>
            <a:endParaRPr lang="ru-RU" altLang="ru-RU" sz="2600" dirty="0"/>
          </a:p>
          <a:p>
            <a:pPr lvl="0"/>
            <a:r>
              <a:rPr lang="ru-RU" altLang="ru-RU" sz="2600" dirty="0" err="1"/>
              <a:t>open_links</a:t>
            </a:r>
            <a:r>
              <a:rPr lang="ru-RU" altLang="ru-RU" sz="2600" dirty="0"/>
              <a:t>  – максимальное кол-во открытых соединений (</a:t>
            </a:r>
            <a:r>
              <a:rPr lang="ru-RU" altLang="ru-RU" sz="2600" dirty="0" err="1"/>
              <a:t>dblink</a:t>
            </a:r>
            <a:r>
              <a:rPr lang="ru-RU" altLang="ru-RU" sz="2600" dirty="0"/>
              <a:t>)в одной сессии.</a:t>
            </a:r>
          </a:p>
          <a:p>
            <a:pPr lvl="0"/>
            <a:r>
              <a:rPr lang="ru-RU" altLang="ru-RU" sz="2600" dirty="0" err="1"/>
              <a:t>open_links_per_instance</a:t>
            </a:r>
            <a:r>
              <a:rPr lang="ru-RU" altLang="ru-RU" sz="2600" dirty="0"/>
              <a:t> – максимальное количество соединений для одного экземпляра </a:t>
            </a:r>
            <a:r>
              <a:rPr lang="ru-RU" altLang="ru-RU" sz="2600" dirty="0" err="1"/>
              <a:t>Oracle</a:t>
            </a:r>
            <a:r>
              <a:rPr lang="ru-RU" altLang="ru-RU" sz="2600" dirty="0"/>
              <a:t>.</a:t>
            </a:r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Лекция 2</a:t>
            </a:r>
          </a:p>
        </p:txBody>
      </p:sp>
      <p:sp>
        <p:nvSpPr>
          <p:cNvPr id="10243" name="Прямоугольник 1"/>
          <p:cNvSpPr/>
          <p:nvPr/>
        </p:nvSpPr>
        <p:spPr>
          <a:xfrm>
            <a:off x="3059113" y="4076700"/>
            <a:ext cx="5113337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Основные понятия и определения</a:t>
            </a: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10244" name="Rectangle 2"/>
          <p:cNvSpPr txBox="1"/>
          <p:nvPr/>
        </p:nvSpPr>
        <p:spPr>
          <a:xfrm>
            <a:off x="685800" y="1135063"/>
            <a:ext cx="7772400" cy="1066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Администрирование баз данных и приложений</a:t>
            </a:r>
          </a:p>
        </p:txBody>
      </p:sp>
    </p:spTree>
  </p:cSld>
  <p:clrMapOvr>
    <a:masterClrMapping/>
  </p:clrMapOvr>
  <p:transition/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ru-RU" altLang="ru-RU" b="1" dirty="0">
                <a:solidFill>
                  <a:srgbClr val="000000"/>
                </a:solidFill>
              </a:rPr>
              <a:t>Архитектура</a:t>
            </a:r>
            <a:br>
              <a:rPr lang="ru-RU" altLang="ru-RU" b="1" dirty="0">
                <a:solidFill>
                  <a:schemeClr val="tx1"/>
                </a:solidFill>
              </a:rPr>
            </a:br>
            <a:r>
              <a:rPr lang="en-US" altLang="ru-RU" b="1" dirty="0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endParaRPr lang="ru-RU" altLang="ru-RU" b="1" dirty="0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 pitchFamily="34" charset="0"/>
                <a:ea typeface="Arial" pitchFamily="34" charset="0"/>
              </a:rPr>
              <a:t>9</a:t>
            </a:r>
            <a:endParaRPr lang="ru-RU" altLang="ru-RU" sz="2000">
              <a:solidFill>
                <a:srgbClr val="000000"/>
              </a:solidFill>
              <a:latin typeface="Arial" pitchFamily="34" charset="0"/>
              <a:ea typeface="Arial" pitchFamily="34" charset="0"/>
            </a:endParaRPr>
          </a:p>
        </p:txBody>
      </p:sp>
      <p:sp>
        <p:nvSpPr>
          <p:cNvPr id="9220" name="Прямоугольник 1"/>
          <p:cNvSpPr/>
          <p:nvPr/>
        </p:nvSpPr>
        <p:spPr>
          <a:xfrm>
            <a:off x="3995738" y="4076700"/>
            <a:ext cx="4176712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solidFill>
                  <a:srgbClr val="000000"/>
                </a:solidFill>
                <a:latin typeface="Arial" pitchFamily="34" charset="0"/>
                <a:ea typeface="Arial" pitchFamily="34" charset="0"/>
              </a:rPr>
              <a:t>Управление безопасностью</a:t>
            </a:r>
            <a:endParaRPr lang="ru-RU" altLang="ru-RU" sz="1800">
              <a:latin typeface="Arial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Привилегии и роли</a:t>
            </a:r>
          </a:p>
        </p:txBody>
      </p:sp>
      <p:sp>
        <p:nvSpPr>
          <p:cNvPr id="102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800">
                <a:latin typeface="Gill Sans MT" pitchFamily="34" charset="0"/>
              </a:rPr>
              <a:t>GRANT / REVOKE</a:t>
            </a:r>
          </a:p>
          <a:p>
            <a:pPr lvl="0"/>
            <a:r>
              <a:rPr lang="ru-RU" altLang="ru-RU" sz="2800"/>
              <a:t>Системные и объектные привилегии</a:t>
            </a:r>
          </a:p>
          <a:p>
            <a:pPr lvl="0"/>
            <a:r>
              <a:rPr lang="ru-RU" altLang="ru-RU" sz="2800"/>
              <a:t>Нельзя выдавать в одном предложении</a:t>
            </a:r>
          </a:p>
          <a:p>
            <a:pPr lvl="0"/>
            <a:endParaRPr lang="en-US" altLang="ru-RU" sz="2800">
              <a:latin typeface="Gill Sans MT" pitchFamily="34" charset="0"/>
            </a:endParaRP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Системные привилегии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WITH ADMIN OPTION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дают право  пользователю также назначать/отбирать привилегии</a:t>
            </a:r>
            <a:endParaRPr kumimoji="0" lang="en-US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ALTER</a:t>
            </a:r>
            <a:endParaRPr kumimoji="0" lang="ru-RU" altLang="ru-RU" sz="21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ANALYZE</a:t>
            </a:r>
            <a:endParaRPr kumimoji="0" lang="ru-RU" altLang="ru-RU" sz="21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AUDIT</a:t>
            </a:r>
            <a:r>
              <a:rPr kumimoji="0" lang="en-US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</a:t>
            </a:r>
            <a:endParaRPr kumimoji="0" lang="ru-RU" altLang="ru-RU" sz="21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BACKUP</a:t>
            </a:r>
            <a:endParaRPr kumimoji="0" lang="ru-RU" altLang="ru-RU" sz="21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CREATE</a:t>
            </a:r>
            <a:endParaRPr kumimoji="0" lang="ru-RU" altLang="ru-RU" sz="21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DROP</a:t>
            </a:r>
            <a:endParaRPr kumimoji="0" lang="ru-RU" altLang="ru-RU" sz="21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SELECT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4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4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ANY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–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для любого объекта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ALL –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для всех объектов</a:t>
            </a:r>
          </a:p>
        </p:txBody>
      </p:sp>
    </p:spTree>
  </p:cSld>
  <p:clrMapOvr>
    <a:masterClrMapping/>
  </p:clrMapOvr>
  <p:transition/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Объекты грантов для системных привилегий</a:t>
            </a:r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400">
                <a:latin typeface="Gill Sans MT" pitchFamily="34" charset="0"/>
              </a:rPr>
              <a:t>DATABASE 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USER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PROFILE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TABLESPACE 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ROLE 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TABLE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INDEX 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TRIGGER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PROCEDURE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SEQUENCE 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VIEW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Объектные привилегии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WITH GRANT OPTION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– дают право  пользователю также назначать/отбирать привилегии</a:t>
            </a:r>
            <a:endParaRPr kumimoji="0" lang="en-US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ALTER</a:t>
            </a:r>
            <a:endParaRPr kumimoji="0" lang="ru-RU" altLang="ru-RU" sz="21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DELETE </a:t>
            </a:r>
            <a:r>
              <a:rPr kumimoji="0" lang="en-US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</a:t>
            </a:r>
            <a:endParaRPr kumimoji="0" lang="ru-RU" altLang="ru-RU" sz="21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EXECUTE </a:t>
            </a:r>
            <a:endParaRPr kumimoji="0" lang="ru-RU" altLang="ru-RU" sz="21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INSERT</a:t>
            </a:r>
            <a:endParaRPr kumimoji="0" lang="ru-RU" altLang="ru-RU" sz="21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UPDATE </a:t>
            </a:r>
            <a:endParaRPr kumimoji="0" lang="ru-RU" altLang="ru-RU" sz="21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SELECT</a:t>
            </a:r>
            <a:endParaRPr kumimoji="0" lang="ru-RU" altLang="ru-RU" sz="21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1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REFERENCES</a:t>
            </a:r>
            <a:endParaRPr kumimoji="0" lang="ru-RU" sz="21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Снимает привилегии тот, кто их назначил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Объекты грантов для объектных привилегий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400">
                <a:latin typeface="Gill Sans MT" pitchFamily="34" charset="0"/>
              </a:rPr>
              <a:t>TABLE </a:t>
            </a:r>
            <a:endParaRPr lang="ru-RU" altLang="ru-RU" sz="2400"/>
          </a:p>
          <a:p>
            <a:pPr lvl="0"/>
            <a:r>
              <a:rPr lang="en-US" altLang="ru-RU" sz="2400">
                <a:latin typeface="Gill Sans MT" pitchFamily="34" charset="0"/>
              </a:rPr>
              <a:t>VIEW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SEQUENCE 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PROCEDURE</a:t>
            </a:r>
          </a:p>
        </p:txBody>
      </p:sp>
    </p:spTree>
  </p:cSld>
  <p:clrMapOvr>
    <a:masterClrMapping/>
  </p:clrMapOvr>
  <p:transition/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Аудит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Определение неавторизованного доступа</a:t>
            </a:r>
          </a:p>
          <a:p>
            <a:pPr lvl="0"/>
            <a:r>
              <a:rPr lang="ru-RU" altLang="ru-RU" sz="2400"/>
              <a:t>Должен быть постоянно активен для:</a:t>
            </a:r>
          </a:p>
          <a:p>
            <a:pPr lvl="1"/>
            <a:r>
              <a:rPr lang="ru-RU" altLang="ru-RU" sz="2100"/>
              <a:t>Проверки доступа пользователей</a:t>
            </a:r>
            <a:r>
              <a:rPr lang="en-US" altLang="ru-RU" sz="2100">
                <a:latin typeface="Gill Sans MT" pitchFamily="34" charset="0"/>
              </a:rPr>
              <a:t> (</a:t>
            </a:r>
            <a:r>
              <a:rPr lang="ru-RU" altLang="ru-RU" sz="2100"/>
              <a:t>особенно неуспешные попытки и доступ в нерабочее время)</a:t>
            </a:r>
          </a:p>
          <a:p>
            <a:pPr lvl="1"/>
            <a:r>
              <a:rPr lang="ru-RU" altLang="ru-RU" sz="2100"/>
              <a:t>Изменений структуры базы данных (пользователи не могут изменять структуру БД, администратор должен вносить изменения в специально отведенное время)</a:t>
            </a:r>
          </a:p>
          <a:p>
            <a:pPr lvl="1"/>
            <a:r>
              <a:rPr lang="ru-RU" altLang="ru-RU" sz="2100"/>
              <a:t>Использования системных привилегий</a:t>
            </a:r>
          </a:p>
          <a:p>
            <a:pPr lvl="0"/>
            <a:r>
              <a:rPr lang="ru-RU" altLang="ru-RU" sz="2400"/>
              <a:t>Для успешных (</a:t>
            </a:r>
            <a:r>
              <a:rPr lang="en-US" altLang="ru-RU" sz="2400">
                <a:latin typeface="Gill Sans MT" pitchFamily="34" charset="0"/>
              </a:rPr>
              <a:t>successful</a:t>
            </a:r>
            <a:r>
              <a:rPr lang="ru-RU" altLang="ru-RU" sz="2400"/>
              <a:t>) и для неуспешных (</a:t>
            </a:r>
            <a:r>
              <a:rPr lang="en-US" altLang="ru-RU" sz="2400">
                <a:latin typeface="Gill Sans MT" pitchFamily="34" charset="0"/>
              </a:rPr>
              <a:t>not successful) </a:t>
            </a:r>
            <a:r>
              <a:rPr lang="ru-RU" altLang="ru-RU" sz="2400"/>
              <a:t>попыток</a:t>
            </a:r>
          </a:p>
          <a:p>
            <a:pPr lvl="0"/>
            <a:r>
              <a:rPr lang="ru-RU" altLang="ru-RU" sz="2400"/>
              <a:t>Необходимо включать только для необходимых объектов</a:t>
            </a:r>
          </a:p>
          <a:p>
            <a:pPr lvl="0"/>
            <a:r>
              <a:rPr lang="ru-RU" altLang="ru-RU" sz="2400"/>
              <a:t>По умолчанию выключен</a:t>
            </a:r>
          </a:p>
          <a:p>
            <a:pPr lvl="0"/>
            <a:endParaRPr lang="ru-RU" altLang="ru-RU" sz="2400"/>
          </a:p>
          <a:p>
            <a:pPr lvl="0"/>
            <a:endParaRPr lang="ru-RU" altLang="ru-RU" sz="2400"/>
          </a:p>
          <a:p>
            <a:pPr lvl="0"/>
            <a:endParaRPr lang="ru-RU" altLang="ru-RU" sz="2400"/>
          </a:p>
        </p:txBody>
      </p:sp>
    </p:spTree>
  </p:cSld>
  <p:clrMapOvr>
    <a:masterClrMapping/>
  </p:clrMapOvr>
  <p:transition/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Уровни аудита</a:t>
            </a:r>
          </a:p>
        </p:txBody>
      </p:sp>
      <p:sp>
        <p:nvSpPr>
          <p:cNvPr id="163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На уровне объектов схемы</a:t>
            </a:r>
          </a:p>
          <a:p>
            <a:pPr lvl="0"/>
            <a:r>
              <a:rPr lang="ru-RU" altLang="ru-RU" sz="2400"/>
              <a:t>На уровне </a:t>
            </a:r>
            <a:r>
              <a:rPr lang="en-US" altLang="ru-RU" sz="2400">
                <a:latin typeface="Gill Sans MT" pitchFamily="34" charset="0"/>
              </a:rPr>
              <a:t>SQL</a:t>
            </a:r>
            <a:r>
              <a:rPr lang="ru-RU" altLang="ru-RU" sz="2400"/>
              <a:t>- выражений</a:t>
            </a:r>
          </a:p>
          <a:p>
            <a:pPr lvl="0"/>
            <a:r>
              <a:rPr lang="ru-RU" altLang="ru-RU" sz="2400"/>
              <a:t>На уровне системных привилегий</a:t>
            </a:r>
          </a:p>
          <a:p>
            <a:pPr lvl="0"/>
            <a:endParaRPr lang="ru-RU" altLang="ru-RU" sz="2400"/>
          </a:p>
          <a:p>
            <a:pPr lvl="0"/>
            <a:r>
              <a:rPr lang="ru-RU" altLang="ru-RU" sz="2400"/>
              <a:t>Дополнительно:</a:t>
            </a:r>
          </a:p>
          <a:p>
            <a:pPr lvl="1"/>
            <a:r>
              <a:rPr lang="en-US" altLang="ru-RU" sz="2100">
                <a:latin typeface="Gill Sans MT" pitchFamily="34" charset="0"/>
              </a:rPr>
              <a:t>BY</a:t>
            </a:r>
            <a:r>
              <a:rPr lang="ru-RU" altLang="ru-RU" sz="2100"/>
              <a:t> </a:t>
            </a:r>
            <a:r>
              <a:rPr lang="en-US" altLang="ru-RU" sz="2100">
                <a:latin typeface="Gill Sans MT" pitchFamily="34" charset="0"/>
              </a:rPr>
              <a:t>username</a:t>
            </a:r>
            <a:r>
              <a:rPr lang="ru-RU" altLang="ru-RU" sz="2100"/>
              <a:t>- будут фиксироваться действия только конкретного пользователя</a:t>
            </a:r>
          </a:p>
          <a:p>
            <a:pPr lvl="1"/>
            <a:r>
              <a:rPr lang="en-US" altLang="ru-RU" sz="2100">
                <a:latin typeface="Gill Sans MT" pitchFamily="34" charset="0"/>
              </a:rPr>
              <a:t>WHENEVER SUCCESSFUL / WHENEVER NOT SUCCESSFUL – </a:t>
            </a:r>
            <a:r>
              <a:rPr lang="ru-RU" altLang="ru-RU" sz="2100"/>
              <a:t>фиксируются успешные или безуспешные попытки</a:t>
            </a:r>
          </a:p>
          <a:p>
            <a:pPr lvl="1"/>
            <a:r>
              <a:rPr lang="en-US" altLang="ru-RU" sz="2100">
                <a:latin typeface="Gill Sans MT" pitchFamily="34" charset="0"/>
              </a:rPr>
              <a:t>BY SESSION / BY ACCESS </a:t>
            </a:r>
            <a:r>
              <a:rPr lang="ru-RU" altLang="ru-RU" sz="2100"/>
              <a:t>– как фиксируются действия: одна запись на сеанс или одна на каждое действие в течение сеанса</a:t>
            </a:r>
          </a:p>
        </p:txBody>
      </p:sp>
    </p:spTree>
  </p:cSld>
  <p:clrMapOvr>
    <a:masterClrMapping/>
  </p:clrMapOvr>
  <p:transition/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Детальный аудит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Системные триггеры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DML</a:t>
            </a:r>
            <a:r>
              <a:rPr lang="ru-RU" altLang="ru-RU" sz="2400"/>
              <a:t>-триггеры</a:t>
            </a:r>
          </a:p>
          <a:p>
            <a:pPr lvl="0"/>
            <a:r>
              <a:rPr lang="ru-RU" altLang="ru-RU" sz="2400"/>
              <a:t>Детализированный аудит (</a:t>
            </a:r>
            <a:r>
              <a:rPr lang="en-US" altLang="ru-RU" sz="2400">
                <a:latin typeface="Gill Sans MT" pitchFamily="34" charset="0"/>
              </a:rPr>
              <a:t>fine-grained</a:t>
            </a:r>
            <a:r>
              <a:rPr lang="ru-RU" altLang="ru-RU" sz="2400"/>
              <a:t>) – пакет </a:t>
            </a:r>
            <a:r>
              <a:rPr lang="en-US" altLang="ru-RU" sz="2400">
                <a:latin typeface="Gill Sans MT" pitchFamily="34" charset="0"/>
              </a:rPr>
              <a:t>dbms_fga</a:t>
            </a:r>
          </a:p>
          <a:p>
            <a:pPr lvl="0"/>
            <a:endParaRPr lang="ru-RU" altLang="ru-RU" sz="2400"/>
          </a:p>
        </p:txBody>
      </p:sp>
    </p:spTree>
  </p:cSld>
  <p:clrMapOvr>
    <a:masterClrMapping/>
  </p:clrMapOvr>
  <p:transition/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Конфигурация аудита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Включение аудита в параметрах: </a:t>
            </a:r>
            <a:r>
              <a:rPr kumimoji="0" lang="en-US" altLang="ru-RU" sz="21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audit_trail = db</a:t>
            </a:r>
            <a:endParaRPr kumimoji="0" lang="en-US" altLang="ru-RU" sz="2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Проверка, что аудит включен: </a:t>
            </a:r>
            <a:br>
              <a:rPr kumimoji="0" lang="en-US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</a:br>
            <a:r>
              <a:rPr kumimoji="0" lang="en-US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select name, value from v$parameter where name like ‘audit%’;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Пока ничего не отслеживается, кроме важных действий (подключения привилегированных пользователей, запуск, останов, добавление файла данных)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Изменения в </a:t>
            </a:r>
            <a:r>
              <a:rPr kumimoji="0" lang="en-US" altLang="ru-RU" sz="21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oracle_home/rdbms/audit</a:t>
            </a:r>
            <a:r>
              <a:rPr kumimoji="0" lang="ru-RU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по умолчанию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Можно переопределить </a:t>
            </a:r>
            <a:r>
              <a:rPr kumimoji="0" lang="en-US" altLang="ru-RU" sz="21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audit_file_dest </a:t>
            </a:r>
            <a:r>
              <a:rPr kumimoji="0" lang="ru-RU" altLang="ru-RU" sz="2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 файле параметров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323850" y="476250"/>
            <a:ext cx="8208963" cy="64928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 этой лекции</a:t>
            </a:r>
          </a:p>
        </p:txBody>
      </p:sp>
      <p:sp>
        <p:nvSpPr>
          <p:cNvPr id="11267" name="Rectangle 3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07375" cy="51117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 eaLnBrk="1" hangingPunct="1"/>
            <a:r>
              <a:rPr lang="ru-RU" altLang="ru-RU" sz="2400"/>
              <a:t>Словарь данных </a:t>
            </a:r>
            <a:r>
              <a:rPr lang="en-US" altLang="ru-RU" sz="2400">
                <a:latin typeface="Gill Sans MT" pitchFamily="34" charset="0"/>
              </a:rPr>
              <a:t>Oracle </a:t>
            </a:r>
            <a:r>
              <a:rPr lang="ru-RU" altLang="ru-RU" sz="2400"/>
              <a:t> и представления словаря</a:t>
            </a:r>
          </a:p>
          <a:p>
            <a:pPr lvl="0" eaLnBrk="1" hangingPunct="1"/>
            <a:r>
              <a:rPr lang="ru-RU" altLang="ru-RU" sz="2400"/>
              <a:t>Подключаемые базы данных – </a:t>
            </a:r>
            <a:r>
              <a:rPr lang="en-US" altLang="ru-RU" sz="2400">
                <a:latin typeface="Gill Sans MT" pitchFamily="34" charset="0"/>
              </a:rPr>
              <a:t>pluggable / container databases</a:t>
            </a:r>
            <a:endParaRPr lang="ru-RU" altLang="ru-RU" sz="2400"/>
          </a:p>
          <a:p>
            <a:pPr lvl="0" eaLnBrk="1" hangingPunct="1"/>
            <a:r>
              <a:rPr lang="ru-RU" altLang="ru-RU" sz="2400"/>
              <a:t>Построение инфраструктуры базы данных</a:t>
            </a:r>
            <a:endParaRPr lang="en-US" altLang="ru-RU" sz="2400">
              <a:latin typeface="Gill Sans MT" pitchFamily="34" charset="0"/>
            </a:endParaRPr>
          </a:p>
          <a:p>
            <a:pPr lvl="0" eaLnBrk="1" hangingPunct="1"/>
            <a:endParaRPr lang="ru-RU" altLang="ru-RU" sz="1900" b="1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Проверка отслеживаемых действий аудита</a:t>
            </a:r>
          </a:p>
        </p:txBody>
      </p:sp>
      <p:sp>
        <p:nvSpPr>
          <p:cNvPr id="194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100"/>
              <a:t>Проверка, что выражения отслеживаются:</a:t>
            </a:r>
            <a:br>
              <a:rPr lang="ru-RU" altLang="ru-RU" sz="2100"/>
            </a:br>
            <a:r>
              <a:rPr lang="en-US" altLang="ru-RU" sz="2100">
                <a:latin typeface="Gill Sans MT" pitchFamily="34" charset="0"/>
              </a:rPr>
              <a:t>select * from dba_stmt_audit_opts</a:t>
            </a:r>
            <a:endParaRPr lang="ru-RU" altLang="ru-RU" sz="2100"/>
          </a:p>
          <a:p>
            <a:pPr lvl="0"/>
            <a:r>
              <a:rPr lang="ru-RU" altLang="ru-RU" sz="2100"/>
              <a:t>Проверка, что привилегии отслеживаются:</a:t>
            </a:r>
            <a:br>
              <a:rPr lang="ru-RU" altLang="ru-RU" sz="2100"/>
            </a:br>
            <a:r>
              <a:rPr lang="en-US" altLang="ru-RU" sz="2100">
                <a:latin typeface="Gill Sans MT" pitchFamily="34" charset="0"/>
              </a:rPr>
              <a:t>select * from dba_priv_audit_opts;</a:t>
            </a:r>
            <a:endParaRPr lang="ru-RU" altLang="ru-RU" sz="2100"/>
          </a:p>
          <a:p>
            <a:pPr lvl="0"/>
            <a:r>
              <a:rPr lang="ru-RU" altLang="ru-RU" sz="2100"/>
              <a:t>Проверка, что объекты отслеживаются:</a:t>
            </a:r>
            <a:br>
              <a:rPr lang="ru-RU" altLang="ru-RU" sz="2100"/>
            </a:br>
            <a:r>
              <a:rPr lang="en-US" altLang="ru-RU" sz="2100">
                <a:latin typeface="Gill Sans MT" pitchFamily="34" charset="0"/>
              </a:rPr>
              <a:t>select * from dba_obj_audit_opts;</a:t>
            </a:r>
            <a:endParaRPr lang="ru-RU" altLang="ru-RU" sz="2100"/>
          </a:p>
          <a:p>
            <a:pPr lvl="0"/>
            <a:br>
              <a:rPr lang="en-US" altLang="ru-RU" sz="2100">
                <a:latin typeface="Gill Sans MT" pitchFamily="34" charset="0"/>
              </a:rPr>
            </a:br>
            <a:endParaRPr lang="ru-RU" altLang="ru-RU" sz="2100"/>
          </a:p>
        </p:txBody>
      </p:sp>
    </p:spTree>
  </p:cSld>
  <p:clrMapOvr>
    <a:masterClrMapping/>
  </p:clrMapOvr>
  <p:transition/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Формат команды включения аудита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100">
                <a:latin typeface="Gill Sans MT" pitchFamily="34" charset="0"/>
              </a:rPr>
              <a:t>audit { statement_option | privilege_option } [ by user ]</a:t>
            </a:r>
            <a:br>
              <a:rPr lang="en-US" altLang="ru-RU" sz="2100">
                <a:latin typeface="Gill Sans MT" pitchFamily="34" charset="0"/>
              </a:rPr>
            </a:br>
            <a:r>
              <a:rPr lang="en-US" altLang="ru-RU" sz="2100">
                <a:latin typeface="Gill Sans MT" pitchFamily="34" charset="0"/>
              </a:rPr>
              <a:t>[ by {session | access} ] [whenever { successful | un successful } ]</a:t>
            </a:r>
          </a:p>
          <a:p>
            <a:pPr lvl="0"/>
            <a:endParaRPr lang="en-US" altLang="ru-RU" sz="2100">
              <a:latin typeface="Gill Sans MT" pitchFamily="34" charset="0"/>
            </a:endParaRPr>
          </a:p>
          <a:p>
            <a:pPr lvl="0"/>
            <a:r>
              <a:rPr lang="ru-RU" altLang="ru-RU" sz="2100"/>
              <a:t>Аудит могут задать пользователи с привилегией </a:t>
            </a:r>
            <a:r>
              <a:rPr lang="en-US" altLang="ru-RU" sz="2100">
                <a:latin typeface="Gill Sans MT" pitchFamily="34" charset="0"/>
              </a:rPr>
              <a:t>audit system:</a:t>
            </a:r>
            <a:br>
              <a:rPr lang="en-US" altLang="ru-RU" sz="2100">
                <a:latin typeface="Gill Sans MT" pitchFamily="34" charset="0"/>
              </a:rPr>
            </a:br>
            <a:r>
              <a:rPr lang="en-US" altLang="ru-RU" sz="2100">
                <a:latin typeface="Gill Sans MT" pitchFamily="34" charset="0"/>
              </a:rPr>
              <a:t>select * from dba_sys_privs where privilege like ‘%audit%’;</a:t>
            </a:r>
          </a:p>
          <a:p>
            <a:pPr lvl="0"/>
            <a:endParaRPr lang="en-US" altLang="ru-RU" sz="2100">
              <a:latin typeface="Gill Sans MT" pitchFamily="34" charset="0"/>
            </a:endParaRPr>
          </a:p>
          <a:p>
            <a:pPr lvl="0"/>
            <a:r>
              <a:rPr lang="ru-RU" altLang="ru-RU" sz="2100"/>
              <a:t>Примеры:</a:t>
            </a:r>
          </a:p>
          <a:p>
            <a:pPr lvl="0"/>
            <a:r>
              <a:rPr lang="en-US" altLang="ru-RU" sz="2100">
                <a:latin typeface="Gill Sans MT" pitchFamily="34" charset="0"/>
              </a:rPr>
              <a:t>audit create session;</a:t>
            </a:r>
          </a:p>
          <a:p>
            <a:pPr lvl="0"/>
            <a:r>
              <a:rPr lang="en-US" altLang="ru-RU" sz="2100">
                <a:latin typeface="Gill Sans MT" pitchFamily="34" charset="0"/>
              </a:rPr>
              <a:t>audit create table;</a:t>
            </a:r>
          </a:p>
          <a:p>
            <a:pPr lvl="0"/>
            <a:r>
              <a:rPr lang="en-US" altLang="ru-RU" sz="2100">
                <a:latin typeface="Gill Sans MT" pitchFamily="34" charset="0"/>
              </a:rPr>
              <a:t>audit create index;</a:t>
            </a:r>
          </a:p>
          <a:p>
            <a:pPr lvl="0"/>
            <a:r>
              <a:rPr lang="en-US" altLang="ru-RU" sz="2100">
                <a:latin typeface="Gill Sans MT" pitchFamily="34" charset="0"/>
              </a:rPr>
              <a:t>audit alter trigger;</a:t>
            </a:r>
          </a:p>
          <a:p>
            <a:pPr lvl="0"/>
            <a:r>
              <a:rPr lang="en-US" altLang="ru-RU" sz="2100">
                <a:latin typeface="Gill Sans MT" pitchFamily="34" charset="0"/>
              </a:rPr>
              <a:t>audit drop table;</a:t>
            </a:r>
          </a:p>
          <a:p>
            <a:pPr lvl="0"/>
            <a:r>
              <a:rPr lang="en-US" altLang="ru-RU" sz="2100">
                <a:latin typeface="Gill Sans MT" pitchFamily="34" charset="0"/>
              </a:rPr>
              <a:t>audit execute procedure;</a:t>
            </a:r>
          </a:p>
          <a:p>
            <a:pPr lvl="0"/>
            <a:endParaRPr lang="en-US" altLang="ru-RU" sz="2100">
              <a:latin typeface="Gill Sans MT" pitchFamily="34" charset="0"/>
            </a:endParaRPr>
          </a:p>
          <a:p>
            <a:pPr lvl="0"/>
            <a:endParaRPr lang="ru-RU" altLang="ru-RU" sz="2100"/>
          </a:p>
        </p:txBody>
      </p:sp>
    </p:spTree>
  </p:cSld>
  <p:clrMapOvr>
    <a:masterClrMapping/>
  </p:clrMapOvr>
  <p:transition/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Контроль журнала аудита</a:t>
            </a:r>
          </a:p>
        </p:txBody>
      </p:sp>
      <p:sp>
        <p:nvSpPr>
          <p:cNvPr id="215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100"/>
              <a:t>Каждая запись аудита добавляет запись в системную таблицу </a:t>
            </a:r>
            <a:r>
              <a:rPr lang="en-US" altLang="ru-RU" sz="2100">
                <a:latin typeface="Gill Sans MT" pitchFamily="34" charset="0"/>
              </a:rPr>
              <a:t>aud$</a:t>
            </a:r>
            <a:r>
              <a:rPr lang="ru-RU" altLang="ru-RU" sz="2100"/>
              <a:t> – табличное пространство </a:t>
            </a:r>
            <a:r>
              <a:rPr lang="en-US" altLang="ru-RU" sz="2100">
                <a:latin typeface="Gill Sans MT" pitchFamily="34" charset="0"/>
              </a:rPr>
              <a:t>system, </a:t>
            </a:r>
            <a:r>
              <a:rPr lang="ru-RU" altLang="ru-RU" sz="2100"/>
              <a:t>владелец – </a:t>
            </a:r>
            <a:r>
              <a:rPr lang="en-US" altLang="ru-RU" sz="2100">
                <a:latin typeface="Gill Sans MT" pitchFamily="34" charset="0"/>
              </a:rPr>
              <a:t>sys</a:t>
            </a:r>
          </a:p>
          <a:p>
            <a:pPr lvl="0"/>
            <a:r>
              <a:rPr lang="ru-RU" altLang="ru-RU" sz="2100"/>
              <a:t>Только </a:t>
            </a:r>
            <a:r>
              <a:rPr lang="en-US" altLang="ru-RU" sz="2100">
                <a:latin typeface="Gill Sans MT" pitchFamily="34" charset="0"/>
              </a:rPr>
              <a:t>sys </a:t>
            </a:r>
            <a:r>
              <a:rPr lang="ru-RU" altLang="ru-RU" sz="2100"/>
              <a:t>может удалять данные из </a:t>
            </a:r>
            <a:r>
              <a:rPr lang="en-US" altLang="ru-RU" sz="2100">
                <a:latin typeface="Gill Sans MT" pitchFamily="34" charset="0"/>
              </a:rPr>
              <a:t>aud$</a:t>
            </a:r>
            <a:r>
              <a:rPr lang="ru-RU" altLang="ru-RU" sz="2100"/>
              <a:t> </a:t>
            </a:r>
          </a:p>
          <a:p>
            <a:pPr lvl="0"/>
            <a:r>
              <a:rPr lang="ru-RU" altLang="ru-RU" sz="2100"/>
              <a:t>Роли </a:t>
            </a:r>
            <a:r>
              <a:rPr lang="en-US" altLang="ru-RU" sz="2100">
                <a:latin typeface="Gill Sans MT" pitchFamily="34" charset="0"/>
              </a:rPr>
              <a:t>select_catalog_role, delete_catalog_role </a:t>
            </a:r>
            <a:r>
              <a:rPr lang="ru-RU" altLang="ru-RU" sz="2100"/>
              <a:t>имеют право доступа к </a:t>
            </a:r>
            <a:r>
              <a:rPr lang="en-US" altLang="ru-RU" sz="2100">
                <a:latin typeface="Gill Sans MT" pitchFamily="34" charset="0"/>
              </a:rPr>
              <a:t>aud$</a:t>
            </a:r>
            <a:r>
              <a:rPr lang="ru-RU" altLang="ru-RU" sz="2100"/>
              <a:t>  (добавить пользователя)</a:t>
            </a:r>
          </a:p>
          <a:p>
            <a:pPr lvl="0"/>
            <a:r>
              <a:rPr lang="ru-RU" altLang="ru-RU" sz="2100"/>
              <a:t>Возможная атака – отказ в обслуживании (из-за роста размера таблицы и ограничения размера табличного пространства </a:t>
            </a:r>
            <a:r>
              <a:rPr lang="en-US" altLang="ru-RU" sz="2100">
                <a:latin typeface="Gill Sans MT" pitchFamily="34" charset="0"/>
              </a:rPr>
              <a:t>system</a:t>
            </a:r>
            <a:r>
              <a:rPr lang="ru-RU" altLang="ru-RU" sz="2100"/>
              <a:t>)</a:t>
            </a:r>
          </a:p>
          <a:p>
            <a:pPr lvl="0"/>
            <a:r>
              <a:rPr lang="ru-RU" altLang="ru-RU" sz="2100"/>
              <a:t>Тактика – регулярно копировать данные из </a:t>
            </a:r>
            <a:r>
              <a:rPr lang="en-US" altLang="ru-RU" sz="2100">
                <a:latin typeface="Gill Sans MT" pitchFamily="34" charset="0"/>
              </a:rPr>
              <a:t>aud$</a:t>
            </a:r>
            <a:r>
              <a:rPr lang="ru-RU" altLang="ru-RU" sz="2100"/>
              <a:t> и усекать таблицу</a:t>
            </a:r>
          </a:p>
          <a:p>
            <a:pPr lvl="0"/>
            <a:r>
              <a:rPr lang="ru-RU" altLang="ru-RU" sz="2100"/>
              <a:t>Выборки:</a:t>
            </a:r>
            <a:endParaRPr lang="en-US" altLang="ru-RU" sz="2100">
              <a:latin typeface="Gill Sans MT" pitchFamily="34" charset="0"/>
            </a:endParaRPr>
          </a:p>
          <a:p>
            <a:pPr lvl="1"/>
            <a:r>
              <a:rPr lang="en-US" altLang="ru-RU">
                <a:latin typeface="Gill Sans MT" pitchFamily="34" charset="0"/>
              </a:rPr>
              <a:t>select * from sys. aud$;</a:t>
            </a:r>
          </a:p>
          <a:p>
            <a:pPr lvl="1"/>
            <a:r>
              <a:rPr lang="en-US" altLang="ru-RU">
                <a:latin typeface="Gill Sans MT" pitchFamily="34" charset="0"/>
              </a:rPr>
              <a:t>select * from dba_audit_trail;</a:t>
            </a:r>
          </a:p>
          <a:p>
            <a:pPr lvl="1"/>
            <a:r>
              <a:rPr lang="en-US" altLang="ru-RU">
                <a:latin typeface="Gill Sans MT" pitchFamily="34" charset="0"/>
              </a:rPr>
              <a:t>select * from dba_audit_session;</a:t>
            </a:r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en-US" altLang="ru-RU" sz="21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Контроль журнала аудита</a:t>
            </a:r>
          </a:p>
        </p:txBody>
      </p:sp>
      <p:sp>
        <p:nvSpPr>
          <p:cNvPr id="225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100"/>
              <a:t>Неудачные попытки входа</a:t>
            </a:r>
            <a:r>
              <a:rPr lang="en-US" altLang="ru-RU" sz="2100">
                <a:latin typeface="Gill Sans MT" pitchFamily="34" charset="0"/>
              </a:rPr>
              <a:t> (</a:t>
            </a:r>
            <a:r>
              <a:rPr lang="ru-RU" altLang="ru-RU" sz="2100"/>
              <a:t>количество):</a:t>
            </a:r>
          </a:p>
          <a:p>
            <a:pPr lvl="1"/>
            <a:r>
              <a:rPr lang="en-US" altLang="ru-RU" sz="1700">
                <a:latin typeface="Gill Sans MT" pitchFamily="34" charset="0"/>
              </a:rPr>
              <a:t>select count(*) username, terminal, to_char(timestamp,’dd/mm/yyyy’)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from dba_audit_session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where returncode &lt;&gt;0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group by username, terminal, to_char(timestamp,’dd/mm/yyyy’);</a:t>
            </a:r>
            <a:endParaRPr lang="ru-RU" altLang="ru-RU" sz="1700"/>
          </a:p>
          <a:p>
            <a:pPr lvl="0"/>
            <a:r>
              <a:rPr lang="ru-RU" altLang="ru-RU" sz="2100"/>
              <a:t>Все попытки входа</a:t>
            </a:r>
            <a:r>
              <a:rPr lang="en-US" altLang="ru-RU" sz="2100">
                <a:latin typeface="Gill Sans MT" pitchFamily="34" charset="0"/>
              </a:rPr>
              <a:t> (</a:t>
            </a:r>
            <a:r>
              <a:rPr lang="ru-RU" altLang="ru-RU" sz="2100"/>
              <a:t>количество):</a:t>
            </a:r>
          </a:p>
          <a:p>
            <a:pPr lvl="1"/>
            <a:r>
              <a:rPr lang="en-US" altLang="ru-RU" sz="1700">
                <a:latin typeface="Gill Sans MT" pitchFamily="34" charset="0"/>
              </a:rPr>
              <a:t>select count(*) username, terminal, to_char(timestamp,’dd/mm/yyyy’)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from dba_audit_session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group by username, terminal, to_char(timestamp,’dd/mm/yyyy’);</a:t>
            </a:r>
          </a:p>
          <a:p>
            <a:pPr lvl="0"/>
            <a:r>
              <a:rPr lang="ru-RU" altLang="ru-RU" sz="2100"/>
              <a:t>Попытки входа</a:t>
            </a:r>
            <a:r>
              <a:rPr lang="en-US" altLang="ru-RU" sz="2100">
                <a:latin typeface="Gill Sans MT" pitchFamily="34" charset="0"/>
              </a:rPr>
              <a:t> </a:t>
            </a:r>
            <a:r>
              <a:rPr lang="ru-RU" altLang="ru-RU" sz="2100"/>
              <a:t>несуществующих пользователей:</a:t>
            </a:r>
          </a:p>
          <a:p>
            <a:pPr lvl="1"/>
            <a:r>
              <a:rPr lang="en-US" altLang="ru-RU" sz="1700">
                <a:latin typeface="Gill Sans MT" pitchFamily="34" charset="0"/>
              </a:rPr>
              <a:t>select username, terminal, to_char(timestamp,’dd/mm/yyyy’)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from dba_audit_session</a:t>
            </a:r>
            <a:br>
              <a:rPr lang="ru-RU" altLang="ru-RU" sz="1700"/>
            </a:br>
            <a:r>
              <a:rPr lang="en-US" altLang="ru-RU" sz="1700">
                <a:latin typeface="Gill Sans MT" pitchFamily="34" charset="0"/>
              </a:rPr>
              <a:t>where returncode &lt;&gt;0</a:t>
            </a:r>
            <a:r>
              <a:rPr lang="ru-RU" altLang="ru-RU" sz="1700"/>
              <a:t> </a:t>
            </a:r>
            <a:r>
              <a:rPr lang="en-US" altLang="ru-RU" sz="1700">
                <a:latin typeface="Gill Sans MT" pitchFamily="34" charset="0"/>
              </a:rPr>
              <a:t>and 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not exist (select 1 from dba_users 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			where dba_users. username = dba_audit_session.username);</a:t>
            </a:r>
            <a:endParaRPr lang="ru-RU" altLang="ru-RU" sz="1700"/>
          </a:p>
          <a:p>
            <a:pPr lvl="0"/>
            <a:endParaRPr lang="en-US" altLang="ru-RU" sz="1800">
              <a:latin typeface="Gill Sans MT" pitchFamily="34" charset="0"/>
            </a:endParaRPr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en-US" altLang="ru-RU" sz="21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Контроль журнала аудита</a:t>
            </a:r>
          </a:p>
        </p:txBody>
      </p:sp>
      <p:sp>
        <p:nvSpPr>
          <p:cNvPr id="2355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100"/>
              <a:t>Попытки входа в нерабочее время:</a:t>
            </a:r>
          </a:p>
          <a:p>
            <a:pPr lvl="1"/>
            <a:r>
              <a:rPr lang="en-US" altLang="ru-RU" sz="1700">
                <a:latin typeface="Gill Sans MT" pitchFamily="34" charset="0"/>
              </a:rPr>
              <a:t>select username, terminal, returncode, 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	   to_char(timestamp, ’DD-MON-YYYY HH24:MI:SS’),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	   to_char(logoff_time, ’DD-MON-YYYY HH24:MI:SS’)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from dba_audit_session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where timestamp between to_date(’08:00:00’, ‘HH24:MI:SS’) and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to_date(’19:00:00’, ‘HH24:MI:SS’);</a:t>
            </a:r>
            <a:endParaRPr lang="ru-RU" altLang="ru-RU" sz="1700"/>
          </a:p>
          <a:p>
            <a:pPr lvl="0"/>
            <a:r>
              <a:rPr lang="ru-RU" altLang="ru-RU" sz="2100"/>
              <a:t>Попытки входа с разных компьютеров:</a:t>
            </a:r>
          </a:p>
          <a:p>
            <a:pPr lvl="1"/>
            <a:r>
              <a:rPr lang="en-US" altLang="ru-RU" sz="1700">
                <a:latin typeface="Gill Sans MT" pitchFamily="34" charset="0"/>
              </a:rPr>
              <a:t>select count(distinct (terminal)), username from dba_audit_session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having count(distinct (terminal)) &gt; 1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group by username;</a:t>
            </a:r>
          </a:p>
          <a:p>
            <a:pPr lvl="0"/>
            <a:r>
              <a:rPr lang="ru-RU" altLang="ru-RU" sz="2100"/>
              <a:t>Попытки входа</a:t>
            </a:r>
            <a:r>
              <a:rPr lang="en-US" altLang="ru-RU" sz="2100">
                <a:latin typeface="Gill Sans MT" pitchFamily="34" charset="0"/>
              </a:rPr>
              <a:t> </a:t>
            </a:r>
            <a:r>
              <a:rPr lang="ru-RU" altLang="ru-RU" sz="2100"/>
              <a:t>разных пользователей с одного терминала:</a:t>
            </a:r>
          </a:p>
          <a:p>
            <a:pPr lvl="1"/>
            <a:r>
              <a:rPr lang="en-US" altLang="ru-RU" sz="1700">
                <a:latin typeface="Gill Sans MT" pitchFamily="34" charset="0"/>
              </a:rPr>
              <a:t>select count(distinct (username)), terminal from dba_audit_session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having count(distinct (username)) &gt; 1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group by terminal;</a:t>
            </a:r>
          </a:p>
          <a:p>
            <a:pPr lvl="0"/>
            <a:endParaRPr lang="en-US" altLang="ru-RU" sz="1800">
              <a:latin typeface="Gill Sans MT" pitchFamily="34" charset="0"/>
            </a:endParaRPr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en-US" altLang="ru-RU" sz="21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Контроль журнала аудита</a:t>
            </a:r>
          </a:p>
        </p:txBody>
      </p:sp>
      <p:sp>
        <p:nvSpPr>
          <p:cNvPr id="2457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100"/>
              <a:t>Контроль изменения объектов</a:t>
            </a:r>
            <a:r>
              <a:rPr lang="en-US" altLang="ru-RU" sz="2100">
                <a:latin typeface="Gill Sans MT" pitchFamily="34" charset="0"/>
              </a:rPr>
              <a:t> (</a:t>
            </a:r>
            <a:r>
              <a:rPr lang="ru-RU" altLang="ru-RU" sz="2100"/>
              <a:t>работа программистов!):</a:t>
            </a:r>
          </a:p>
          <a:p>
            <a:pPr lvl="1"/>
            <a:r>
              <a:rPr lang="en-US" altLang="ru-RU" sz="1700">
                <a:latin typeface="Gill Sans MT" pitchFamily="34" charset="0"/>
              </a:rPr>
              <a:t>select username, </a:t>
            </a:r>
            <a:br>
              <a:rPr lang="ru-RU" altLang="ru-RU" sz="1700"/>
            </a:br>
            <a:r>
              <a:rPr lang="ru-RU" altLang="ru-RU" sz="1700"/>
              <a:t>	    </a:t>
            </a:r>
            <a:r>
              <a:rPr lang="en-US" altLang="ru-RU" sz="1700">
                <a:latin typeface="Gill Sans MT" pitchFamily="34" charset="0"/>
              </a:rPr>
              <a:t>priv_used,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	   obj_name, 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	   to_char(timestamp, ’DD-MON-YYYY HH24:MI:SS’),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	   returncode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from dba_audit_trail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where priv_used is not null and</a:t>
            </a:r>
            <a:br>
              <a:rPr lang="en-US" altLang="ru-RU" sz="1700">
                <a:latin typeface="Gill Sans MT" pitchFamily="34" charset="0"/>
              </a:rPr>
            </a:br>
            <a:r>
              <a:rPr lang="en-US" altLang="ru-RU" sz="1700">
                <a:latin typeface="Gill Sans MT" pitchFamily="34" charset="0"/>
              </a:rPr>
              <a:t>	    priv_used &lt;&gt; ‘CREATE SESSION’;</a:t>
            </a:r>
            <a:endParaRPr lang="ru-RU" altLang="ru-RU" sz="1700"/>
          </a:p>
          <a:p>
            <a:pPr lvl="0"/>
            <a:endParaRPr lang="en-US" altLang="ru-RU" sz="1800">
              <a:latin typeface="Gill Sans MT" pitchFamily="34" charset="0"/>
            </a:endParaRPr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en-US" altLang="ru-RU" sz="21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Аудит – итоги</a:t>
            </a:r>
          </a:p>
        </p:txBody>
      </p:sp>
      <p:sp>
        <p:nvSpPr>
          <p:cNvPr id="256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100"/>
              <a:t>Аудит – часть общего плана обеспечения безопасности БД</a:t>
            </a:r>
          </a:p>
          <a:p>
            <a:pPr lvl="0"/>
            <a:r>
              <a:rPr lang="ru-RU" altLang="ru-RU" sz="2100"/>
              <a:t>Не предоставлять привилегий в производственной БД обычным пользователям, только в рамках согласованных ролей, обычно </a:t>
            </a:r>
            <a:r>
              <a:rPr lang="en-US" altLang="ru-RU" sz="2100">
                <a:latin typeface="Gill Sans MT" pitchFamily="34" charset="0"/>
              </a:rPr>
              <a:t>execute procedure</a:t>
            </a:r>
          </a:p>
          <a:p>
            <a:pPr lvl="0"/>
            <a:r>
              <a:rPr lang="ru-RU" altLang="ru-RU" sz="2100"/>
              <a:t>Удалить, заброкировать, изменить пароли всех учеток по умолчанию (типичные атаки)</a:t>
            </a:r>
          </a:p>
          <a:p>
            <a:pPr lvl="0"/>
            <a:r>
              <a:rPr lang="ru-RU" altLang="ru-RU" sz="2100"/>
              <a:t>Расчистить роль </a:t>
            </a:r>
            <a:r>
              <a:rPr lang="en-US" altLang="ru-RU" sz="2100">
                <a:latin typeface="Gill Sans MT" pitchFamily="34" charset="0"/>
              </a:rPr>
              <a:t>public – </a:t>
            </a:r>
            <a:r>
              <a:rPr lang="ru-RU" altLang="ru-RU" sz="2100"/>
              <a:t>убрать большинство привилегий</a:t>
            </a:r>
          </a:p>
          <a:p>
            <a:pPr lvl="0"/>
            <a:r>
              <a:rPr lang="ru-RU" altLang="ru-RU" sz="2100"/>
              <a:t>План по обслуживанию журнала аудита – перенос данных, очистка, контроль ежедневно</a:t>
            </a:r>
          </a:p>
          <a:p>
            <a:pPr lvl="0"/>
            <a:r>
              <a:rPr lang="ru-RU" altLang="ru-RU" sz="2100"/>
              <a:t>Детальный аудит – </a:t>
            </a:r>
            <a:r>
              <a:rPr lang="en-US" altLang="ru-RU" sz="2100">
                <a:latin typeface="Gill Sans MT" pitchFamily="34" charset="0"/>
              </a:rPr>
              <a:t>fga</a:t>
            </a:r>
            <a:r>
              <a:rPr lang="ru-RU" altLang="ru-RU" sz="2100"/>
              <a:t> и триггеры</a:t>
            </a:r>
          </a:p>
          <a:p>
            <a:pPr lvl="0"/>
            <a:endParaRPr lang="en-US" altLang="ru-RU" sz="2100">
              <a:latin typeface="Gill Sans MT" pitchFamily="34" charset="0"/>
            </a:endParaRPr>
          </a:p>
          <a:p>
            <a:pPr lvl="0"/>
            <a:endParaRPr lang="en-US" altLang="ru-RU" sz="1800">
              <a:latin typeface="Gill Sans MT" pitchFamily="34" charset="0"/>
            </a:endParaRPr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ru-RU" altLang="ru-RU" sz="2100"/>
          </a:p>
          <a:p>
            <a:pPr lvl="0"/>
            <a:endParaRPr lang="en-US" altLang="ru-RU" sz="21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Привилегии и роли</a:t>
            </a:r>
          </a:p>
        </p:txBody>
      </p:sp>
      <p:sp>
        <p:nvSpPr>
          <p:cNvPr id="2662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400">
                <a:latin typeface="Gill Sans MT" pitchFamily="34" charset="0"/>
              </a:rPr>
              <a:t>CASCADE </a:t>
            </a:r>
            <a:r>
              <a:rPr lang="ru-RU" altLang="ru-RU" sz="2400"/>
              <a:t>– каскадный отзыв</a:t>
            </a:r>
            <a:endParaRPr lang="en-US" altLang="ru-RU" sz="2400">
              <a:latin typeface="Gill Sans MT" pitchFamily="34" charset="0"/>
            </a:endParaRPr>
          </a:p>
          <a:p>
            <a:pPr lvl="0"/>
            <a:endParaRPr lang="ru-RU" altLang="ru-RU" sz="2400"/>
          </a:p>
          <a:p>
            <a:pPr lvl="0"/>
            <a:r>
              <a:rPr lang="en-US" altLang="ru-RU" sz="2400">
                <a:latin typeface="Gill Sans MT" pitchFamily="34" charset="0"/>
              </a:rPr>
              <a:t>REVOKE REFERENCES ON dept 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FROM skott </a:t>
            </a:r>
          </a:p>
          <a:p>
            <a:pPr lvl="0"/>
            <a:r>
              <a:rPr lang="en-US" altLang="ru-RU" sz="2400">
                <a:latin typeface="Gill Sans MT" pitchFamily="34" charset="0"/>
              </a:rPr>
              <a:t>CASCADE CONSTRAINTS;</a:t>
            </a:r>
            <a:endParaRPr lang="ru-RU" altLang="ru-RU" sz="2400"/>
          </a:p>
        </p:txBody>
      </p:sp>
    </p:spTree>
  </p:cSld>
  <p:clrMapOvr>
    <a:masterClrMapping/>
  </p:clrMapOvr>
  <p:transition/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en-US" altLang="ru-RU" b="1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r>
              <a:rPr lang="ru-RU" altLang="ru-RU" b="1">
                <a:solidFill>
                  <a:srgbClr val="000000"/>
                </a:solidFill>
              </a:rPr>
              <a:t> 12</a:t>
            </a:r>
            <a:r>
              <a:rPr lang="en-US" altLang="ru-RU" b="1">
                <a:solidFill>
                  <a:srgbClr val="000000"/>
                </a:solidFill>
                <a:latin typeface="Bookman Old Style" pitchFamily="18" charset="0"/>
              </a:rPr>
              <a:t>c</a:t>
            </a:r>
            <a:endParaRPr lang="ru-RU" altLang="ru-RU" b="1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r" eaLnBrk="1" hangingPunct="1"/>
            <a:r>
              <a:rPr lang="ru-RU" altLang="ru-RU" sz="2000">
                <a:solidFill>
                  <a:srgbClr val="000000"/>
                </a:solidFill>
                <a:latin typeface="Cambria" pitchFamily="18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 pitchFamily="34" charset="0"/>
              </a:rPr>
              <a:t>10</a:t>
            </a:r>
            <a:endParaRPr lang="ru-RU" altLang="ru-RU" sz="20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20" name="Прямоугольник 1"/>
          <p:cNvSpPr/>
          <p:nvPr/>
        </p:nvSpPr>
        <p:spPr>
          <a:xfrm>
            <a:off x="3995738" y="4076700"/>
            <a:ext cx="4176712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r" eaLnBrk="1" hangingPunct="1"/>
            <a:r>
              <a:rPr lang="en-US" altLang="ru-RU" b="1">
                <a:solidFill>
                  <a:srgbClr val="000000"/>
                </a:solidFill>
                <a:latin typeface="Arial" pitchFamily="34" charset="0"/>
              </a:rPr>
              <a:t>PL/SQL</a:t>
            </a:r>
            <a:endParaRPr lang="ru-RU" altLang="ru-RU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250825" y="620713"/>
            <a:ext cx="8208963" cy="10096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Словарь Oracle </a:t>
            </a:r>
            <a:br>
              <a:rPr lang="ru-RU" altLang="ru-RU"/>
            </a:br>
            <a:r>
              <a:rPr lang="ru-RU" altLang="ru-RU"/>
              <a:t>Таблицы базы данных </a:t>
            </a:r>
            <a:r>
              <a:rPr lang="en-US" altLang="ru-RU">
                <a:latin typeface="Bookman Old Style" pitchFamily="18" charset="0"/>
              </a:rPr>
              <a:t>Oracle</a:t>
            </a:r>
            <a:endParaRPr lang="ru-RU" altLang="ru-RU"/>
          </a:p>
        </p:txBody>
      </p:sp>
      <p:sp>
        <p:nvSpPr>
          <p:cNvPr id="12291" name="Rectangle 3"/>
          <p:cNvSpPr>
            <a:spLocks noGrp="1"/>
          </p:cNvSpPr>
          <p:nvPr>
            <p:ph sz="quarter" idx="1"/>
          </p:nvPr>
        </p:nvSpPr>
        <p:spPr>
          <a:xfrm>
            <a:off x="395288" y="1628775"/>
            <a:ext cx="8207375" cy="460851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 eaLnBrk="1" hangingPunct="1"/>
            <a:r>
              <a:rPr lang="ru-RU" altLang="ru-RU" sz="2400"/>
              <a:t>Таблицы пользователя</a:t>
            </a:r>
          </a:p>
          <a:p>
            <a:pPr lvl="0" eaLnBrk="1" hangingPunct="1">
              <a:buFont typeface="Wingdings" pitchFamily="2" charset="2"/>
              <a:buNone/>
            </a:pPr>
            <a:r>
              <a:rPr lang="ru-RU" altLang="ru-RU" sz="2400"/>
              <a:t>	-   Набор таблиц, созданных и обслуживаемых пользователем</a:t>
            </a:r>
          </a:p>
          <a:p>
            <a:pPr lvl="0" eaLnBrk="1" hangingPunct="1">
              <a:buFont typeface="Wingdings" pitchFamily="2" charset="2"/>
              <a:buNone/>
            </a:pPr>
            <a:r>
              <a:rPr lang="ru-RU" altLang="ru-RU" sz="2400"/>
              <a:t>	-   Содержат информацию пользователя</a:t>
            </a:r>
          </a:p>
          <a:p>
            <a:pPr lvl="0" eaLnBrk="1" hangingPunct="1"/>
            <a:r>
              <a:rPr lang="ru-RU" altLang="ru-RU" sz="2400"/>
              <a:t>Словарь данных</a:t>
            </a:r>
          </a:p>
          <a:p>
            <a:pPr lvl="0" eaLnBrk="1" hangingPunct="1">
              <a:buFont typeface="Wingdings" pitchFamily="2" charset="2"/>
              <a:buNone/>
            </a:pPr>
            <a:r>
              <a:rPr lang="ru-RU" altLang="ru-RU" sz="2400"/>
              <a:t>	-   Набор таблиц, созданных и обслуживаемых сервером Oracle</a:t>
            </a:r>
          </a:p>
          <a:p>
            <a:pPr lvl="0" eaLnBrk="1" hangingPunct="1">
              <a:buFont typeface="Wingdings" pitchFamily="2" charset="2"/>
              <a:buNone/>
            </a:pPr>
            <a:r>
              <a:rPr lang="ru-RU" altLang="ru-RU" sz="2400"/>
              <a:t>	-   Содержат информацию о базе данных</a:t>
            </a:r>
          </a:p>
          <a:p>
            <a:pPr lvl="0" eaLnBrk="1" hangingPunct="1">
              <a:buFont typeface="Wingdings" pitchFamily="2" charset="2"/>
              <a:buNone/>
            </a:pPr>
            <a:endParaRPr lang="ru-RU" altLang="ru-RU" sz="1900" b="1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Характеристика языка </a:t>
            </a:r>
            <a:r>
              <a:rPr lang="en-US" altLang="ru-RU">
                <a:latin typeface="Bookman Old Style" pitchFamily="18" charset="0"/>
              </a:rPr>
              <a:t>PL/SQL</a:t>
            </a:r>
            <a:endParaRPr lang="ru-RU" altLang="ru-RU"/>
          </a:p>
        </p:txBody>
      </p:sp>
      <p:sp>
        <p:nvSpPr>
          <p:cNvPr id="102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Procedural Language extensions to</a:t>
            </a:r>
            <a:r>
              <a:rPr lang="ru-RU" altLang="ru-RU" sz="2600"/>
              <a:t> </a:t>
            </a:r>
            <a:r>
              <a:rPr lang="en-US" altLang="ru-RU" sz="2600">
                <a:latin typeface="Gill Sans MT" pitchFamily="34" charset="0"/>
              </a:rPr>
              <a:t>SQL;</a:t>
            </a:r>
            <a:endParaRPr lang="ru-RU" altLang="ru-RU" sz="2600"/>
          </a:p>
          <a:p>
            <a:pPr lvl="0"/>
            <a:r>
              <a:rPr lang="ru-RU" altLang="ru-RU" sz="2600"/>
              <a:t>Основной язык для программирования хранимых процедур (</a:t>
            </a:r>
            <a:r>
              <a:rPr lang="en-US" altLang="ru-RU" sz="2600">
                <a:latin typeface="Gill Sans MT" pitchFamily="34" charset="0"/>
              </a:rPr>
              <a:t>stored procedures</a:t>
            </a:r>
            <a:r>
              <a:rPr lang="ru-RU" altLang="ru-RU" sz="2600"/>
              <a:t>);</a:t>
            </a:r>
          </a:p>
          <a:p>
            <a:pPr lvl="0"/>
            <a:r>
              <a:rPr lang="ru-RU" altLang="ru-RU" sz="2600"/>
              <a:t>Интегрирован с базой данных </a:t>
            </a:r>
            <a:r>
              <a:rPr lang="en-US" altLang="ru-RU" sz="2600">
                <a:latin typeface="Gill Sans MT" pitchFamily="34" charset="0"/>
              </a:rPr>
              <a:t>Oracle</a:t>
            </a:r>
            <a:r>
              <a:rPr lang="ru-RU" altLang="ru-RU" sz="2600"/>
              <a:t>;</a:t>
            </a:r>
          </a:p>
          <a:p>
            <a:pPr lvl="0"/>
            <a:r>
              <a:rPr lang="ru-RU" altLang="ru-RU" sz="2600"/>
              <a:t>Производительность серверных модулей;</a:t>
            </a:r>
          </a:p>
          <a:p>
            <a:pPr lvl="0"/>
            <a:r>
              <a:rPr lang="ru-RU" altLang="ru-RU" sz="2600"/>
              <a:t>Приложение может быть проще в реализации при написании бизнес-логики на основе хранимых процедур;</a:t>
            </a:r>
          </a:p>
          <a:p>
            <a:pPr lvl="0"/>
            <a:r>
              <a:rPr lang="ru-RU" altLang="ru-RU" sz="2600"/>
              <a:t>Отсутствие накладных расходов на приведение типов;</a:t>
            </a:r>
          </a:p>
          <a:p>
            <a:pPr lvl="0"/>
            <a:r>
              <a:rPr lang="ru-RU" altLang="ru-RU" sz="2600"/>
              <a:t>Может выполняться независимо от пользователя;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PL/SQL</a:t>
            </a:r>
            <a:r>
              <a:rPr lang="ru-RU" altLang="ru-RU" sz="2600"/>
              <a:t>-функции можно вызывать из </a:t>
            </a:r>
            <a:r>
              <a:rPr lang="en-US" altLang="ru-RU" sz="2600">
                <a:latin typeface="Gill Sans MT" pitchFamily="34" charset="0"/>
              </a:rPr>
              <a:t>SELECT </a:t>
            </a:r>
            <a:r>
              <a:rPr lang="ru-RU" altLang="ru-RU" sz="2600"/>
              <a:t>запросов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Характеристика языка </a:t>
            </a:r>
            <a:r>
              <a:rPr lang="en-US" altLang="ru-RU">
                <a:latin typeface="Bookman Old Style" pitchFamily="18" charset="0"/>
              </a:rPr>
              <a:t>PL/SQL</a:t>
            </a:r>
            <a:endParaRPr lang="ru-RU" altLang="ru-RU"/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Взаимодействие с пользователем (</a:t>
            </a:r>
            <a:r>
              <a:rPr lang="en-US" altLang="ru-RU" sz="2600">
                <a:latin typeface="Gill Sans MT" pitchFamily="34" charset="0"/>
              </a:rPr>
              <a:t>user interaction);</a:t>
            </a:r>
            <a:endParaRPr lang="ru-RU" altLang="ru-RU" sz="2600"/>
          </a:p>
          <a:p>
            <a:pPr lvl="0"/>
            <a:r>
              <a:rPr lang="ru-RU" altLang="ru-RU" sz="2600"/>
              <a:t>Внутренний язык (</a:t>
            </a:r>
            <a:r>
              <a:rPr lang="en-US" altLang="ru-RU" sz="2600">
                <a:latin typeface="Gill Sans MT" pitchFamily="34" charset="0"/>
              </a:rPr>
              <a:t>proprietary for Oracle)</a:t>
            </a:r>
            <a:r>
              <a:rPr lang="ru-RU" altLang="ru-RU" sz="2600"/>
              <a:t>;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en-US" altLang="ru-RU" sz="2600">
                <a:latin typeface="Gill Sans MT" pitchFamily="34" charset="0"/>
              </a:rPr>
              <a:t>C</a:t>
            </a:r>
            <a:r>
              <a:rPr lang="ru-RU" altLang="ru-RU" sz="2600"/>
              <a:t>одержит элементы объектно-ориентированного программирования;</a:t>
            </a:r>
          </a:p>
          <a:p>
            <a:pPr lvl="0"/>
            <a:r>
              <a:rPr lang="ru-RU" altLang="ru-RU" sz="2600"/>
              <a:t>Позволяет использовать объектные типы;</a:t>
            </a:r>
          </a:p>
          <a:p>
            <a:pPr lvl="0"/>
            <a:r>
              <a:rPr lang="ru-RU" altLang="ru-RU" sz="2600"/>
              <a:t>Интерпретация (режим по умолчанию);</a:t>
            </a:r>
          </a:p>
          <a:p>
            <a:pPr lvl="0"/>
            <a:r>
              <a:rPr lang="ru-RU" altLang="ru-RU" sz="2600"/>
              <a:t>Компиляция (промежуточный код на </a:t>
            </a:r>
            <a:r>
              <a:rPr lang="en-US" altLang="ru-RU" sz="2600">
                <a:latin typeface="Gill Sans MT" pitchFamily="34" charset="0"/>
              </a:rPr>
              <a:t>C </a:t>
            </a:r>
            <a:r>
              <a:rPr lang="ru-RU" altLang="ru-RU" sz="2600"/>
              <a:t>и конечный объектный код процессора);</a:t>
            </a:r>
          </a:p>
          <a:p>
            <a:pPr lvl="0"/>
            <a:r>
              <a:rPr lang="ru-RU" altLang="ru-RU" sz="2600"/>
              <a:t>Среда выполнения: </a:t>
            </a:r>
            <a:r>
              <a:rPr lang="en-US" altLang="ru-RU" sz="2600">
                <a:latin typeface="Gill Sans MT" pitchFamily="34" charset="0"/>
              </a:rPr>
              <a:t>SQL</a:t>
            </a:r>
            <a:r>
              <a:rPr lang="ru-RU" altLang="ru-RU" sz="2600"/>
              <a:t>*</a:t>
            </a:r>
            <a:r>
              <a:rPr lang="en-US" altLang="ru-RU" sz="2600">
                <a:latin typeface="Gill Sans MT" pitchFamily="34" charset="0"/>
              </a:rPr>
              <a:t>Plus</a:t>
            </a:r>
            <a:r>
              <a:rPr lang="ru-RU" altLang="ru-RU" sz="2600"/>
              <a:t>, </a:t>
            </a:r>
            <a:r>
              <a:rPr lang="en-US" altLang="ru-RU" sz="2600">
                <a:latin typeface="Gill Sans MT" pitchFamily="34" charset="0"/>
              </a:rPr>
              <a:t>SQL Developer,  TOAD</a:t>
            </a:r>
            <a:r>
              <a:rPr lang="ru-RU" altLang="ru-RU" sz="2600"/>
              <a:t>. 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DBMS_output</a:t>
            </a:r>
            <a:endParaRPr lang="ru-RU" altLang="ru-RU"/>
          </a:p>
        </p:txBody>
      </p:sp>
      <p:sp>
        <p:nvSpPr>
          <p:cNvPr id="12291" name="Объект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Модуль DBMS_OUTPUT обеспечивает вывод информации для отладки</a:t>
            </a:r>
          </a:p>
          <a:p>
            <a:pPr lvl="0"/>
            <a:r>
              <a:rPr lang="ru-RU" altLang="ru-RU" sz="2600"/>
              <a:t>Владелец – пользователь SYS. </a:t>
            </a:r>
          </a:p>
          <a:p>
            <a:pPr lvl="0"/>
            <a:r>
              <a:rPr lang="ru-RU" altLang="ru-RU" sz="2600"/>
              <a:t>Принципы работы модуля DBMS_OUTPUT следующий:</a:t>
            </a:r>
          </a:p>
          <a:p>
            <a:pPr lvl="1"/>
            <a:r>
              <a:rPr lang="ru-RU" altLang="ru-RU" sz="2300"/>
              <a:t>Операция PUT берет свои аргументы и помещает во внутренний буфер для хранения. </a:t>
            </a:r>
          </a:p>
          <a:p>
            <a:pPr lvl="1"/>
            <a:r>
              <a:rPr lang="ru-RU" altLang="ru-RU" sz="2300"/>
              <a:t>Операция GET считывает этот буфер и возвращает его содержимое процедуре в качестве аргумента. </a:t>
            </a:r>
          </a:p>
          <a:p>
            <a:pPr lvl="1"/>
            <a:r>
              <a:rPr lang="ru-RU" altLang="ru-RU" sz="2300"/>
              <a:t>Размер буфера устанавливается с помощью процедуры ENABLE.</a:t>
            </a:r>
          </a:p>
          <a:p>
            <a:pPr lvl="0"/>
            <a:r>
              <a:rPr lang="ru-RU" altLang="ru-RU" sz="2600"/>
              <a:t>DBMS_OUTPUT</a:t>
            </a:r>
            <a:r>
              <a:rPr lang="en-US" altLang="ru-RU" sz="2600">
                <a:latin typeface="Gill Sans MT" pitchFamily="34" charset="0"/>
              </a:rPr>
              <a:t>.put_line();</a:t>
            </a:r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DBMS_output</a:t>
            </a:r>
            <a:endParaRPr lang="ru-RU" altLang="ru-RU"/>
          </a:p>
        </p:txBody>
      </p:sp>
      <p:pic>
        <p:nvPicPr>
          <p:cNvPr id="13315" name="Picture 2" descr="22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4213" y="1196975"/>
            <a:ext cx="6911975" cy="5511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Схема блока </a:t>
            </a:r>
            <a:r>
              <a:rPr lang="en-US" altLang="ru-RU">
                <a:latin typeface="Bookman Old Style" pitchFamily="18" charset="0"/>
              </a:rPr>
              <a:t>PL</a:t>
            </a:r>
            <a:r>
              <a:rPr lang="ru-RU" altLang="ru-RU"/>
              <a:t>/</a:t>
            </a:r>
            <a:r>
              <a:rPr lang="en-US" altLang="ru-RU">
                <a:latin typeface="Bookman Old Style" pitchFamily="18" charset="0"/>
              </a:rPr>
              <a:t>SQL</a:t>
            </a:r>
            <a:endParaRPr lang="ru-RU" altLang="ru-RU"/>
          </a:p>
        </p:txBody>
      </p:sp>
      <p:pic>
        <p:nvPicPr>
          <p:cNvPr id="14339" name="Picture 2" descr="http://ivan-shamaev.ru/wp-content/uploads/2014/01/block_plsq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41438"/>
            <a:ext cx="5003800" cy="48244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Схема блока </a:t>
            </a:r>
            <a:r>
              <a:rPr lang="en-US" altLang="ru-RU">
                <a:latin typeface="Bookman Old Style" pitchFamily="18" charset="0"/>
              </a:rPr>
              <a:t>PL</a:t>
            </a:r>
            <a:r>
              <a:rPr lang="ru-RU" altLang="ru-RU"/>
              <a:t>/</a:t>
            </a:r>
            <a:r>
              <a:rPr lang="en-US" altLang="ru-RU">
                <a:latin typeface="Bookman Old Style" pitchFamily="18" charset="0"/>
              </a:rPr>
              <a:t>SQL</a:t>
            </a:r>
            <a:endParaRPr lang="ru-RU" altLang="ru-RU"/>
          </a:p>
        </p:txBody>
      </p:sp>
      <p:pic>
        <p:nvPicPr>
          <p:cNvPr id="15363" name="Picture 2" descr="http://ivan-shamaev.ru/wp-content/uploads/2014/01/procedure_structure_plsq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41438"/>
            <a:ext cx="6953250" cy="38385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Анонимный блок </a:t>
            </a:r>
            <a:r>
              <a:rPr lang="en-US" altLang="ru-RU">
                <a:latin typeface="Bookman Old Style" pitchFamily="18" charset="0"/>
              </a:rPr>
              <a:t>PL</a:t>
            </a:r>
            <a:r>
              <a:rPr lang="ru-RU" altLang="ru-RU"/>
              <a:t>/</a:t>
            </a:r>
            <a:r>
              <a:rPr lang="en-US" altLang="ru-RU">
                <a:latin typeface="Bookman Old Style" pitchFamily="18" charset="0"/>
              </a:rPr>
              <a:t>SQL</a:t>
            </a:r>
            <a:endParaRPr lang="ru-RU" altLang="ru-RU"/>
          </a:p>
        </p:txBody>
      </p:sp>
      <p:sp>
        <p:nvSpPr>
          <p:cNvPr id="16387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18487" cy="51117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Не имеет секции заголовка</a:t>
            </a:r>
          </a:p>
          <a:p>
            <a:pPr lvl="0"/>
            <a:r>
              <a:rPr lang="ru-RU" altLang="ru-RU" sz="2600" dirty="0"/>
              <a:t>Используется как скрипт для выполнения </a:t>
            </a:r>
            <a:r>
              <a:rPr lang="en-US" altLang="ru-RU" sz="2600" dirty="0">
                <a:latin typeface="Gill Sans MT" pitchFamily="34" charset="0"/>
              </a:rPr>
              <a:t>PL</a:t>
            </a:r>
            <a:r>
              <a:rPr lang="ru-RU" altLang="ru-RU" sz="2600" dirty="0"/>
              <a:t>/</a:t>
            </a:r>
            <a:r>
              <a:rPr lang="en-US" altLang="ru-RU" sz="2600" dirty="0">
                <a:latin typeface="Gill Sans MT" pitchFamily="34" charset="0"/>
              </a:rPr>
              <a:t>SQL</a:t>
            </a:r>
            <a:r>
              <a:rPr lang="ru-RU" altLang="ru-RU" sz="2600" dirty="0"/>
              <a:t> выражений</a:t>
            </a:r>
          </a:p>
          <a:p>
            <a:pPr lvl="0"/>
            <a:r>
              <a:rPr lang="ru-RU" altLang="ru-RU" sz="2600" dirty="0"/>
              <a:t>Не может быть вызван из другого блока</a:t>
            </a:r>
          </a:p>
          <a:p>
            <a:pPr lvl="0"/>
            <a:r>
              <a:rPr lang="ru-RU" altLang="ru-RU" sz="2600" dirty="0"/>
              <a:t>Начинается с </a:t>
            </a:r>
            <a:r>
              <a:rPr lang="en-US" altLang="ru-RU" sz="2600" dirty="0">
                <a:latin typeface="Gill Sans MT" pitchFamily="34" charset="0"/>
              </a:rPr>
              <a:t>DECLARE </a:t>
            </a:r>
            <a:r>
              <a:rPr lang="ru-RU" altLang="ru-RU" sz="2600" dirty="0"/>
              <a:t>или </a:t>
            </a:r>
            <a:r>
              <a:rPr lang="en-US" altLang="ru-RU" sz="2600" dirty="0">
                <a:latin typeface="Gill Sans MT" pitchFamily="34" charset="0"/>
              </a:rPr>
              <a:t>BEGIN</a:t>
            </a:r>
            <a:endParaRPr lang="ru-RU" altLang="ru-RU" sz="2600" dirty="0"/>
          </a:p>
          <a:p>
            <a:pPr lvl="0"/>
            <a:r>
              <a:rPr lang="ru-RU" altLang="ru-RU" sz="2600" dirty="0"/>
              <a:t>Варианты использования:</a:t>
            </a:r>
          </a:p>
          <a:p>
            <a:pPr lvl="1"/>
            <a:r>
              <a:rPr lang="ru-RU" altLang="ru-RU" sz="2300" dirty="0"/>
              <a:t>Триггер на стороне клиента (</a:t>
            </a:r>
            <a:r>
              <a:rPr lang="en-US" altLang="ru-RU" sz="2300" dirty="0">
                <a:latin typeface="Gill Sans MT" pitchFamily="34" charset="0"/>
              </a:rPr>
              <a:t>Oracle Development Tools)</a:t>
            </a:r>
            <a:endParaRPr lang="ru-RU" altLang="ru-RU" sz="2300" dirty="0"/>
          </a:p>
          <a:p>
            <a:pPr lvl="1"/>
            <a:r>
              <a:rPr lang="ru-RU" altLang="ru-RU" sz="2300" dirty="0"/>
              <a:t>Триггер базы данных</a:t>
            </a:r>
            <a:r>
              <a:rPr lang="en-US" altLang="ru-RU" sz="2300" dirty="0">
                <a:latin typeface="Gill Sans MT" pitchFamily="34" charset="0"/>
              </a:rPr>
              <a:t> (</a:t>
            </a:r>
            <a:r>
              <a:rPr lang="ru-RU" altLang="ru-RU" sz="2300" dirty="0"/>
              <a:t>содержит АБ)</a:t>
            </a:r>
          </a:p>
          <a:p>
            <a:pPr lvl="1"/>
            <a:r>
              <a:rPr lang="en-US" altLang="ru-RU" sz="2300" dirty="0">
                <a:latin typeface="Gill Sans MT" pitchFamily="34" charset="0"/>
              </a:rPr>
              <a:t>SQL-</a:t>
            </a:r>
            <a:r>
              <a:rPr lang="ru-RU" altLang="ru-RU" sz="2300" dirty="0"/>
              <a:t>скрипт (описание процедур, функций и </a:t>
            </a:r>
            <a:r>
              <a:rPr lang="en-US" altLang="ru-RU" sz="2300" dirty="0">
                <a:latin typeface="Gill Sans MT" pitchFamily="34" charset="0"/>
              </a:rPr>
              <a:t>execute)</a:t>
            </a:r>
            <a:endParaRPr lang="ru-RU" altLang="ru-RU" sz="2300" dirty="0"/>
          </a:p>
          <a:p>
            <a:pPr lvl="1"/>
            <a:r>
              <a:rPr lang="ru-RU" altLang="ru-RU" sz="2300" dirty="0"/>
              <a:t>Откомпилированная программа (блок в </a:t>
            </a:r>
            <a:r>
              <a:rPr lang="en-US" altLang="ru-RU" sz="2300" dirty="0">
                <a:latin typeface="Gill Sans MT" pitchFamily="34" charset="0"/>
              </a:rPr>
              <a:t>execute</a:t>
            </a:r>
            <a:r>
              <a:rPr lang="ru-RU" altLang="ru-RU" sz="2300" dirty="0"/>
              <a:t> команде, выполняющейся на сервере)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Анонимный блок </a:t>
            </a:r>
            <a:r>
              <a:rPr lang="en-US" altLang="ru-RU">
                <a:latin typeface="Bookman Old Style" pitchFamily="18" charset="0"/>
              </a:rPr>
              <a:t>PL</a:t>
            </a:r>
            <a:r>
              <a:rPr lang="ru-RU" altLang="ru-RU"/>
              <a:t>/</a:t>
            </a:r>
            <a:r>
              <a:rPr lang="en-US" altLang="ru-RU">
                <a:latin typeface="Bookman Old Style" pitchFamily="18" charset="0"/>
              </a:rPr>
              <a:t>SQL</a:t>
            </a:r>
            <a:endParaRPr lang="ru-RU" altLang="ru-RU"/>
          </a:p>
        </p:txBody>
      </p:sp>
      <p:pic>
        <p:nvPicPr>
          <p:cNvPr id="17411" name="Picture 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8" y="1412875"/>
            <a:ext cx="6237287" cy="216058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7412" name="Picture 3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88" y="3933825"/>
            <a:ext cx="5880100" cy="20304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Именованные блоки </a:t>
            </a:r>
            <a:r>
              <a:rPr lang="en-US" altLang="ru-RU">
                <a:latin typeface="Bookman Old Style" pitchFamily="18" charset="0"/>
              </a:rPr>
              <a:t>PL</a:t>
            </a:r>
            <a:r>
              <a:rPr lang="ru-RU" altLang="ru-RU"/>
              <a:t>/</a:t>
            </a:r>
            <a:r>
              <a:rPr lang="en-US" altLang="ru-RU">
                <a:latin typeface="Bookman Old Style" pitchFamily="18" charset="0"/>
              </a:rPr>
              <a:t>SQL</a:t>
            </a:r>
            <a:endParaRPr lang="ru-RU" altLang="ru-RU"/>
          </a:p>
        </p:txBody>
      </p:sp>
      <p:sp>
        <p:nvSpPr>
          <p:cNvPr id="18435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18488" cy="29527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Процедуры</a:t>
            </a:r>
          </a:p>
          <a:p>
            <a:pPr lvl="0"/>
            <a:r>
              <a:rPr lang="ru-RU" altLang="ru-RU" sz="2600"/>
              <a:t>Функции</a:t>
            </a:r>
          </a:p>
          <a:p>
            <a:pPr lvl="0"/>
            <a:endParaRPr lang="ru-RU" altLang="ru-RU" sz="2600"/>
          </a:p>
        </p:txBody>
      </p:sp>
      <p:pic>
        <p:nvPicPr>
          <p:cNvPr id="18436" name="Picture 2" descr="Description of create_procedure.gif follow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8" y="2276475"/>
            <a:ext cx="6772275" cy="752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8437" name="Picture 4" descr="Description of plsql_procedure_source.gif follow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3573463"/>
            <a:ext cx="7086600" cy="2476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52228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Секция объявления</a:t>
            </a:r>
          </a:p>
        </p:txBody>
      </p:sp>
      <p:pic>
        <p:nvPicPr>
          <p:cNvPr id="19459" name="Picture 2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12875"/>
            <a:ext cx="7291388" cy="20875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6477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Словарь Oracle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49593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Словарь </a:t>
            </a:r>
            <a:r>
              <a:rPr lang="ru-RU" altLang="ru-RU" sz="2600" dirty="0" err="1"/>
              <a:t>Oracle</a:t>
            </a:r>
            <a:r>
              <a:rPr lang="en-US" altLang="ru-RU" sz="2600" dirty="0">
                <a:latin typeface="Gill Sans MT" pitchFamily="34" charset="0"/>
              </a:rPr>
              <a:t> - </a:t>
            </a:r>
            <a:r>
              <a:rPr lang="ru-RU" altLang="ru-RU" sz="2600" dirty="0"/>
              <a:t>набор таблиц и связанных с ними представлений, который представляет возможность отследить внутреннюю структуру  базы данных и деятельность СУБД </a:t>
            </a:r>
            <a:r>
              <a:rPr lang="en-US" altLang="ru-RU" sz="2600" dirty="0">
                <a:latin typeface="Gill Sans MT" pitchFamily="34" charset="0"/>
              </a:rPr>
              <a:t>Oracle</a:t>
            </a:r>
            <a:endParaRPr lang="ru-RU" altLang="ru-RU" sz="2600" b="1" dirty="0"/>
          </a:p>
        </p:txBody>
      </p:sp>
    </p:spTree>
  </p:cSld>
  <p:clrMapOvr>
    <a:masterClrMapping/>
  </p:clrMapOvr>
  <p:transition/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Секция исключительных ситуаций </a:t>
            </a:r>
          </a:p>
        </p:txBody>
      </p:sp>
      <p:pic>
        <p:nvPicPr>
          <p:cNvPr id="20483" name="Picture 2" descr="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4213" y="1341438"/>
            <a:ext cx="7454900" cy="41751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048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5229225"/>
            <a:ext cx="3389313" cy="8636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Sqlerrm </a:t>
            </a:r>
            <a:r>
              <a:rPr lang="ru-RU" altLang="ru-RU"/>
              <a:t>и </a:t>
            </a:r>
            <a:r>
              <a:rPr lang="en-US" altLang="ru-RU">
                <a:latin typeface="Bookman Old Style" pitchFamily="18" charset="0"/>
              </a:rPr>
              <a:t>sqlcode</a:t>
            </a:r>
            <a:r>
              <a:rPr lang="ru-RU" altLang="ru-RU"/>
              <a:t> </a:t>
            </a:r>
          </a:p>
        </p:txBody>
      </p:sp>
      <p:sp>
        <p:nvSpPr>
          <p:cNvPr id="21507" name="Объект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1464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Функция SQLERRM возвращает сообщение об ошибке, связанной с исключительной ситуацией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Функция SQLCODE возвращает номер ошибки, связанной с исключительной ситуацией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Могут быть использована только в разделе обработки исключений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Не имеют параметров или аргументов</a:t>
            </a:r>
            <a:endParaRPr lang="en-US" altLang="ru-RU" sz="26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Секция исключительных ситуаций </a:t>
            </a:r>
          </a:p>
        </p:txBody>
      </p:sp>
      <p:sp>
        <p:nvSpPr>
          <p:cNvPr id="22531" name="Объект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6416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Может содержать столько блоков </a:t>
            </a:r>
            <a:r>
              <a:rPr lang="en-US" altLang="ru-RU" sz="2600">
                <a:latin typeface="Gill Sans MT" pitchFamily="34" charset="0"/>
              </a:rPr>
              <a:t>WHEN</a:t>
            </a:r>
            <a:r>
              <a:rPr lang="ru-RU" altLang="ru-RU" sz="2600"/>
              <a:t>, сколько выделяется обрабатываемых исключений</a:t>
            </a:r>
          </a:p>
          <a:p>
            <a:pPr lvl="0"/>
            <a:r>
              <a:rPr lang="ru-RU" altLang="ru-RU" sz="2600"/>
              <a:t>Остальные – в </a:t>
            </a:r>
            <a:r>
              <a:rPr lang="en-US" altLang="ru-RU" sz="2600">
                <a:latin typeface="Gill Sans MT" pitchFamily="34" charset="0"/>
              </a:rPr>
              <a:t>WHEN OTHERS</a:t>
            </a:r>
          </a:p>
          <a:p>
            <a:pPr lvl="0"/>
            <a:r>
              <a:rPr lang="ru-RU" altLang="ru-RU" sz="2600"/>
              <a:t>Можно определять свои исключения</a:t>
            </a:r>
            <a:endParaRPr lang="en-US" altLang="ru-RU" sz="2600">
              <a:latin typeface="Gill Sans MT" pitchFamily="34" charset="0"/>
            </a:endParaRPr>
          </a:p>
        </p:txBody>
      </p:sp>
      <p:pic>
        <p:nvPicPr>
          <p:cNvPr id="2253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3573463"/>
            <a:ext cx="6042025" cy="23034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Вложенные блоки</a:t>
            </a:r>
          </a:p>
        </p:txBody>
      </p:sp>
      <p:pic>
        <p:nvPicPr>
          <p:cNvPr id="23555" name="Picture 2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2852738"/>
            <a:ext cx="5064125" cy="35179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355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0" y="4613275"/>
            <a:ext cx="2881313" cy="7143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3557" name="Объект 2"/>
          <p:cNvSpPr>
            <a:spLocks noGrp="1"/>
          </p:cNvSpPr>
          <p:nvPr>
            <p:ph sz="quarter" idx="1"/>
          </p:nvPr>
        </p:nvSpPr>
        <p:spPr>
          <a:xfrm>
            <a:off x="490538" y="1196975"/>
            <a:ext cx="8229600" cy="16557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Область действия (</a:t>
            </a:r>
            <a:r>
              <a:rPr lang="en-US" altLang="ru-RU" sz="2600">
                <a:latin typeface="Gill Sans MT" pitchFamily="34" charset="0"/>
              </a:rPr>
              <a:t>scope</a:t>
            </a:r>
            <a:r>
              <a:rPr lang="ru-RU" altLang="ru-RU" sz="2600"/>
              <a:t>) – переменные, исключения, модули – локальны в рамках блока;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Область видимости – в текущем блоке;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Предупреждения компилятора</a:t>
            </a:r>
          </a:p>
        </p:txBody>
      </p:sp>
      <p:sp>
        <p:nvSpPr>
          <p:cNvPr id="2457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ALL</a:t>
            </a:r>
            <a:r>
              <a:rPr lang="ru-RU" altLang="ru-RU" sz="2600"/>
              <a:t> (все);</a:t>
            </a:r>
          </a:p>
          <a:p>
            <a:pPr lvl="0"/>
            <a:r>
              <a:rPr lang="ru-RU" altLang="ru-RU" sz="2600"/>
              <a:t> </a:t>
            </a:r>
            <a:r>
              <a:rPr lang="en-US" altLang="ru-RU" sz="2600">
                <a:latin typeface="Gill Sans MT" pitchFamily="34" charset="0"/>
              </a:rPr>
              <a:t>PERFOMANCE</a:t>
            </a:r>
            <a:r>
              <a:rPr lang="ru-RU" altLang="ru-RU" sz="2600"/>
              <a:t> (производительность);</a:t>
            </a:r>
          </a:p>
          <a:p>
            <a:pPr lvl="0"/>
            <a:r>
              <a:rPr lang="ru-RU" altLang="ru-RU" sz="2600"/>
              <a:t> </a:t>
            </a:r>
            <a:r>
              <a:rPr lang="en-US" altLang="ru-RU" sz="2600">
                <a:latin typeface="Gill Sans MT" pitchFamily="34" charset="0"/>
              </a:rPr>
              <a:t>INFORMATIONAL</a:t>
            </a:r>
            <a:r>
              <a:rPr lang="ru-RU" altLang="ru-RU" sz="2600"/>
              <a:t> (информационные);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 SEVERE (</a:t>
            </a:r>
            <a:r>
              <a:rPr lang="ru-RU" altLang="ru-RU" sz="2600"/>
              <a:t>логика программы</a:t>
            </a:r>
            <a:r>
              <a:rPr lang="en-US" altLang="ru-RU" sz="2600">
                <a:latin typeface="Gill Sans MT" pitchFamily="34" charset="0"/>
              </a:rPr>
              <a:t>);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 Specific error (</a:t>
            </a:r>
            <a:r>
              <a:rPr lang="ru-RU" altLang="ru-RU" sz="2600"/>
              <a:t>ошибка</a:t>
            </a:r>
            <a:r>
              <a:rPr lang="en-US" altLang="ru-RU" sz="2600">
                <a:latin typeface="Gill Sans MT" pitchFamily="34" charset="0"/>
              </a:rPr>
              <a:t>)</a:t>
            </a:r>
            <a:r>
              <a:rPr lang="ru-RU" altLang="ru-RU" sz="2600"/>
              <a:t>;</a:t>
            </a:r>
          </a:p>
        </p:txBody>
      </p:sp>
    </p:spTree>
  </p:cSld>
  <p:clrMapOvr>
    <a:masterClrMapping/>
  </p:clrMapOvr>
  <p:transition/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Предупреждения компилятора</a:t>
            </a:r>
          </a:p>
        </p:txBody>
      </p:sp>
      <p:pic>
        <p:nvPicPr>
          <p:cNvPr id="2560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3573463"/>
            <a:ext cx="5688012" cy="1614487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2560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" y="1447800"/>
            <a:ext cx="5210175" cy="15811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Предупреждения компилятора</a:t>
            </a:r>
          </a:p>
        </p:txBody>
      </p:sp>
      <p:pic>
        <p:nvPicPr>
          <p:cNvPr id="2662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23975"/>
            <a:ext cx="6264275" cy="2058988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2662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3933825"/>
            <a:ext cx="4876800" cy="16097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Идентификаторы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Идентификатор – наименование объекта </a:t>
            </a:r>
            <a:r>
              <a:rPr lang="en-US" altLang="ru-RU" sz="2600">
                <a:latin typeface="Gill Sans MT" pitchFamily="34" charset="0"/>
              </a:rPr>
              <a:t>PL/SQL</a:t>
            </a:r>
          </a:p>
          <a:p>
            <a:pPr lvl="1"/>
            <a:r>
              <a:rPr lang="ru-RU" altLang="ru-RU" sz="2300"/>
              <a:t>Константы</a:t>
            </a:r>
          </a:p>
          <a:p>
            <a:pPr lvl="1"/>
            <a:r>
              <a:rPr lang="ru-RU" altLang="ru-RU" sz="2300"/>
              <a:t>Скалярные переменные</a:t>
            </a:r>
          </a:p>
          <a:p>
            <a:pPr lvl="1"/>
            <a:r>
              <a:rPr lang="ru-RU" altLang="ru-RU" sz="2300"/>
              <a:t>Составные переменные:</a:t>
            </a:r>
          </a:p>
          <a:p>
            <a:pPr lvl="2"/>
            <a:r>
              <a:rPr lang="ru-RU" altLang="ru-RU" sz="2000"/>
              <a:t>Структуры</a:t>
            </a:r>
          </a:p>
          <a:p>
            <a:pPr lvl="2"/>
            <a:r>
              <a:rPr lang="ru-RU" altLang="ru-RU" sz="2000"/>
              <a:t>Коллекции</a:t>
            </a:r>
          </a:p>
          <a:p>
            <a:pPr lvl="1"/>
            <a:r>
              <a:rPr lang="ru-RU" altLang="ru-RU" sz="2300"/>
              <a:t>Исключения</a:t>
            </a:r>
          </a:p>
          <a:p>
            <a:pPr lvl="1"/>
            <a:r>
              <a:rPr lang="ru-RU" altLang="ru-RU" sz="2300"/>
              <a:t>Пакеты, процедуры и функции</a:t>
            </a:r>
          </a:p>
          <a:p>
            <a:pPr lvl="1"/>
            <a:r>
              <a:rPr lang="ru-RU" altLang="ru-RU" sz="2300"/>
              <a:t>Типы</a:t>
            </a:r>
          </a:p>
          <a:p>
            <a:pPr lvl="1"/>
            <a:r>
              <a:rPr lang="ru-RU" altLang="ru-RU" sz="2300"/>
              <a:t>Курсоры</a:t>
            </a:r>
          </a:p>
          <a:p>
            <a:pPr lvl="1"/>
            <a:r>
              <a:rPr lang="ru-RU" altLang="ru-RU" sz="2300"/>
              <a:t>Зарезервированные слова</a:t>
            </a:r>
          </a:p>
          <a:p>
            <a:pPr lvl="1"/>
            <a:r>
              <a:rPr lang="ru-RU" altLang="ru-RU" sz="2300"/>
              <a:t>Метки</a:t>
            </a:r>
          </a:p>
        </p:txBody>
      </p:sp>
    </p:spTree>
  </p:cSld>
  <p:clrMapOvr>
    <a:masterClrMapping/>
  </p:clrMapOvr>
  <p:transition/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Идентификаторы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Не более 30 символов</a:t>
            </a:r>
          </a:p>
          <a:p>
            <a:pPr lvl="0"/>
            <a:r>
              <a:rPr lang="ru-RU" altLang="ru-RU" sz="2600"/>
              <a:t>Начинается с буквы</a:t>
            </a:r>
          </a:p>
          <a:p>
            <a:pPr lvl="0"/>
            <a:r>
              <a:rPr lang="ru-RU" altLang="ru-RU" sz="2600"/>
              <a:t>Не содержит пробелов</a:t>
            </a:r>
          </a:p>
          <a:p>
            <a:pPr lvl="0"/>
            <a:r>
              <a:rPr lang="ru-RU" altLang="ru-RU" sz="2600"/>
              <a:t>Может включать </a:t>
            </a:r>
            <a:r>
              <a:rPr lang="en-US" altLang="ru-RU" sz="2600">
                <a:latin typeface="Gill Sans MT" pitchFamily="34" charset="0"/>
              </a:rPr>
              <a:t>$  _  #</a:t>
            </a:r>
            <a:endParaRPr lang="ru-RU" altLang="ru-RU" sz="2600"/>
          </a:p>
          <a:p>
            <a:pPr lvl="0"/>
            <a:r>
              <a:rPr lang="ru-RU" altLang="ru-RU" sz="2600"/>
              <a:t>Компилятор приводит идентификаторы к верхнему регистру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en-US" altLang="ru-RU" sz="2600">
                <a:latin typeface="Gill Sans MT" pitchFamily="34" charset="0"/>
              </a:rPr>
              <a:t>“</a:t>
            </a:r>
            <a:r>
              <a:rPr lang="ru-RU" altLang="ru-RU" sz="2600"/>
              <a:t>идентификатор</a:t>
            </a:r>
            <a:r>
              <a:rPr lang="en-US" altLang="ru-RU" sz="2600">
                <a:latin typeface="Gill Sans MT" pitchFamily="34" charset="0"/>
              </a:rPr>
              <a:t>”</a:t>
            </a:r>
            <a:r>
              <a:rPr lang="ru-RU" altLang="ru-RU" sz="2600"/>
              <a:t> </a:t>
            </a:r>
            <a:r>
              <a:rPr lang="en-US" altLang="ru-RU" sz="2600">
                <a:latin typeface="Gill Sans MT" pitchFamily="34" charset="0"/>
              </a:rPr>
              <a:t> </a:t>
            </a:r>
            <a:r>
              <a:rPr lang="ru-RU" altLang="ru-RU" sz="2600"/>
              <a:t>регистрозависим</a:t>
            </a:r>
          </a:p>
        </p:txBody>
      </p:sp>
    </p:spTree>
  </p:cSld>
  <p:clrMapOvr>
    <a:masterClrMapping/>
  </p:clrMapOvr>
  <p:transition/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Спецсимволы и зарезервированные слова </a:t>
            </a:r>
            <a:r>
              <a:rPr lang="en-US" altLang="ru-RU">
                <a:latin typeface="Bookman Old Style" pitchFamily="18" charset="0"/>
              </a:rPr>
              <a:t>PL</a:t>
            </a:r>
            <a:r>
              <a:rPr lang="ru-RU" altLang="ru-RU"/>
              <a:t>/</a:t>
            </a:r>
            <a:r>
              <a:rPr lang="en-US" altLang="ru-RU">
                <a:latin typeface="Bookman Old Style" pitchFamily="18" charset="0"/>
              </a:rPr>
              <a:t>SQL</a:t>
            </a:r>
            <a:endParaRPr lang="ru-RU" altLang="ru-RU"/>
          </a:p>
        </p:txBody>
      </p:sp>
      <p:pic>
        <p:nvPicPr>
          <p:cNvPr id="2969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628775"/>
            <a:ext cx="4114800" cy="28765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970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2433638"/>
            <a:ext cx="2686050" cy="19907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9701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263" y="2276475"/>
            <a:ext cx="2762250" cy="1276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304800" y="333375"/>
            <a:ext cx="8534400" cy="7921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</a:t>
            </a:r>
            <a:r>
              <a:rPr lang="en-US" altLang="ru-RU">
                <a:latin typeface="Bookman Old Style" pitchFamily="18" charset="0"/>
              </a:rPr>
              <a:t>Corporation</a:t>
            </a:r>
            <a:endParaRPr lang="ru-RU" altLang="ru-RU"/>
          </a:p>
        </p:txBody>
      </p:sp>
      <p:sp>
        <p:nvSpPr>
          <p:cNvPr id="13315" name="Rectangle 3"/>
          <p:cNvSpPr>
            <a:spLocks noGrp="1"/>
          </p:cNvSpPr>
          <p:nvPr>
            <p:ph sz="quarter" idx="1"/>
          </p:nvPr>
        </p:nvSpPr>
        <p:spPr>
          <a:xfrm>
            <a:off x="723900" y="1196975"/>
            <a:ext cx="7843838" cy="48228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 eaLnBrk="1" hangingPunct="1"/>
            <a:r>
              <a:rPr lang="ru-RU" altLang="ru-RU">
                <a:latin typeface="Arial" pitchFamily="34" charset="0"/>
                <a:ea typeface="Arial" pitchFamily="34" charset="0"/>
              </a:rPr>
              <a:t>Создана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 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в</a:t>
            </a:r>
            <a:r>
              <a:rPr lang="en-US" altLang="ru-RU" b="1">
                <a:latin typeface="Arial" pitchFamily="34" charset="0"/>
                <a:ea typeface="Arial" pitchFamily="34" charset="0"/>
              </a:rPr>
              <a:t>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1977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г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.</a:t>
            </a:r>
          </a:p>
          <a:p>
            <a:pPr lvl="0" eaLnBrk="1" hangingPunct="1"/>
            <a:r>
              <a:rPr lang="ru-RU" altLang="ru-RU">
                <a:latin typeface="Arial" pitchFamily="34" charset="0"/>
                <a:ea typeface="Arial" pitchFamily="34" charset="0"/>
              </a:rPr>
              <a:t>имеет подразделения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 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в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 145 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странах</a:t>
            </a:r>
            <a:endParaRPr lang="en-US" altLang="ru-RU">
              <a:latin typeface="Arial" pitchFamily="34" charset="0"/>
              <a:ea typeface="Arial" pitchFamily="34" charset="0"/>
            </a:endParaRPr>
          </a:p>
          <a:p>
            <a:pPr lvl="0" eaLnBrk="1" hangingPunct="1"/>
            <a:r>
              <a:rPr lang="ru-RU" altLang="ru-RU">
                <a:latin typeface="Arial" pitchFamily="34" charset="0"/>
                <a:ea typeface="Arial" pitchFamily="34" charset="0"/>
              </a:rPr>
              <a:t>вторая после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Microsoft 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по прибыльности компания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 – 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поставщик программного обеспечения</a:t>
            </a:r>
          </a:p>
          <a:p>
            <a:pPr lvl="0" eaLnBrk="1" hangingPunct="1"/>
            <a:r>
              <a:rPr lang="ru-RU" altLang="ru-RU">
                <a:latin typeface="Arial" pitchFamily="34" charset="0"/>
                <a:ea typeface="Arial" pitchFamily="34" charset="0"/>
              </a:rPr>
              <a:t>финансовые показатели в 2019 году: оборот $39,51 млрд, чистая прибыль $14,8 млрд</a:t>
            </a:r>
          </a:p>
          <a:p>
            <a:pPr lvl="0" eaLnBrk="1" hangingPunct="1"/>
            <a:r>
              <a:rPr lang="ru-RU" altLang="ru-RU">
                <a:latin typeface="Arial" pitchFamily="34" charset="0"/>
                <a:ea typeface="Arial" pitchFamily="34" charset="0"/>
              </a:rPr>
              <a:t>количество сотрудников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 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в 2019 году –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1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36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000</a:t>
            </a:r>
          </a:p>
          <a:p>
            <a:pPr lvl="0" eaLnBrk="1" hangingPunct="1"/>
            <a:r>
              <a:rPr lang="en-US" altLang="ru-RU">
                <a:latin typeface="Arial" pitchFamily="34" charset="0"/>
                <a:ea typeface="Arial" pitchFamily="34" charset="0"/>
              </a:rPr>
              <a:t>30% 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глобального рынка программного обеспечения</a:t>
            </a:r>
          </a:p>
          <a:p>
            <a:pPr lvl="0" eaLnBrk="1" hangingPunct="1"/>
            <a:r>
              <a:rPr lang="ru-RU" altLang="ru-RU">
                <a:latin typeface="Arial" pitchFamily="34" charset="0"/>
                <a:ea typeface="Arial" pitchFamily="34" charset="0"/>
              </a:rPr>
              <a:t>основные продукты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Oracle RDBMS, TimesTen, Oracle Enterprise Linux (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на основе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Red Hat), JDeveloper, WebLogic, Apex</a:t>
            </a:r>
            <a:endParaRPr lang="ru-RU" altLang="ru-RU">
              <a:latin typeface="Arial" pitchFamily="34" charset="0"/>
              <a:ea typeface="Arial" pitchFamily="34" charset="0"/>
            </a:endParaRPr>
          </a:p>
          <a:p>
            <a:pPr lvl="0" eaLnBrk="1" hangingPunct="1"/>
            <a:r>
              <a:rPr lang="ru-RU" altLang="ru-RU">
                <a:latin typeface="Arial" pitchFamily="34" charset="0"/>
                <a:ea typeface="Arial" pitchFamily="34" charset="0"/>
              </a:rPr>
              <a:t>поглощение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Sun Microsystems: MySQL, Java</a:t>
            </a:r>
            <a:endParaRPr lang="ru-RU" altLang="ru-RU">
              <a:latin typeface="Arial" pitchFamily="34" charset="0"/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Словарь данных</a:t>
            </a:r>
          </a:p>
        </p:txBody>
      </p:sp>
      <p:sp>
        <p:nvSpPr>
          <p:cNvPr id="14339" name="Rectangle 3"/>
          <p:cNvSpPr>
            <a:spLocks noGrp="1"/>
          </p:cNvSpPr>
          <p:nvPr>
            <p:ph sz="quarter" idx="1"/>
          </p:nvPr>
        </p:nvSpPr>
        <p:spPr>
          <a:xfrm>
            <a:off x="539750" y="1268413"/>
            <a:ext cx="7766050" cy="49688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 eaLnBrk="1" hangingPunct="1"/>
            <a:r>
              <a:rPr lang="ru-RU" altLang="ru-RU" sz="2400" dirty="0"/>
              <a:t>Создается при генерации базы данных </a:t>
            </a:r>
          </a:p>
          <a:p>
            <a:pPr lvl="0" eaLnBrk="1" hangingPunct="1"/>
            <a:r>
              <a:rPr lang="ru-RU" altLang="ru-RU" sz="2400" dirty="0"/>
              <a:t>Обновляется и обслуживается сервером </a:t>
            </a:r>
            <a:r>
              <a:rPr lang="ru-RU" altLang="ru-RU" sz="2400" dirty="0" err="1"/>
              <a:t>Oracle</a:t>
            </a:r>
            <a:r>
              <a:rPr lang="ru-RU" altLang="ru-RU" sz="2400" dirty="0"/>
              <a:t> в фоновом режиме после выполнения операторов </a:t>
            </a:r>
            <a:r>
              <a:rPr lang="en-US" altLang="ru-RU" sz="2400" dirty="0">
                <a:latin typeface="Gill Sans MT" pitchFamily="34" charset="0"/>
              </a:rPr>
              <a:t>DDL</a:t>
            </a:r>
            <a:endParaRPr lang="ru-RU" altLang="ru-RU" sz="2400" dirty="0"/>
          </a:p>
          <a:p>
            <a:pPr lvl="0" eaLnBrk="1" hangingPunct="1"/>
            <a:r>
              <a:rPr lang="ru-RU" altLang="ru-RU" sz="2400" dirty="0"/>
              <a:t>Позволяет запрашивать данные в виде представлений </a:t>
            </a:r>
          </a:p>
          <a:p>
            <a:pPr lvl="0" eaLnBrk="1" hangingPunct="1"/>
            <a:r>
              <a:rPr lang="ru-RU" altLang="ru-RU" sz="2400" dirty="0"/>
              <a:t>Содержит следующую информацию:</a:t>
            </a:r>
          </a:p>
          <a:p>
            <a:pPr lvl="0" eaLnBrk="1" hangingPunct="1">
              <a:buFont typeface="Wingdings" pitchFamily="2" charset="2"/>
              <a:buNone/>
            </a:pPr>
            <a:r>
              <a:rPr lang="ru-RU" altLang="ru-RU" sz="2400" dirty="0"/>
              <a:t>	-  Имена пользователей сервера </a:t>
            </a:r>
            <a:r>
              <a:rPr lang="ru-RU" altLang="ru-RU" sz="2400" dirty="0" err="1"/>
              <a:t>Oracle</a:t>
            </a:r>
            <a:endParaRPr lang="ru-RU" altLang="ru-RU" sz="2400" dirty="0"/>
          </a:p>
          <a:p>
            <a:pPr lvl="0" eaLnBrk="1" hangingPunct="1">
              <a:buFont typeface="Wingdings" pitchFamily="2" charset="2"/>
              <a:buNone/>
            </a:pPr>
            <a:r>
              <a:rPr lang="ru-RU" altLang="ru-RU" sz="2400" dirty="0"/>
              <a:t>	-  Уровни привилегий пользователей</a:t>
            </a:r>
          </a:p>
          <a:p>
            <a:pPr lvl="0" eaLnBrk="1" hangingPunct="1">
              <a:buFont typeface="Wingdings" pitchFamily="2" charset="2"/>
              <a:buNone/>
            </a:pPr>
            <a:r>
              <a:rPr lang="ru-RU" altLang="ru-RU" sz="2400" dirty="0"/>
              <a:t>	-  Имена объектов базы данных</a:t>
            </a:r>
          </a:p>
          <a:p>
            <a:pPr lvl="0" eaLnBrk="1" hangingPunct="1">
              <a:buFont typeface="Wingdings" pitchFamily="2" charset="2"/>
              <a:buNone/>
            </a:pPr>
            <a:r>
              <a:rPr lang="ru-RU" altLang="ru-RU" sz="2400" dirty="0"/>
              <a:t>	-  Табличные ограничения</a:t>
            </a:r>
          </a:p>
          <a:p>
            <a:pPr lvl="0" eaLnBrk="1" hangingPunct="1">
              <a:buFont typeface="Wingdings" pitchFamily="2" charset="2"/>
              <a:buNone/>
            </a:pPr>
            <a:r>
              <a:rPr lang="ru-RU" altLang="ru-RU" sz="2400" dirty="0"/>
              <a:t>	-  Учетные данные</a:t>
            </a:r>
          </a:p>
          <a:p>
            <a:pPr lvl="0" eaLnBrk="1" hangingPunct="1">
              <a:buFont typeface="Wingdings" pitchFamily="2" charset="2"/>
              <a:buNone/>
            </a:pPr>
            <a:endParaRPr lang="ru-RU" altLang="ru-RU" sz="2400" dirty="0"/>
          </a:p>
        </p:txBody>
      </p:sp>
    </p:spTree>
  </p:cSld>
  <p:clrMapOvr>
    <a:masterClrMapping/>
  </p:clrMapOvr>
  <p:transition/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68313" y="630238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Спецсимволы и зарезервированные слова </a:t>
            </a:r>
            <a:r>
              <a:rPr lang="en-US" altLang="ru-RU">
                <a:latin typeface="Bookman Old Style" pitchFamily="18" charset="0"/>
              </a:rPr>
              <a:t>PL</a:t>
            </a:r>
            <a:r>
              <a:rPr lang="ru-RU" altLang="ru-RU"/>
              <a:t>/</a:t>
            </a:r>
            <a:r>
              <a:rPr lang="en-US" altLang="ru-RU">
                <a:latin typeface="Bookman Old Style" pitchFamily="18" charset="0"/>
              </a:rPr>
              <a:t>SQL</a:t>
            </a:r>
            <a:endParaRPr lang="ru-RU" altLang="ru-RU"/>
          </a:p>
        </p:txBody>
      </p:sp>
      <p:pic>
        <p:nvPicPr>
          <p:cNvPr id="30723" name="Picture 2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484313"/>
            <a:ext cx="4848225" cy="48387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0724" name="Picture 2" descr="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63" y="2133600"/>
            <a:ext cx="2895600" cy="40386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68313" y="630238"/>
            <a:ext cx="8229600" cy="56673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Литералы</a:t>
            </a:r>
          </a:p>
        </p:txBody>
      </p:sp>
      <p:sp>
        <p:nvSpPr>
          <p:cNvPr id="3174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Литерал – значение идентификатора</a:t>
            </a:r>
            <a:endParaRPr lang="en-US" altLang="ru-RU" sz="2600">
              <a:latin typeface="Gill Sans MT" pitchFamily="34" charset="0"/>
            </a:endParaRPr>
          </a:p>
          <a:p>
            <a:pPr lvl="1"/>
            <a:r>
              <a:rPr lang="en-US" altLang="ru-RU" sz="2300">
                <a:latin typeface="Gill Sans MT" pitchFamily="34" charset="0"/>
              </a:rPr>
              <a:t>Number – </a:t>
            </a:r>
            <a:r>
              <a:rPr lang="ru-RU" altLang="ru-RU" sz="2300"/>
              <a:t>123, 21.6</a:t>
            </a:r>
            <a:r>
              <a:rPr lang="en-US" altLang="ru-RU" sz="2300">
                <a:latin typeface="Gill Sans MT" pitchFamily="34" charset="0"/>
              </a:rPr>
              <a:t>, NULL</a:t>
            </a:r>
            <a:endParaRPr lang="ru-RU" altLang="ru-RU" sz="2300"/>
          </a:p>
          <a:p>
            <a:pPr lvl="1"/>
            <a:r>
              <a:rPr lang="en-US" altLang="ru-RU" sz="2300">
                <a:latin typeface="Gill Sans MT" pitchFamily="34" charset="0"/>
              </a:rPr>
              <a:t>String – ‘sentence’, ’</a:t>
            </a:r>
            <a:r>
              <a:rPr lang="ru-RU" altLang="ru-RU" sz="2300"/>
              <a:t>01-01-2017</a:t>
            </a:r>
            <a:r>
              <a:rPr lang="en-US" altLang="ru-RU" sz="2300">
                <a:latin typeface="Gill Sans MT" pitchFamily="34" charset="0"/>
              </a:rPr>
              <a:t>’ , NULL</a:t>
            </a:r>
            <a:endParaRPr lang="ru-RU" altLang="ru-RU" sz="2300"/>
          </a:p>
          <a:p>
            <a:pPr lvl="1"/>
            <a:r>
              <a:rPr lang="en-US" altLang="ru-RU" sz="2300">
                <a:latin typeface="Gill Sans MT" pitchFamily="34" charset="0"/>
              </a:rPr>
              <a:t>Boolean – true, false, NULL</a:t>
            </a:r>
          </a:p>
          <a:p>
            <a:pPr lvl="1"/>
            <a:r>
              <a:rPr lang="en-US" altLang="ru-RU" sz="2300">
                <a:latin typeface="Gill Sans MT" pitchFamily="34" charset="0"/>
              </a:rPr>
              <a:t>ANSI date – DATE '2016-11-01'</a:t>
            </a:r>
            <a:endParaRPr lang="ru-RU" altLang="ru-RU" sz="2300"/>
          </a:p>
        </p:txBody>
      </p:sp>
    </p:spTree>
  </p:cSld>
  <p:clrMapOvr>
    <a:masterClrMapping/>
  </p:clrMapOvr>
  <p:transition/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68313" y="630238"/>
            <a:ext cx="8229600" cy="56673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Метки</a:t>
            </a:r>
          </a:p>
        </p:txBody>
      </p:sp>
      <p:sp>
        <p:nvSpPr>
          <p:cNvPr id="327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Метка – способ именовать определенную часть программы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Синтаксис </a:t>
            </a:r>
            <a:r>
              <a:rPr lang="en-US" altLang="ru-RU" sz="2600">
                <a:latin typeface="Gill Sans MT" pitchFamily="34" charset="0"/>
              </a:rPr>
              <a:t>&lt;&lt; label&gt;&gt;</a:t>
            </a:r>
            <a:endParaRPr lang="ru-RU" altLang="ru-RU" sz="2600"/>
          </a:p>
          <a:p>
            <a:pPr lvl="0"/>
            <a:r>
              <a:rPr lang="ru-RU" altLang="ru-RU" sz="2600"/>
              <a:t>Используется для:</a:t>
            </a:r>
          </a:p>
          <a:p>
            <a:pPr lvl="1"/>
            <a:r>
              <a:rPr lang="ru-RU" altLang="ru-RU" sz="2300"/>
              <a:t>Именования блока на время выполнения</a:t>
            </a:r>
          </a:p>
          <a:p>
            <a:pPr lvl="1"/>
            <a:r>
              <a:rPr lang="ru-RU" altLang="ru-RU" sz="2300"/>
              <a:t>Улучшение читаемости кода</a:t>
            </a:r>
          </a:p>
          <a:p>
            <a:pPr lvl="1"/>
            <a:r>
              <a:rPr lang="ru-RU" altLang="ru-RU" sz="2300"/>
              <a:t>Необходимость ссылаться во вложенном блоке на переменную с таким же именем из внешнего блока</a:t>
            </a:r>
          </a:p>
          <a:p>
            <a:pPr lvl="1"/>
            <a:r>
              <a:rPr lang="ru-RU" altLang="ru-RU" sz="2300"/>
              <a:t>Для перехода по </a:t>
            </a:r>
            <a:r>
              <a:rPr lang="en-US" altLang="ru-RU" sz="2300">
                <a:latin typeface="Gill Sans MT" pitchFamily="34" charset="0"/>
              </a:rPr>
              <a:t>GOTO</a:t>
            </a:r>
          </a:p>
          <a:p>
            <a:pPr lvl="1"/>
            <a:endParaRPr lang="ru-RU" altLang="ru-RU" sz="2300"/>
          </a:p>
        </p:txBody>
      </p:sp>
    </p:spTree>
  </p:cSld>
  <p:clrMapOvr>
    <a:masterClrMapping/>
  </p:clrMapOvr>
  <p:transition/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68313" y="630238"/>
            <a:ext cx="8229600" cy="56673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Символы специального значения</a:t>
            </a:r>
          </a:p>
        </p:txBody>
      </p:sp>
      <p:graphicFrame>
        <p:nvGraphicFramePr>
          <p:cNvPr id="33795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395288" y="1123950"/>
          <a:ext cx="8229600" cy="5251748"/>
        </p:xfrm>
        <a:graphic>
          <a:graphicData uri="http://schemas.openxmlformats.org/drawingml/2006/table">
            <a:tbl>
              <a:tblPr/>
              <a:tblGrid>
                <a:gridCol w="2027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9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;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Разделитель выражений</a:t>
                      </a: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-- </a:t>
                      </a:r>
                      <a:endParaRPr>
                        <a:latin typeface="Calibri" pitchFamily="34" charset="0"/>
                      </a:endParaRPr>
                    </a:p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/* abcd */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Однострочный и многострочный комментарий</a:t>
                      </a: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% и </a:t>
                      </a:r>
                      <a:r>
                        <a:rPr lang="en-US" altLang="en-US">
                          <a:latin typeface="Gill Sans MT" pitchFamily="34" charset="0"/>
                        </a:rPr>
                        <a:t>_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Множественный и одиночный групповой символ в </a:t>
                      </a:r>
                      <a:r>
                        <a:rPr lang="en-US" altLang="en-US">
                          <a:latin typeface="Gill Sans MT" pitchFamily="34" charset="0"/>
                        </a:rPr>
                        <a:t>Like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@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Индикатор удаленного объекта</a:t>
                      </a: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90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&lt;&gt; </a:t>
                      </a:r>
                    </a:p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!=</a:t>
                      </a:r>
                    </a:p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^=</a:t>
                      </a:r>
                    </a:p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~=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Не равно</a:t>
                      </a: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9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||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Конкатенация</a:t>
                      </a: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9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&lt;&lt;label&gt;&gt;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Метка</a:t>
                      </a: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9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&lt;= </a:t>
                      </a:r>
                      <a:r>
                        <a:rPr>
                          <a:latin typeface="Calibri" pitchFamily="34" charset="0"/>
                        </a:rPr>
                        <a:t>и </a:t>
                      </a:r>
                      <a:r>
                        <a:rPr lang="en-US" altLang="en-US">
                          <a:latin typeface="Gill Sans MT" pitchFamily="34" charset="0"/>
                        </a:rPr>
                        <a:t>=&gt;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Меньше или равно / Больше или равно</a:t>
                      </a: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9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:=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Присваивание</a:t>
                      </a:r>
                    </a:p>
                  </a:txBody>
                  <a:tcPr marT="45710" marB="457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Типы данных </a:t>
            </a:r>
            <a:r>
              <a:rPr lang="en-US" altLang="ru-RU">
                <a:latin typeface="Bookman Old Style" pitchFamily="18" charset="0"/>
              </a:rPr>
              <a:t>ORACLE </a:t>
            </a:r>
            <a:r>
              <a:rPr lang="ru-RU" altLang="ru-RU"/>
              <a:t>- символьные</a:t>
            </a:r>
          </a:p>
        </p:txBody>
      </p:sp>
      <p:graphicFrame>
        <p:nvGraphicFramePr>
          <p:cNvPr id="34819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457200" y="1268412"/>
          <a:ext cx="8229600" cy="5249862"/>
        </p:xfrm>
        <a:graphic>
          <a:graphicData uri="http://schemas.openxmlformats.org/drawingml/2006/table">
            <a:tbl>
              <a:tblPr/>
              <a:tblGrid>
                <a:gridCol w="2386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20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eaLnBrk="1" hangingPunct="1"/>
                      <a:r>
                        <a:rPr lang="en-US" altLang="ru-RU" sz="2000">
                          <a:latin typeface="Gill Sans MT" pitchFamily="34" charset="0"/>
                        </a:rPr>
                        <a:t>CHAR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Символьное поле фиксированной длины до 2000 байт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6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NCHAR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Поле фиксированной длины для набора символов, состоящих из нескольких байт.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Максимальный размер – 2000 символов или 2000 байт в зависимости от набора символов.</a:t>
                      </a:r>
                    </a:p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20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eaLnBrk="1" hangingPunct="1"/>
                      <a:r>
                        <a:rPr lang="en-US" altLang="ru-RU" sz="2000">
                          <a:latin typeface="Gill Sans MT" pitchFamily="34" charset="0"/>
                        </a:rPr>
                        <a:t>VARCHAR2 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Символьное поле переменной длины до 4000 байт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20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eaLnBrk="1" hangingPunct="1"/>
                      <a:r>
                        <a:rPr lang="en-US" altLang="ru-RU" sz="2000">
                          <a:latin typeface="Gill Sans MT" pitchFamily="34" charset="0"/>
                        </a:rPr>
                        <a:t>NVARCHAR2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Поле переменной длины для набора символов, состоящих из нескольких байт.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Максимальный размер – 4000 символов или 4000 байт в зависимости от набора символов.</a:t>
                      </a:r>
                    </a:p>
                  </a:txBody>
                  <a:tcPr marT="45714" marB="45714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Типы данных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– символьные</a:t>
            </a:r>
            <a:r>
              <a:rPr lang="en-US" altLang="ru-RU">
                <a:latin typeface="Bookman Old Style" pitchFamily="18" charset="0"/>
              </a:rPr>
              <a:t> </a:t>
            </a:r>
            <a:endParaRPr lang="ru-RU" altLang="ru-RU"/>
          </a:p>
        </p:txBody>
      </p:sp>
      <p:graphicFrame>
        <p:nvGraphicFramePr>
          <p:cNvPr id="35843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468312" y="1268412"/>
          <a:ext cx="8280400" cy="4629785"/>
        </p:xfrm>
        <a:graphic>
          <a:graphicData uri="http://schemas.openxmlformats.org/drawingml/2006/table">
            <a:tbl>
              <a:tblPr/>
              <a:tblGrid>
                <a:gridCol w="273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LONG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Символьный, переменной длины, до 2</a:t>
                      </a:r>
                      <a:r>
                        <a:rPr lang="en-US" altLang="en-US">
                          <a:latin typeface="Gill Sans MT" pitchFamily="34" charset="0"/>
                        </a:rPr>
                        <a:t>GB</a:t>
                      </a:r>
                      <a:r>
                        <a:rPr>
                          <a:latin typeface="Calibri" pitchFamily="34" charset="0"/>
                        </a:rPr>
                        <a:t>, 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оставлен для совместимости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RAW</a:t>
                      </a:r>
                      <a:r>
                        <a:rPr>
                          <a:latin typeface="Calibri" pitchFamily="34" charset="0"/>
                        </a:rPr>
                        <a:t>(</a:t>
                      </a:r>
                      <a:r>
                        <a:rPr lang="en-US" altLang="en-US">
                          <a:latin typeface="Gill Sans MT" pitchFamily="34" charset="0"/>
                        </a:rPr>
                        <a:t>n</a:t>
                      </a:r>
                      <a:r>
                        <a:rPr>
                          <a:latin typeface="Calibri" pitchFamily="34" charset="0"/>
                        </a:rPr>
                        <a:t>)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Переменной длины, для бинарных данных </a:t>
                      </a:r>
                    </a:p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n &lt;= 2000 byte</a:t>
                      </a:r>
                      <a:endParaRPr>
                        <a:latin typeface="Calibri" pitchFamily="34" charset="0"/>
                      </a:endParaRP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оставлен для совместимости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2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LONG RAW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Бинарные данные до 2</a:t>
                      </a:r>
                      <a:r>
                        <a:rPr lang="en-US" altLang="en-US">
                          <a:latin typeface="Gill Sans MT" pitchFamily="34" charset="0"/>
                        </a:rPr>
                        <a:t>GB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2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CLOB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Символьный тип большой объект до 4</a:t>
                      </a:r>
                      <a:r>
                        <a:rPr lang="en-US" altLang="en-US">
                          <a:latin typeface="Gill Sans MT" pitchFamily="34" charset="0"/>
                        </a:rPr>
                        <a:t>GB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2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NLOB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CLOB </a:t>
                      </a:r>
                      <a:r>
                        <a:rPr>
                          <a:latin typeface="Calibri" pitchFamily="34" charset="0"/>
                        </a:rPr>
                        <a:t> для многобайтных символов 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BLOB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Большой двоичный объект до 4</a:t>
                      </a:r>
                      <a:r>
                        <a:rPr lang="en-US" altLang="en-US">
                          <a:latin typeface="Gill Sans MT" pitchFamily="34" charset="0"/>
                        </a:rPr>
                        <a:t>GB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2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BFILE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Указатель на двоичный файл операционной системы</a:t>
                      </a:r>
                    </a:p>
                  </a:txBody>
                  <a:tcPr marL="52600" marR="5260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Типы данных </a:t>
            </a:r>
            <a:r>
              <a:rPr lang="en-US" altLang="ru-RU">
                <a:latin typeface="Bookman Old Style" pitchFamily="18" charset="0"/>
              </a:rPr>
              <a:t>ORACLE </a:t>
            </a:r>
            <a:r>
              <a:rPr lang="ru-RU" altLang="ru-RU"/>
              <a:t>– дата/время</a:t>
            </a:r>
          </a:p>
        </p:txBody>
      </p:sp>
      <p:graphicFrame>
        <p:nvGraphicFramePr>
          <p:cNvPr id="36867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395288" y="1268412"/>
          <a:ext cx="8280400" cy="5042246"/>
        </p:xfrm>
        <a:graphic>
          <a:graphicData uri="http://schemas.openxmlformats.org/drawingml/2006/table">
            <a:tbl>
              <a:tblPr/>
              <a:tblGrid>
                <a:gridCol w="273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7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DATE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7 байтовое поле фиксированной длины, используемое для хранения даты и времени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54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INTERVAL </a:t>
                      </a:r>
                      <a:br>
                        <a:rPr lang="ru-RU" altLang="ru-RU">
                          <a:latin typeface="Calibri" pitchFamily="34" charset="0"/>
                        </a:rPr>
                      </a:br>
                      <a:r>
                        <a:rPr lang="en-US" altLang="ru-RU">
                          <a:latin typeface="Gill Sans MT" pitchFamily="34" charset="0"/>
                        </a:rPr>
                        <a:t>DAY TO SECOND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11 байтовое поле фиксированной длины для интервала времени: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Дни, часы, минуты, секунды</a:t>
                      </a:r>
                    </a:p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INTERVAL </a:t>
                      </a:r>
                      <a:br>
                        <a:rPr lang="ru-RU" altLang="ru-RU">
                          <a:latin typeface="Calibri" pitchFamily="34" charset="0"/>
                        </a:rPr>
                      </a:br>
                      <a:r>
                        <a:rPr lang="en-US" altLang="ru-RU">
                          <a:latin typeface="Gill Sans MT" pitchFamily="34" charset="0"/>
                        </a:rPr>
                        <a:t>YEAR TO MONTH TIMESTAMP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5 байтовое поле фиксированной длины для интервала времени: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Годы и месяцы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TIMESTAMP  </a:t>
                      </a:r>
                      <a:br>
                        <a:rPr lang="ru-RU" altLang="ru-RU">
                          <a:latin typeface="Calibri" pitchFamily="34" charset="0"/>
                        </a:rPr>
                      </a:br>
                      <a:r>
                        <a:rPr lang="en-US" altLang="ru-RU">
                          <a:latin typeface="Gill Sans MT" pitchFamily="34" charset="0"/>
                        </a:rPr>
                        <a:t>WITH  TIME ZONE 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13 байтовое поле фиксированной длины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Дата, время и настройки, связанные с часовым поясом.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88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>
                          <a:latin typeface="Gill Sans MT" pitchFamily="34" charset="0"/>
                        </a:rPr>
                        <a:t>TIMESTAMP  </a:t>
                      </a:r>
                      <a:br>
                        <a:rPr lang="ru-RU" altLang="ru-RU">
                          <a:latin typeface="Calibri" pitchFamily="34" charset="0"/>
                        </a:rPr>
                      </a:br>
                      <a:r>
                        <a:rPr lang="en-US" altLang="ru-RU">
                          <a:latin typeface="Gill Sans MT" pitchFamily="34" charset="0"/>
                        </a:rPr>
                        <a:t>WITH LOCAL TIME</a:t>
                      </a:r>
                    </a:p>
                    <a:p>
                      <a:pPr marL="457200" lvl="1" indent="0" eaLnBrk="1" hangingPunct="1"/>
                      <a:endParaRPr lang="en-US" altLang="ru-RU">
                        <a:latin typeface="Gill Sans MT" pitchFamily="34" charset="0"/>
                      </a:endParaRP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7-11 байтовое поле переменной длины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Дата и время, приведенные к часовому поясу базы данных</a:t>
                      </a:r>
                    </a:p>
                  </a:txBody>
                  <a:tcPr marL="91434" marR="91434" marT="45727" marB="45727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Типы данных </a:t>
            </a:r>
            <a:r>
              <a:rPr lang="en-US" altLang="ru-RU">
                <a:latin typeface="Bookman Old Style" pitchFamily="18" charset="0"/>
              </a:rPr>
              <a:t>ORACLE </a:t>
            </a:r>
            <a:r>
              <a:rPr lang="ru-RU" altLang="ru-RU"/>
              <a:t>– числовые</a:t>
            </a:r>
          </a:p>
        </p:txBody>
      </p:sp>
      <p:graphicFrame>
        <p:nvGraphicFramePr>
          <p:cNvPr id="37891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395288" y="1268412"/>
          <a:ext cx="8280400" cy="2185988"/>
        </p:xfrm>
        <a:graphic>
          <a:graphicData uri="http://schemas.openxmlformats.org/drawingml/2006/table">
            <a:tbl>
              <a:tblPr/>
              <a:tblGrid>
                <a:gridCol w="273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59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NUMBER(n,</a:t>
                      </a:r>
                      <a:r>
                        <a:rPr>
                          <a:latin typeface="Calibri" pitchFamily="34" charset="0"/>
                        </a:rPr>
                        <a:t> </a:t>
                      </a:r>
                      <a:r>
                        <a:rPr lang="en-US" altLang="en-US">
                          <a:latin typeface="Gill Sans MT" pitchFamily="34" charset="0"/>
                        </a:rPr>
                        <a:t>s)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91434" marR="91434" marT="45729" marB="4572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Числовой тип переменной длины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Точность </a:t>
                      </a:r>
                      <a:r>
                        <a:rPr lang="en-US" altLang="en-US">
                          <a:latin typeface="Gill Sans MT" pitchFamily="34" charset="0"/>
                        </a:rPr>
                        <a:t>n &lt;= 38</a:t>
                      </a:r>
                      <a:r>
                        <a:rPr>
                          <a:latin typeface="Calibri" pitchFamily="34" charset="0"/>
                        </a:rPr>
                        <a:t>, общее количество цифр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Масштаб </a:t>
                      </a:r>
                      <a:r>
                        <a:rPr lang="en-US" altLang="en-US">
                          <a:latin typeface="Gill Sans MT" pitchFamily="34" charset="0"/>
                        </a:rPr>
                        <a:t>s = [-84,127]</a:t>
                      </a:r>
                      <a:r>
                        <a:rPr>
                          <a:latin typeface="Calibri" pitchFamily="34" charset="0"/>
                        </a:rPr>
                        <a:t>, количество цифр после запятой</a:t>
                      </a:r>
                    </a:p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</a:txBody>
                  <a:tcPr marL="91434" marR="91434" marT="45729" marB="4572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Неявные преобразования типов данных</a:t>
            </a:r>
          </a:p>
        </p:txBody>
      </p:sp>
      <p:graphicFrame>
        <p:nvGraphicFramePr>
          <p:cNvPr id="38915" name="Объект 2"/>
          <p:cNvGraphicFramePr>
            <a:graphicFrameLocks noGrp="1"/>
          </p:cNvGraphicFramePr>
          <p:nvPr>
            <p:ph sz="quarter" idx="4294967295"/>
          </p:nvPr>
        </p:nvGraphicFramePr>
        <p:xfrm>
          <a:off x="395288" y="1196975"/>
          <a:ext cx="8280400" cy="4789150"/>
        </p:xfrm>
        <a:graphic>
          <a:graphicData uri="http://schemas.openxmlformats.org/drawingml/2006/table">
            <a:tbl>
              <a:tblPr/>
              <a:tblGrid>
                <a:gridCol w="42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3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VARCHAR2</a:t>
                      </a:r>
                    </a:p>
                    <a:p>
                      <a:pPr marL="457200" lvl="1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CHAR</a:t>
                      </a: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Gill Sans MT" pitchFamily="34" charset="0"/>
                        </a:rPr>
                        <a:t>DATE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1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DATE</a:t>
                      </a: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Gill Sans MT" pitchFamily="34" charset="0"/>
                        </a:rPr>
                        <a:t>VARCHAR2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3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VARCHAR2</a:t>
                      </a:r>
                    </a:p>
                    <a:p>
                      <a:pPr marL="457200" lvl="1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CHAR</a:t>
                      </a: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Gill Sans MT" pitchFamily="34" charset="0"/>
                        </a:rPr>
                        <a:t>ROWID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ROWID</a:t>
                      </a: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VARCHAR2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77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VARCHAR2</a:t>
                      </a:r>
                    </a:p>
                    <a:p>
                      <a:pPr marL="457200" lvl="1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CHAR</a:t>
                      </a: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Gill Sans MT" pitchFamily="34" charset="0"/>
                        </a:rPr>
                        <a:t>NUMBER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15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457200" lvl="1" indent="0" eaLnBrk="1" hangingPunct="1"/>
                      <a:r>
                        <a:rPr lang="en-US" altLang="en-US" sz="2400">
                          <a:latin typeface="Gill Sans MT" pitchFamily="34" charset="0"/>
                        </a:rPr>
                        <a:t>NUMBER</a:t>
                      </a:r>
                      <a:endParaRPr lang="en-US" altLang="ru-RU" sz="2400">
                        <a:latin typeface="Gill Sans MT" pitchFamily="34" charset="0"/>
                      </a:endParaRP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1" indent="0" eaLnBrk="1" hangingPunct="1"/>
                      <a:r>
                        <a:rPr lang="en-US" altLang="ru-RU" sz="2400">
                          <a:latin typeface="Gill Sans MT" pitchFamily="34" charset="0"/>
                        </a:rPr>
                        <a:t>VARCHAR2</a:t>
                      </a:r>
                    </a:p>
                    <a:p>
                      <a:pPr marL="0" lvl="0" indent="0" eaLnBrk="1" hangingPunct="1"/>
                      <a:endParaRPr sz="2400">
                        <a:latin typeface="Calibri" pitchFamily="34" charset="0"/>
                      </a:endParaRPr>
                    </a:p>
                  </a:txBody>
                  <a:tcPr marL="91434" marR="91434" marT="45715" marB="45715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Character Set</a:t>
            </a:r>
            <a:endParaRPr lang="ru-RU" altLang="ru-RU"/>
          </a:p>
        </p:txBody>
      </p:sp>
      <p:sp>
        <p:nvSpPr>
          <p:cNvPr id="399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5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NLS - National Language Support, </a:t>
            </a:r>
            <a:r>
              <a:rPr lang="ru-RU" altLang="ru-RU" sz="2600"/>
              <a:t> далее </a:t>
            </a:r>
            <a:r>
              <a:rPr lang="en-US" altLang="ru-RU" sz="2600">
                <a:latin typeface="Gill Sans MT" pitchFamily="34" charset="0"/>
              </a:rPr>
              <a:t>Globalization Support</a:t>
            </a:r>
            <a:endParaRPr lang="ru-RU" altLang="ru-RU" sz="2600"/>
          </a:p>
          <a:p>
            <a:pPr lvl="0"/>
            <a:r>
              <a:rPr lang="ru-RU" altLang="ru-RU" sz="2600"/>
              <a:t>Можно хранить данные множества национальных языков, используя </a:t>
            </a:r>
            <a:r>
              <a:rPr lang="en-US" altLang="ru-RU" sz="2600">
                <a:latin typeface="Gill Sans MT" pitchFamily="34" charset="0"/>
              </a:rPr>
              <a:t>Unicode </a:t>
            </a:r>
            <a:r>
              <a:rPr lang="ru-RU" altLang="ru-RU" sz="2600"/>
              <a:t>или специальные кодировки – наборы символов (</a:t>
            </a:r>
            <a:r>
              <a:rPr lang="en-US" altLang="ru-RU" sz="2600">
                <a:latin typeface="Gill Sans MT" pitchFamily="34" charset="0"/>
              </a:rPr>
              <a:t>character set</a:t>
            </a:r>
            <a:r>
              <a:rPr lang="ru-RU" altLang="ru-RU" sz="2600"/>
              <a:t>)</a:t>
            </a:r>
          </a:p>
          <a:p>
            <a:pPr lvl="0"/>
            <a:r>
              <a:rPr lang="ru-RU" altLang="ru-RU" sz="2600"/>
              <a:t>Символы хранятся как коды символов, зависящие от выбранного набора символов</a:t>
            </a:r>
          </a:p>
          <a:p>
            <a:pPr lvl="0"/>
            <a:r>
              <a:rPr lang="ru-RU" altLang="ru-RU" sz="2600"/>
              <a:t>В одной БД могут использоваться два набора символов</a:t>
            </a:r>
            <a:r>
              <a:rPr lang="en-US" altLang="ru-RU" sz="2600">
                <a:latin typeface="Gill Sans MT" pitchFamily="34" charset="0"/>
              </a:rPr>
              <a:t>: </a:t>
            </a:r>
            <a:r>
              <a:rPr lang="ru-RU" altLang="ru-RU" sz="2600"/>
              <a:t>основной (</a:t>
            </a:r>
            <a:r>
              <a:rPr lang="en-US" altLang="ru-RU" sz="2600">
                <a:latin typeface="Gill Sans MT" pitchFamily="34" charset="0"/>
              </a:rPr>
              <a:t>database character set) </a:t>
            </a:r>
            <a:r>
              <a:rPr lang="ru-RU" altLang="ru-RU" sz="2600"/>
              <a:t>и дополнительный  (</a:t>
            </a:r>
            <a:r>
              <a:rPr lang="en-US" altLang="ru-RU" sz="2600">
                <a:latin typeface="Gill Sans MT" pitchFamily="34" charset="0"/>
              </a:rPr>
              <a:t>national character set)</a:t>
            </a:r>
          </a:p>
          <a:p>
            <a:pPr lvl="0"/>
            <a:r>
              <a:rPr lang="ru-RU" altLang="ru-RU" sz="2600"/>
              <a:t>Устанавливаются при создании БД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Изменяются </a:t>
            </a:r>
            <a:r>
              <a:rPr lang="en-US" altLang="ru-RU" sz="2600">
                <a:latin typeface="Gill Sans MT" pitchFamily="34" charset="0"/>
              </a:rPr>
              <a:t>alter database (national) character set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Описание словаря данных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Располагается в системном табличном пространстве </a:t>
            </a:r>
            <a:r>
              <a:rPr lang="en-US" altLang="ru-RU" sz="2600">
                <a:latin typeface="Gill Sans MT" pitchFamily="34" charset="0"/>
              </a:rPr>
              <a:t>SYSTEM</a:t>
            </a:r>
            <a:endParaRPr lang="ru-RU" altLang="ru-RU" sz="2600"/>
          </a:p>
          <a:p>
            <a:pPr lvl="0"/>
            <a:r>
              <a:rPr lang="ru-RU" altLang="ru-RU" sz="2600"/>
              <a:t>Владелец:  пользователь </a:t>
            </a:r>
            <a:r>
              <a:rPr lang="en-US" altLang="ru-RU" sz="2600">
                <a:latin typeface="Gill Sans MT" pitchFamily="34" charset="0"/>
              </a:rPr>
              <a:t>SYS</a:t>
            </a:r>
            <a:r>
              <a:rPr lang="ru-RU" altLang="ru-RU" sz="2600"/>
              <a:t>, некоторые представления  - </a:t>
            </a:r>
            <a:r>
              <a:rPr lang="en-US" altLang="ru-RU" sz="2600">
                <a:latin typeface="Gill Sans MT" pitchFamily="34" charset="0"/>
              </a:rPr>
              <a:t>SYSTEM</a:t>
            </a:r>
            <a:r>
              <a:rPr lang="ru-RU" altLang="ru-RU" sz="2600"/>
              <a:t> </a:t>
            </a:r>
          </a:p>
          <a:p>
            <a:pPr lvl="0"/>
            <a:r>
              <a:rPr lang="ru-RU" altLang="ru-RU" sz="2600"/>
              <a:t>Для доступа к словарю необходима специальная привилегия </a:t>
            </a:r>
            <a:r>
              <a:rPr lang="en-US" altLang="ru-RU" sz="2600">
                <a:latin typeface="Gill Sans MT" pitchFamily="34" charset="0"/>
              </a:rPr>
              <a:t>GRANT SELECT ANY DICTIONARY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Поддержка национальных языков</a:t>
            </a:r>
          </a:p>
        </p:txBody>
      </p:sp>
      <p:sp>
        <p:nvSpPr>
          <p:cNvPr id="409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Основной набор символов используется для</a:t>
            </a:r>
            <a:r>
              <a:rPr lang="en-US" altLang="ru-RU" sz="2600">
                <a:latin typeface="Gill Sans MT" pitchFamily="34" charset="0"/>
              </a:rPr>
              <a:t>:</a:t>
            </a:r>
          </a:p>
          <a:p>
            <a:pPr lvl="1"/>
            <a:r>
              <a:rPr lang="ru-RU" altLang="ru-RU" sz="2300"/>
              <a:t>хранения символьных типов </a:t>
            </a:r>
            <a:r>
              <a:rPr lang="en-US" altLang="ru-RU" sz="2300">
                <a:latin typeface="Gill Sans MT" pitchFamily="34" charset="0"/>
              </a:rPr>
              <a:t>char, varchar2, clob </a:t>
            </a:r>
            <a:r>
              <a:rPr lang="ru-RU" altLang="ru-RU" sz="2300"/>
              <a:t>и </a:t>
            </a:r>
            <a:r>
              <a:rPr lang="en-US" altLang="ru-RU" sz="2300">
                <a:latin typeface="Gill Sans MT" pitchFamily="34" charset="0"/>
              </a:rPr>
              <a:t>long</a:t>
            </a:r>
          </a:p>
          <a:p>
            <a:pPr lvl="1"/>
            <a:r>
              <a:rPr lang="ru-RU" altLang="ru-RU" sz="2300"/>
              <a:t>описания имен объектов, переменных </a:t>
            </a:r>
          </a:p>
          <a:p>
            <a:pPr lvl="1"/>
            <a:r>
              <a:rPr lang="ru-RU" altLang="ru-RU" sz="2300"/>
              <a:t>Ввода и хранения </a:t>
            </a:r>
            <a:r>
              <a:rPr lang="en-US" altLang="ru-RU" sz="2300">
                <a:latin typeface="Gill Sans MT" pitchFamily="34" charset="0"/>
              </a:rPr>
              <a:t>PL/SQL </a:t>
            </a:r>
            <a:r>
              <a:rPr lang="ru-RU" altLang="ru-RU" sz="2300"/>
              <a:t>модулей</a:t>
            </a:r>
          </a:p>
          <a:p>
            <a:pPr lvl="0"/>
            <a:r>
              <a:rPr lang="ru-RU" altLang="ru-RU" sz="2600"/>
              <a:t>Дополнительный набор символов используется для</a:t>
            </a:r>
            <a:r>
              <a:rPr lang="en-US" altLang="ru-RU" sz="2600">
                <a:latin typeface="Gill Sans MT" pitchFamily="34" charset="0"/>
              </a:rPr>
              <a:t>:</a:t>
            </a:r>
          </a:p>
          <a:p>
            <a:pPr lvl="1"/>
            <a:r>
              <a:rPr lang="ru-RU" altLang="ru-RU" sz="2300"/>
              <a:t>хранения символьных типов </a:t>
            </a:r>
            <a:r>
              <a:rPr lang="en-US" altLang="ru-RU" sz="2300">
                <a:latin typeface="Gill Sans MT" pitchFamily="34" charset="0"/>
              </a:rPr>
              <a:t>nchar, nvarchar2, nclob</a:t>
            </a:r>
          </a:p>
          <a:p>
            <a:pPr lvl="0"/>
            <a:r>
              <a:rPr lang="ru-RU" altLang="ru-RU" sz="2600"/>
              <a:t>Кроме символов алфавита в набор включаются знаки препинания, числа, символы денежных единиц и пр.</a:t>
            </a:r>
          </a:p>
        </p:txBody>
      </p:sp>
    </p:spTree>
  </p:cSld>
  <p:clrMapOvr>
    <a:masterClrMapping/>
  </p:clrMapOvr>
  <p:transition/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Поддержка национальных языков</a:t>
            </a:r>
          </a:p>
        </p:txBody>
      </p:sp>
      <p:sp>
        <p:nvSpPr>
          <p:cNvPr id="41987" name="Объект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8351837" cy="52562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&lt;region&gt; &lt;number of bits used to represent a character&gt; &lt;standard character set name&gt; [S|C]</a:t>
            </a:r>
            <a:endParaRPr lang="ru-RU" altLang="ru-RU" sz="2600"/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  <p:graphicFrame>
        <p:nvGraphicFramePr>
          <p:cNvPr id="41988" name="Таблица 1"/>
          <p:cNvGraphicFramePr>
            <a:graphicFrameLocks noGrp="1"/>
          </p:cNvGraphicFramePr>
          <p:nvPr/>
        </p:nvGraphicFramePr>
        <p:xfrm>
          <a:off x="395288" y="2420938"/>
          <a:ext cx="8229600" cy="701675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6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fontAlgn="t" hangingPunct="1"/>
                      <a:r>
                        <a:rPr lang="en-US" altLang="en-US" sz="1200">
                          <a:solidFill>
                            <a:srgbClr val="222222"/>
                          </a:solidFill>
                          <a:latin typeface="inherit"/>
                        </a:rPr>
                        <a:t>WE8ISO8859P1</a:t>
                      </a:r>
                    </a:p>
                  </a:txBody>
                  <a:tcPr marL="39189" marR="39189" marT="52253" marB="5225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solidFill>
                        <a:srgbClr val="3F3F3F"/>
                      </a:solidFill>
                      <a:miter lim="800000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fontAlgn="t" hangingPunct="1"/>
                      <a:r>
                        <a:rPr lang="en-US" altLang="en-US" sz="1200">
                          <a:solidFill>
                            <a:srgbClr val="222222"/>
                          </a:solidFill>
                          <a:latin typeface="inherit"/>
                        </a:rPr>
                        <a:t>Western European 8-bit ISO 8859 Part 1</a:t>
                      </a:r>
                    </a:p>
                  </a:txBody>
                  <a:tcPr marL="39189" marR="39189" marT="52253" marB="5225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solidFill>
                        <a:srgbClr val="3F3F3F"/>
                      </a:solidFill>
                      <a:miter lim="800000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fontAlgn="t" hangingPunct="1"/>
                      <a:r>
                        <a:rPr lang="en-US" altLang="en-US" sz="1200">
                          <a:solidFill>
                            <a:srgbClr val="222222"/>
                          </a:solidFill>
                          <a:latin typeface="inherit"/>
                        </a:rPr>
                        <a:t>WE (Western Europe)</a:t>
                      </a:r>
                    </a:p>
                  </a:txBody>
                  <a:tcPr marL="39189" marR="39189" marT="52253" marB="5225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solidFill>
                        <a:srgbClr val="3F3F3F"/>
                      </a:solidFill>
                      <a:miter lim="800000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fontAlgn="t" hangingPunct="1"/>
                      <a:r>
                        <a:rPr sz="1200">
                          <a:solidFill>
                            <a:srgbClr val="222222"/>
                          </a:solidFill>
                          <a:latin typeface="inherit"/>
                        </a:rPr>
                        <a:t>8</a:t>
                      </a:r>
                    </a:p>
                  </a:txBody>
                  <a:tcPr marL="39189" marR="39189" marT="52253" marB="5225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solidFill>
                        <a:srgbClr val="3F3F3F"/>
                      </a:solidFill>
                      <a:miter lim="800000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Поддержка национальных языков</a:t>
            </a:r>
          </a:p>
        </p:txBody>
      </p:sp>
      <p:sp>
        <p:nvSpPr>
          <p:cNvPr id="43011" name="Объект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8351837" cy="52562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Переменная окружения </a:t>
            </a:r>
            <a:r>
              <a:rPr lang="en-US" altLang="ru-RU" sz="2600">
                <a:latin typeface="Gill Sans MT" pitchFamily="34" charset="0"/>
              </a:rPr>
              <a:t>NLS_LANG</a:t>
            </a:r>
            <a:r>
              <a:rPr lang="ru-RU" altLang="ru-RU" sz="2600"/>
              <a:t>: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NLS_LANG = language_territory.charset</a:t>
            </a:r>
            <a:endParaRPr lang="ru-RU" altLang="ru-RU" sz="2600"/>
          </a:p>
          <a:p>
            <a:pPr lvl="1"/>
            <a:r>
              <a:rPr lang="ru-RU" altLang="ru-RU" sz="2300"/>
              <a:t>Язык (</a:t>
            </a:r>
            <a:r>
              <a:rPr lang="en-US" altLang="ru-RU" sz="2300">
                <a:latin typeface="Gill Sans MT" pitchFamily="34" charset="0"/>
              </a:rPr>
              <a:t>LANGUAGE)</a:t>
            </a:r>
            <a:r>
              <a:rPr lang="ru-RU" altLang="ru-RU" sz="2300"/>
              <a:t> – имена месяцев, имена дней, направление текста, сокращения для времени и дат. По умолчанию </a:t>
            </a:r>
            <a:r>
              <a:rPr lang="en-US" altLang="ru-RU" sz="2300">
                <a:latin typeface="Gill Sans MT" pitchFamily="34" charset="0"/>
              </a:rPr>
              <a:t>AMERICAN</a:t>
            </a:r>
          </a:p>
          <a:p>
            <a:pPr lvl="1"/>
            <a:r>
              <a:rPr lang="ru-RU" altLang="ru-RU" sz="2300"/>
              <a:t>Территория (</a:t>
            </a:r>
            <a:r>
              <a:rPr lang="en-US" altLang="ru-RU" sz="2300">
                <a:latin typeface="Gill Sans MT" pitchFamily="34" charset="0"/>
              </a:rPr>
              <a:t>TERRITORY</a:t>
            </a:r>
            <a:r>
              <a:rPr lang="ru-RU" altLang="ru-RU" sz="2300"/>
              <a:t>) – настройки календаря, формат даты, формат денежной единицы. Если не указан, то будет взято значение, соответствующее языку (для </a:t>
            </a:r>
            <a:r>
              <a:rPr lang="en-US" altLang="ru-RU" sz="2300">
                <a:latin typeface="Gill Sans MT" pitchFamily="34" charset="0"/>
              </a:rPr>
              <a:t>RUSSIAN </a:t>
            </a:r>
            <a:r>
              <a:rPr lang="ru-RU" altLang="ru-RU" sz="2300"/>
              <a:t>- </a:t>
            </a:r>
            <a:r>
              <a:rPr lang="en-US" altLang="ru-RU" sz="2300">
                <a:latin typeface="Gill Sans MT" pitchFamily="34" charset="0"/>
              </a:rPr>
              <a:t>CIS</a:t>
            </a:r>
            <a:r>
              <a:rPr lang="ru-RU" altLang="ru-RU" sz="2300"/>
              <a:t>)</a:t>
            </a:r>
            <a:endParaRPr lang="en-US" altLang="ru-RU" sz="2300">
              <a:latin typeface="Gill Sans MT" pitchFamily="34" charset="0"/>
            </a:endParaRPr>
          </a:p>
          <a:p>
            <a:pPr lvl="1"/>
            <a:r>
              <a:rPr lang="ru-RU" altLang="ru-RU" sz="2300"/>
              <a:t>Набор символов (</a:t>
            </a:r>
            <a:r>
              <a:rPr lang="en-US" altLang="ru-RU" sz="2300">
                <a:latin typeface="Gill Sans MT" pitchFamily="34" charset="0"/>
              </a:rPr>
              <a:t>CHARACTER SET</a:t>
            </a:r>
            <a:r>
              <a:rPr lang="ru-RU" altLang="ru-RU" sz="2300"/>
              <a:t>) – отображение символов, отображение и конвертация заглавных букв, порядок замещения символов при преобразовании</a:t>
            </a:r>
            <a:r>
              <a:rPr lang="en-US" altLang="ru-RU" sz="2300">
                <a:latin typeface="Gill Sans MT" pitchFamily="34" charset="0"/>
              </a:rPr>
              <a:t>. </a:t>
            </a:r>
            <a:r>
              <a:rPr lang="ru-RU" altLang="ru-RU" sz="2300"/>
              <a:t>Каждому языку поставлен в соответствие набор символов по умолчанию</a:t>
            </a:r>
            <a:endParaRPr lang="en-US" altLang="ru-RU" sz="2300">
              <a:latin typeface="Gill Sans MT" pitchFamily="34" charset="0"/>
            </a:endParaRP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Поддержка национальных языков</a:t>
            </a:r>
          </a:p>
        </p:txBody>
      </p:sp>
      <p:sp>
        <p:nvSpPr>
          <p:cNvPr id="44035" name="Объект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8351837" cy="52562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Представления словаря: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NLS_SESSION_PARAMETERS 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NLS_INSTANCE_PARAMETERS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NLS_DATABASE_PARAMETERS</a:t>
            </a:r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Семантика символов</a:t>
            </a:r>
          </a:p>
        </p:txBody>
      </p:sp>
      <p:sp>
        <p:nvSpPr>
          <p:cNvPr id="450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Байтовая семантика рассматривает строки как последовательность байтов</a:t>
            </a:r>
          </a:p>
          <a:p>
            <a:pPr lvl="0"/>
            <a:r>
              <a:rPr lang="ru-RU" altLang="ru-RU" sz="2600"/>
              <a:t>Символьная семантика рассматривает строки как последовательность символов</a:t>
            </a:r>
          </a:p>
          <a:p>
            <a:pPr lvl="0"/>
            <a:r>
              <a:rPr lang="ru-RU" altLang="ru-RU" sz="2600"/>
              <a:t>Задается параметром </a:t>
            </a:r>
            <a:r>
              <a:rPr lang="en-US" altLang="ru-RU" sz="2600">
                <a:latin typeface="Gill Sans MT" pitchFamily="34" charset="0"/>
              </a:rPr>
              <a:t>NLS_LENGTH_SEMANTICS</a:t>
            </a:r>
          </a:p>
          <a:p>
            <a:pPr lvl="0"/>
            <a:r>
              <a:rPr lang="ru-RU" altLang="ru-RU" sz="2600"/>
              <a:t>По умолчанию  - </a:t>
            </a:r>
            <a:r>
              <a:rPr lang="en-US" altLang="ru-RU" sz="2600">
                <a:latin typeface="Gill Sans MT" pitchFamily="34" charset="0"/>
              </a:rPr>
              <a:t>BYTE</a:t>
            </a:r>
          </a:p>
          <a:p>
            <a:pPr lvl="0"/>
            <a:r>
              <a:rPr lang="ru-RU" altLang="ru-RU" sz="2600"/>
              <a:t>Можно задавать семантику для столбца:</a:t>
            </a:r>
          </a:p>
          <a:p>
            <a:pPr lvl="1"/>
            <a:r>
              <a:rPr lang="en-US" altLang="ru-RU" sz="2300">
                <a:latin typeface="Gill Sans MT" pitchFamily="34" charset="0"/>
              </a:rPr>
              <a:t>VARCHAR2(20 BYTE)</a:t>
            </a:r>
          </a:p>
          <a:p>
            <a:pPr lvl="1"/>
            <a:r>
              <a:rPr lang="en-US" altLang="ru-RU" sz="2300">
                <a:latin typeface="Gill Sans MT" pitchFamily="34" charset="0"/>
              </a:rPr>
              <a:t>VARCHAR2(10 CHAR)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Семантика символов</a:t>
            </a:r>
          </a:p>
        </p:txBody>
      </p:sp>
      <p:pic>
        <p:nvPicPr>
          <p:cNvPr id="46083" name="Picture 2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196975"/>
            <a:ext cx="7689850" cy="43195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Типы данных </a:t>
            </a:r>
            <a:r>
              <a:rPr lang="en-US" altLang="ru-RU">
                <a:latin typeface="Bookman Old Style" pitchFamily="18" charset="0"/>
              </a:rPr>
              <a:t>PL</a:t>
            </a:r>
            <a:r>
              <a:rPr lang="ru-RU" altLang="ru-RU"/>
              <a:t>/</a:t>
            </a:r>
            <a:r>
              <a:rPr lang="en-US" altLang="ru-RU">
                <a:latin typeface="Bookman Old Style" pitchFamily="18" charset="0"/>
              </a:rPr>
              <a:t>SQL</a:t>
            </a:r>
            <a:r>
              <a:rPr lang="ru-RU" altLang="ru-RU"/>
              <a:t> </a:t>
            </a:r>
          </a:p>
        </p:txBody>
      </p:sp>
      <p:sp>
        <p:nvSpPr>
          <p:cNvPr id="471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1"/>
            <a:r>
              <a:rPr lang="ru-RU" altLang="ru-RU" sz="2800">
                <a:solidFill>
                  <a:schemeClr val="tx1"/>
                </a:solidFill>
              </a:rPr>
              <a:t>Скалярные (</a:t>
            </a:r>
            <a:r>
              <a:rPr lang="en-US" altLang="ru-RU" sz="2800">
                <a:solidFill>
                  <a:schemeClr val="tx1"/>
                </a:solidFill>
                <a:latin typeface="Gill Sans MT" pitchFamily="34" charset="0"/>
              </a:rPr>
              <a:t>Scalar</a:t>
            </a:r>
            <a:r>
              <a:rPr lang="ru-RU" altLang="ru-RU" sz="280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ru-RU" altLang="ru-RU" sz="2800">
                <a:solidFill>
                  <a:schemeClr val="tx1"/>
                </a:solidFill>
              </a:rPr>
              <a:t>Ссылочные (</a:t>
            </a:r>
            <a:r>
              <a:rPr lang="en-US" altLang="ru-RU" sz="2800">
                <a:solidFill>
                  <a:schemeClr val="tx1"/>
                </a:solidFill>
                <a:latin typeface="Gill Sans MT" pitchFamily="34" charset="0"/>
              </a:rPr>
              <a:t>Reference</a:t>
            </a:r>
            <a:r>
              <a:rPr lang="ru-RU" altLang="ru-RU" sz="280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ru-RU" altLang="ru-RU" sz="2800">
                <a:solidFill>
                  <a:schemeClr val="tx1"/>
                </a:solidFill>
              </a:rPr>
              <a:t>Составные (</a:t>
            </a:r>
            <a:r>
              <a:rPr lang="en-US" altLang="ru-RU" sz="2800">
                <a:solidFill>
                  <a:schemeClr val="tx1"/>
                </a:solidFill>
                <a:latin typeface="Gill Sans MT" pitchFamily="34" charset="0"/>
              </a:rPr>
              <a:t>Composite</a:t>
            </a:r>
            <a:r>
              <a:rPr lang="ru-RU" altLang="ru-RU" sz="280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ru-RU" altLang="ru-RU" sz="2800">
                <a:solidFill>
                  <a:schemeClr val="tx1"/>
                </a:solidFill>
              </a:rPr>
              <a:t>Большие объекты (</a:t>
            </a:r>
            <a:r>
              <a:rPr lang="en-US" altLang="ru-RU" sz="2800">
                <a:solidFill>
                  <a:schemeClr val="tx1"/>
                </a:solidFill>
                <a:latin typeface="Gill Sans MT" pitchFamily="34" charset="0"/>
              </a:rPr>
              <a:t>LOB</a:t>
            </a:r>
            <a:r>
              <a:rPr lang="ru-RU" altLang="ru-RU" sz="28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Скалярные типы данных</a:t>
            </a:r>
          </a:p>
        </p:txBody>
      </p:sp>
      <p:sp>
        <p:nvSpPr>
          <p:cNvPr id="481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1"/>
            <a:r>
              <a:rPr lang="ru-RU" altLang="ru-RU" sz="2800">
                <a:solidFill>
                  <a:schemeClr val="tx1"/>
                </a:solidFill>
              </a:rPr>
              <a:t>символ</a:t>
            </a:r>
            <a:r>
              <a:rPr lang="en-US" altLang="ru-RU" sz="2800">
                <a:solidFill>
                  <a:schemeClr val="tx1"/>
                </a:solidFill>
                <a:latin typeface="Gill Sans MT" pitchFamily="34" charset="0"/>
              </a:rPr>
              <a:t>/</a:t>
            </a:r>
            <a:r>
              <a:rPr lang="ru-RU" altLang="ru-RU" sz="2800">
                <a:solidFill>
                  <a:schemeClr val="tx1"/>
                </a:solidFill>
              </a:rPr>
              <a:t>строка</a:t>
            </a:r>
          </a:p>
          <a:p>
            <a:pPr lvl="1"/>
            <a:r>
              <a:rPr lang="ru-RU" altLang="ru-RU" sz="2800">
                <a:solidFill>
                  <a:schemeClr val="tx1"/>
                </a:solidFill>
              </a:rPr>
              <a:t>число</a:t>
            </a:r>
          </a:p>
          <a:p>
            <a:pPr lvl="1"/>
            <a:r>
              <a:rPr lang="ru-RU" altLang="ru-RU" sz="2800">
                <a:solidFill>
                  <a:schemeClr val="tx1"/>
                </a:solidFill>
              </a:rPr>
              <a:t>булев</a:t>
            </a:r>
          </a:p>
          <a:p>
            <a:pPr lvl="1"/>
            <a:r>
              <a:rPr lang="ru-RU" altLang="ru-RU" sz="2800">
                <a:solidFill>
                  <a:schemeClr val="tx1"/>
                </a:solidFill>
              </a:rPr>
              <a:t>дата</a:t>
            </a:r>
            <a:r>
              <a:rPr lang="en-US" altLang="ru-RU" sz="2800">
                <a:solidFill>
                  <a:schemeClr val="tx1"/>
                </a:solidFill>
                <a:latin typeface="Gill Sans MT" pitchFamily="34" charset="0"/>
              </a:rPr>
              <a:t>/</a:t>
            </a:r>
            <a:r>
              <a:rPr lang="ru-RU" altLang="ru-RU" sz="2800">
                <a:solidFill>
                  <a:schemeClr val="tx1"/>
                </a:solidFill>
              </a:rPr>
              <a:t>время</a:t>
            </a:r>
          </a:p>
        </p:txBody>
      </p:sp>
    </p:spTree>
  </p:cSld>
  <p:clrMapOvr>
    <a:masterClrMapping/>
  </p:clrMapOvr>
  <p:transition/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Символы/строки</a:t>
            </a:r>
          </a:p>
        </p:txBody>
      </p:sp>
      <p:pic>
        <p:nvPicPr>
          <p:cNvPr id="49155" name="Picture 2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41438"/>
            <a:ext cx="7872412" cy="46799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9156" name="Picture 2" descr="19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63" y="4076700"/>
            <a:ext cx="2171700" cy="13716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Символы/строки</a:t>
            </a:r>
          </a:p>
        </p:txBody>
      </p:sp>
      <p:pic>
        <p:nvPicPr>
          <p:cNvPr id="50179" name="Picture 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41438"/>
            <a:ext cx="7945437" cy="46799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0180" name="Picture 4" descr="20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8" y="4581525"/>
            <a:ext cx="2295525" cy="14763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304800" y="609600"/>
            <a:ext cx="8458200" cy="58737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Запросы к словарю данных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8313" y="1196975"/>
            <a:ext cx="8207375" cy="4895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	-	USER	Объекты, принадлежащие пользователю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	-	ALL	Объекты, к которым пользователь имеет   		доступ 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	-	DBA	Все объекты базы данных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(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для 				администратора БД)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	-	V$	 Производительность сервера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Прочие представления (DICTIONARY и пр.)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 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Символы/строки</a:t>
            </a:r>
          </a:p>
        </p:txBody>
      </p:sp>
      <p:pic>
        <p:nvPicPr>
          <p:cNvPr id="5120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41438"/>
            <a:ext cx="3905250" cy="19621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120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3429000"/>
            <a:ext cx="4638675" cy="23145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120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63" y="4365625"/>
            <a:ext cx="1314450" cy="7334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 b="1">
                <a:latin typeface="Bookman Old Style" pitchFamily="18" charset="0"/>
              </a:rPr>
              <a:t> </a:t>
            </a:r>
            <a:br>
              <a:rPr lang="ru-RU" altLang="ru-RU"/>
            </a:br>
            <a:r>
              <a:rPr lang="ru-RU" altLang="ru-RU"/>
              <a:t> </a:t>
            </a:r>
            <a:br>
              <a:rPr lang="ru-RU" altLang="ru-RU"/>
            </a:br>
            <a:r>
              <a:rPr lang="ru-RU" altLang="ru-RU"/>
              <a:t>Числовые типы данных</a:t>
            </a:r>
          </a:p>
        </p:txBody>
      </p:sp>
      <p:pic>
        <p:nvPicPr>
          <p:cNvPr id="52227" name="Picture 2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5762625" cy="5086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Числовые типы данных</a:t>
            </a:r>
          </a:p>
        </p:txBody>
      </p:sp>
      <p:pic>
        <p:nvPicPr>
          <p:cNvPr id="53251" name="Picture 2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41438"/>
            <a:ext cx="6792912" cy="36004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Числовые типы данных</a:t>
            </a:r>
          </a:p>
        </p:txBody>
      </p:sp>
      <p:pic>
        <p:nvPicPr>
          <p:cNvPr id="54275" name="Picture 2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96975"/>
            <a:ext cx="8223250" cy="4895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Булев тип</a:t>
            </a:r>
          </a:p>
        </p:txBody>
      </p:sp>
      <p:pic>
        <p:nvPicPr>
          <p:cNvPr id="55299" name="Picture 2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6757988" cy="46085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Дата и время </a:t>
            </a:r>
          </a:p>
        </p:txBody>
      </p:sp>
      <p:pic>
        <p:nvPicPr>
          <p:cNvPr id="56323" name="Picture 2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7056437" cy="5143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Дата и время </a:t>
            </a:r>
          </a:p>
        </p:txBody>
      </p:sp>
      <p:pic>
        <p:nvPicPr>
          <p:cNvPr id="57347" name="Picture 2" descr="06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95288" y="1125538"/>
            <a:ext cx="8496300" cy="52562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Дата и время</a:t>
            </a:r>
          </a:p>
        </p:txBody>
      </p:sp>
      <p:pic>
        <p:nvPicPr>
          <p:cNvPr id="58371" name="Picture 2" descr="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268413"/>
            <a:ext cx="6394450" cy="26654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Дата и время </a:t>
            </a:r>
          </a:p>
        </p:txBody>
      </p:sp>
      <p:pic>
        <p:nvPicPr>
          <p:cNvPr id="5939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5124450" cy="39433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939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8" y="3573463"/>
            <a:ext cx="3124200" cy="2762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Константы</a:t>
            </a:r>
          </a:p>
        </p:txBody>
      </p:sp>
      <p:pic>
        <p:nvPicPr>
          <p:cNvPr id="604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54113"/>
            <a:ext cx="4524375" cy="2276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042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2781300"/>
            <a:ext cx="4800600" cy="35433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305800" cy="6143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Примеры запросов к словарю данных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8313" y="1196975"/>
            <a:ext cx="8207375" cy="5111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Вывод списка всех представлений словаря данных, доступных пользователю</a:t>
            </a:r>
          </a:p>
          <a:p>
            <a:pPr marL="1080000" marR="0" lvl="0" indent="-27432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SELECT  *  FROM  DICTIONARY;</a:t>
            </a: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Вывод структуры представления USER_OBJECTS</a:t>
            </a:r>
          </a:p>
          <a:p>
            <a:pPr marL="1080000" marR="0" lvl="0" indent="-27432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DESCRIBE user_objects</a:t>
            </a:r>
            <a:r>
              <a:rPr kumimoji="0" lang="en-US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;</a:t>
            </a: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Вывод имен всех таблиц пользователя</a:t>
            </a:r>
          </a:p>
          <a:p>
            <a:pPr marL="1080000" marR="0" lvl="0" indent="-27432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SELECT object_name FROM user_objects WHERE object_type ='TABLE’;</a:t>
            </a:r>
          </a:p>
        </p:txBody>
      </p:sp>
    </p:spTree>
  </p:cSld>
  <p:clrMapOvr>
    <a:masterClrMapping/>
  </p:clrMapOvr>
  <p:transition/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Связанные объявления переменных</a:t>
            </a:r>
          </a:p>
        </p:txBody>
      </p:sp>
      <p:sp>
        <p:nvSpPr>
          <p:cNvPr id="61443" name="Объект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8351837" cy="52562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Тип переменной основан на на известной структуре данных</a:t>
            </a:r>
          </a:p>
          <a:p>
            <a:pPr lvl="0"/>
            <a:r>
              <a:rPr lang="ru-RU" altLang="ru-RU" sz="2600"/>
              <a:t>Скалярная ссылка %</a:t>
            </a:r>
            <a:r>
              <a:rPr lang="en-US" altLang="ru-RU" sz="2600">
                <a:latin typeface="Gill Sans MT" pitchFamily="34" charset="0"/>
              </a:rPr>
              <a:t>TYPE </a:t>
            </a:r>
            <a:r>
              <a:rPr lang="ru-RU" altLang="ru-RU" sz="2600"/>
              <a:t>для определения переменной на основе другой переменной или поля в таблице </a:t>
            </a:r>
          </a:p>
          <a:p>
            <a:pPr lvl="0"/>
            <a:r>
              <a:rPr lang="ru-RU" altLang="ru-RU" sz="2600"/>
              <a:t>Ссылка на запись  %</a:t>
            </a:r>
            <a:r>
              <a:rPr lang="en-US" altLang="ru-RU" sz="2600">
                <a:latin typeface="Gill Sans MT" pitchFamily="34" charset="0"/>
              </a:rPr>
              <a:t>ROWTYPE</a:t>
            </a:r>
            <a:r>
              <a:rPr lang="ru-RU" altLang="ru-RU" sz="2600"/>
              <a:t> для определения структуры записи на основе таблицы или курсора</a:t>
            </a:r>
          </a:p>
          <a:p>
            <a:pPr lvl="0"/>
            <a:endParaRPr lang="en-US" altLang="ru-RU" sz="2600">
              <a:latin typeface="Gill Sans MT" pitchFamily="34" charset="0"/>
            </a:endParaRP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%</a:t>
            </a:r>
            <a:r>
              <a:rPr lang="en-US" altLang="ru-RU">
                <a:latin typeface="Bookman Old Style" pitchFamily="18" charset="0"/>
              </a:rPr>
              <a:t>TYPE </a:t>
            </a:r>
            <a:r>
              <a:rPr lang="ru-RU" altLang="ru-RU"/>
              <a:t>и %</a:t>
            </a:r>
            <a:r>
              <a:rPr lang="en-US" altLang="ru-RU">
                <a:latin typeface="Bookman Old Style" pitchFamily="18" charset="0"/>
              </a:rPr>
              <a:t>ROWTYPE</a:t>
            </a:r>
            <a:endParaRPr lang="ru-RU" altLang="ru-RU"/>
          </a:p>
        </p:txBody>
      </p:sp>
      <p:pic>
        <p:nvPicPr>
          <p:cNvPr id="62467" name="Picture 2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7127875" cy="51943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Constraints</a:t>
            </a:r>
            <a:endParaRPr lang="ru-RU" altLang="ru-RU"/>
          </a:p>
        </p:txBody>
      </p:sp>
      <p:pic>
        <p:nvPicPr>
          <p:cNvPr id="63491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341438"/>
            <a:ext cx="8662988" cy="43910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Constraints</a:t>
            </a:r>
            <a:endParaRPr lang="ru-RU" altLang="ru-RU"/>
          </a:p>
        </p:txBody>
      </p:sp>
      <p:pic>
        <p:nvPicPr>
          <p:cNvPr id="64515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413"/>
            <a:ext cx="8054975" cy="324008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4516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" y="4868863"/>
            <a:ext cx="3038475" cy="13430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Оператор </a:t>
            </a:r>
            <a:r>
              <a:rPr lang="en-US" altLang="ru-RU">
                <a:latin typeface="Bookman Old Style" pitchFamily="18" charset="0"/>
              </a:rPr>
              <a:t>IF</a:t>
            </a:r>
            <a:endParaRPr lang="ru-RU" altLang="ru-RU"/>
          </a:p>
        </p:txBody>
      </p:sp>
      <p:pic>
        <p:nvPicPr>
          <p:cNvPr id="65539" name="Picture 2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165225"/>
            <a:ext cx="4181475" cy="5343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Оператор </a:t>
            </a:r>
            <a:r>
              <a:rPr lang="en-US" altLang="ru-RU">
                <a:latin typeface="Bookman Old Style" pitchFamily="18" charset="0"/>
              </a:rPr>
              <a:t>CASE</a:t>
            </a:r>
            <a:endParaRPr lang="ru-RU" altLang="ru-RU"/>
          </a:p>
        </p:txBody>
      </p:sp>
      <p:pic>
        <p:nvPicPr>
          <p:cNvPr id="66563" name="Picture 2" descr="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7651750" cy="4895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Циклы </a:t>
            </a:r>
            <a:r>
              <a:rPr lang="en-US" altLang="ru-RU">
                <a:latin typeface="Bookman Old Style" pitchFamily="18" charset="0"/>
              </a:rPr>
              <a:t>loop, for, while </a:t>
            </a:r>
            <a:endParaRPr lang="ru-RU" altLang="ru-RU"/>
          </a:p>
        </p:txBody>
      </p:sp>
      <p:pic>
        <p:nvPicPr>
          <p:cNvPr id="67587" name="Picture 2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4465637" cy="52593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TO_NUMBER()</a:t>
            </a:r>
            <a:endParaRPr lang="ru-RU" altLang="ru-RU"/>
          </a:p>
        </p:txBody>
      </p:sp>
      <p:pic>
        <p:nvPicPr>
          <p:cNvPr id="68611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341438"/>
            <a:ext cx="5111750" cy="25622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8612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2060575"/>
            <a:ext cx="2132013" cy="576263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8613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8588"/>
            <a:ext cx="5695950" cy="15779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8614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663" y="4652963"/>
            <a:ext cx="2016125" cy="8636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TO_CHAR()</a:t>
            </a:r>
            <a:endParaRPr lang="ru-RU" altLang="ru-RU"/>
          </a:p>
        </p:txBody>
      </p:sp>
      <p:pic>
        <p:nvPicPr>
          <p:cNvPr id="69635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413"/>
            <a:ext cx="5122863" cy="509746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36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63" y="1628775"/>
            <a:ext cx="2752725" cy="6096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37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188" y="2238375"/>
            <a:ext cx="2524125" cy="4667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38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00" y="2736850"/>
            <a:ext cx="1533525" cy="4476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39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438" y="3209925"/>
            <a:ext cx="1381125" cy="4381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40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400" y="3603625"/>
            <a:ext cx="2409825" cy="4286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41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4650" y="5886450"/>
            <a:ext cx="1933575" cy="4476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42" name="Рисунок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4650" y="5403850"/>
            <a:ext cx="1876425" cy="5238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43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4650" y="4930775"/>
            <a:ext cx="1590675" cy="4191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44" name="Рисунок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9988" y="4498975"/>
            <a:ext cx="1495425" cy="4476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TO_CHAR()</a:t>
            </a:r>
            <a:endParaRPr lang="ru-RU" altLang="ru-RU"/>
          </a:p>
        </p:txBody>
      </p:sp>
      <p:pic>
        <p:nvPicPr>
          <p:cNvPr id="70659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413"/>
            <a:ext cx="4619625" cy="32956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0660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5" y="3729038"/>
            <a:ext cx="1857375" cy="4476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0661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5" y="2635250"/>
            <a:ext cx="2162175" cy="5619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0662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75" y="1655763"/>
            <a:ext cx="1933575" cy="4667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381000" y="476250"/>
            <a:ext cx="8382000" cy="64928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Примеры запросов к словарю данных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8313" y="1230313"/>
            <a:ext cx="8207375" cy="49355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Просмотр типов объектов, принадлежащих пользователю, с помощью ключевого слова DISTINCT</a:t>
            </a:r>
          </a:p>
          <a:p>
            <a:pPr marL="108000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	</a:t>
            </a:r>
            <a: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SELECT DISTINCT object_type  FROM user_objects;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Просмотр  подключений к серверу</a:t>
            </a:r>
          </a:p>
          <a:p>
            <a:pPr marL="108000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SELECT * FROM </a:t>
            </a:r>
            <a:r>
              <a:rPr kumimoji="0" lang="en-US" altLang="ru-RU" sz="1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v$session</a:t>
            </a:r>
            <a: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WHERE </a:t>
            </a:r>
            <a:r>
              <a:rPr kumimoji="0" lang="en-US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username is not null</a:t>
            </a:r>
            <a: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;</a:t>
            </a: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Поиск таблиц словаря данных по заданным темам в столбце COMMENTS таблицы DICTIONARY</a:t>
            </a:r>
          </a:p>
          <a:p>
            <a:pPr marL="108000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	</a:t>
            </a:r>
            <a: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SELECT * FROM dictionary WHERE LOWER(comments) LIKE '%grant%';</a:t>
            </a: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8000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8000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/>
            </a:pPr>
            <a:endParaRPr kumimoji="0" lang="ru-RU" altLang="ru-RU" sz="1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TO_CHAR()</a:t>
            </a:r>
            <a:endParaRPr lang="ru-RU" altLang="ru-RU"/>
          </a:p>
        </p:txBody>
      </p:sp>
      <p:pic>
        <p:nvPicPr>
          <p:cNvPr id="71683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341438"/>
            <a:ext cx="6022975" cy="475138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168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773238"/>
            <a:ext cx="1933575" cy="5143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168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0" y="2719388"/>
            <a:ext cx="1914525" cy="4667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1686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00" y="3948113"/>
            <a:ext cx="1876425" cy="4857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1687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5300663"/>
            <a:ext cx="1838325" cy="4667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TO_CHAR()</a:t>
            </a:r>
            <a:endParaRPr lang="ru-RU" altLang="ru-RU"/>
          </a:p>
        </p:txBody>
      </p:sp>
      <p:pic>
        <p:nvPicPr>
          <p:cNvPr id="72707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68413"/>
            <a:ext cx="4968875" cy="542766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2708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3" y="5876925"/>
            <a:ext cx="1857375" cy="5619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2709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913" y="5164138"/>
            <a:ext cx="1895475" cy="5619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2710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475" y="4294188"/>
            <a:ext cx="1895475" cy="5238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2711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3451225"/>
            <a:ext cx="1838325" cy="4857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2712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600" y="2413000"/>
            <a:ext cx="1990725" cy="4476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72713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100" y="1500188"/>
            <a:ext cx="2162175" cy="5238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en-US" altLang="ru-RU" b="1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r>
              <a:rPr lang="ru-RU" altLang="ru-RU" b="1">
                <a:solidFill>
                  <a:srgbClr val="000000"/>
                </a:solidFill>
              </a:rPr>
              <a:t> 12с</a:t>
            </a:r>
            <a:endParaRPr lang="ru-RU" altLang="ru-RU" b="1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 txBox="1"/>
          <p:nvPr/>
        </p:nvSpPr>
        <p:spPr>
          <a:xfrm>
            <a:off x="5935663" y="5157788"/>
            <a:ext cx="2236787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ru-RU" altLang="ru-RU" sz="2000">
                <a:solidFill>
                  <a:srgbClr val="000000"/>
                </a:solidFill>
                <a:latin typeface="Cambria" pitchFamily="18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/>
              </a:rPr>
              <a:t>1</a:t>
            </a:r>
            <a:r>
              <a:rPr lang="ru-RU" altLang="ru-RU" sz="2000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10244" name="Прямоугольник 1"/>
          <p:cNvSpPr/>
          <p:nvPr/>
        </p:nvSpPr>
        <p:spPr>
          <a:xfrm>
            <a:off x="3995738" y="4076700"/>
            <a:ext cx="4176712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en-US" altLang="ru-RU" b="1">
                <a:solidFill>
                  <a:srgbClr val="000000"/>
                </a:solidFill>
                <a:latin typeface="Arial"/>
              </a:rPr>
              <a:t>PL/SQL</a:t>
            </a:r>
            <a:endParaRPr lang="ru-RU" altLang="ru-RU">
              <a:latin typeface="Arial"/>
            </a:endParaRPr>
          </a:p>
        </p:txBody>
      </p:sp>
    </p:spTree>
  </p:cSld>
  <p:clrMapOvr>
    <a:masterClrMapping/>
  </p:clrMapOvr>
  <p:transition/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Записи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18488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Запись – структура данных, составленная из нескольких частей информации, называемых полями</a:t>
            </a:r>
          </a:p>
          <a:p>
            <a:pPr lvl="0"/>
            <a:r>
              <a:rPr lang="ru-RU" altLang="ru-RU" sz="2400"/>
              <a:t>Для объявления записи вначале надо определить как тип, а потом объявить переменную типа «запись»</a:t>
            </a:r>
          </a:p>
          <a:p>
            <a:pPr lvl="0"/>
            <a:r>
              <a:rPr lang="ru-RU" altLang="ru-RU" sz="2400"/>
              <a:t>Типы записей:</a:t>
            </a:r>
          </a:p>
          <a:p>
            <a:pPr lvl="1"/>
            <a:r>
              <a:rPr lang="ru-RU" altLang="ru-RU" sz="2100"/>
              <a:t>Табличные</a:t>
            </a:r>
          </a:p>
          <a:p>
            <a:pPr lvl="1"/>
            <a:r>
              <a:rPr lang="ru-RU" altLang="ru-RU" sz="2100"/>
              <a:t>Курсорные</a:t>
            </a:r>
          </a:p>
          <a:p>
            <a:pPr lvl="1"/>
            <a:r>
              <a:rPr lang="ru-RU" altLang="ru-RU" sz="2100"/>
              <a:t>Программно-определенные</a:t>
            </a:r>
          </a:p>
          <a:p>
            <a:pPr lvl="0"/>
            <a:endParaRPr lang="ru-RU" altLang="ru-RU" sz="2400"/>
          </a:p>
        </p:txBody>
      </p:sp>
    </p:spTree>
  </p:cSld>
  <p:clrMapOvr>
    <a:masterClrMapping/>
  </p:clrMapOvr>
  <p:transition/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Записи</a:t>
            </a:r>
          </a:p>
        </p:txBody>
      </p:sp>
      <p:pic>
        <p:nvPicPr>
          <p:cNvPr id="12291" name="Picture 4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28738"/>
            <a:ext cx="8177213" cy="4895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Записи</a:t>
            </a:r>
          </a:p>
        </p:txBody>
      </p:sp>
      <p:pic>
        <p:nvPicPr>
          <p:cNvPr id="13315" name="Picture 4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6840538" cy="53292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Записи</a:t>
            </a:r>
          </a:p>
        </p:txBody>
      </p:sp>
      <p:pic>
        <p:nvPicPr>
          <p:cNvPr id="14339" name="Picture 4" descr="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68413"/>
            <a:ext cx="6697662" cy="53514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Использование полей записи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18488" cy="50180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Сравнение производится по полям записи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Присвоение: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Присвоение для отдельного поля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SELECT INTO</a:t>
            </a:r>
            <a:r>
              <a:rPr kumimoji="0" lang="ru-RU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в запись в целом или в отдельные поля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Присвоение значения одной записи другой записи – для одного и того же объявления 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TYPE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Вложенные записи</a:t>
            </a:r>
          </a:p>
        </p:txBody>
      </p:sp>
      <p:pic>
        <p:nvPicPr>
          <p:cNvPr id="16387" name="Picture 4" descr="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5040313" cy="5403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8435975" cy="6477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altLang="ru-RU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Примеры запросов к словарю данных</a:t>
            </a:r>
            <a:endParaRPr kumimoji="0" lang="ru-RU" altLang="ru-RU" sz="32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95288" y="1196975"/>
            <a:ext cx="8423275" cy="4464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 eaLnBrk="1" hangingPunct="0">
              <a:lnSpc>
                <a:spcPct val="150000"/>
              </a:lnSpc>
            </a:pPr>
            <a:r>
              <a:rPr lang="ru-RU" altLang="ru-RU" sz="2400" spc="0"/>
              <a:t>Вывод списка объектов базы данных</a:t>
            </a:r>
            <a:endParaRPr lang="ru-RU" altLang="ru-RU" sz="2400"/>
          </a:p>
          <a:p>
            <a:pPr marL="547688" lvl="1" indent="-273050" eaLnBrk="1" hangingPunct="0">
              <a:lnSpc>
                <a:spcPct val="150000"/>
              </a:lnSpc>
            </a:pPr>
            <a:r>
              <a:rPr lang="ru-RU" altLang="ru-RU" sz="2400"/>
              <a:t>SELECT object_name, </a:t>
            </a:r>
            <a:r>
              <a:rPr lang="en-US" altLang="ru-RU" sz="2400">
                <a:latin typeface="Gill Sans MT" pitchFamily="34" charset="0"/>
              </a:rPr>
              <a:t>owner,  status</a:t>
            </a:r>
            <a:r>
              <a:rPr lang="ru-RU" altLang="ru-RU" sz="2400"/>
              <a:t> FROM </a:t>
            </a:r>
            <a:r>
              <a:rPr lang="en-US" altLang="ru-RU" sz="2400">
                <a:latin typeface="Gill Sans MT" pitchFamily="34" charset="0"/>
              </a:rPr>
              <a:t>dba</a:t>
            </a:r>
            <a:r>
              <a:rPr lang="ru-RU" altLang="ru-RU" sz="2400"/>
              <a:t>_objects</a:t>
            </a:r>
            <a:r>
              <a:rPr lang="en-US" altLang="ru-RU" sz="2400">
                <a:latin typeface="Gill Sans MT" pitchFamily="34" charset="0"/>
              </a:rPr>
              <a:t>;</a:t>
            </a:r>
            <a:endParaRPr lang="ru-RU" altLang="ru-RU" sz="2400"/>
          </a:p>
          <a:p>
            <a:pPr marL="273050" lvl="0" indent="-273050" eaLnBrk="1" hangingPunct="0">
              <a:lnSpc>
                <a:spcPct val="150000"/>
              </a:lnSpc>
            </a:pPr>
            <a:r>
              <a:rPr lang="ru-RU" altLang="ru-RU" sz="2400" spc="0"/>
              <a:t>Вывод списка пользовательских констрейнов</a:t>
            </a:r>
          </a:p>
          <a:p>
            <a:pPr marL="547688" lvl="1" indent="-273050" eaLnBrk="1" hangingPunct="0">
              <a:lnSpc>
                <a:spcPct val="150000"/>
              </a:lnSpc>
            </a:pPr>
            <a:r>
              <a:rPr lang="ru-RU" altLang="ru-RU" sz="2400"/>
              <a:t>SELECT constraint_name, constraint_type</a:t>
            </a:r>
          </a:p>
          <a:p>
            <a:pPr marL="274638" lvl="1" indent="0" eaLnBrk="1" hangingPunct="0">
              <a:buNone/>
            </a:pPr>
            <a:r>
              <a:rPr lang="ru-RU" altLang="ru-RU" sz="2400"/>
              <a:t>FROM  user_constraints WHERE table_name = </a:t>
            </a:r>
            <a:r>
              <a:rPr lang="en-US" altLang="ru-RU" sz="2400">
                <a:latin typeface="Gill Sans MT" pitchFamily="34" charset="0"/>
              </a:rPr>
              <a:t>‘…’</a:t>
            </a:r>
            <a:r>
              <a:rPr lang="ru-RU" altLang="ru-RU" sz="2400"/>
              <a:t>;</a:t>
            </a:r>
            <a:endParaRPr lang="en-US" altLang="ru-RU" sz="2400">
              <a:latin typeface="Gill Sans MT" pitchFamily="34" charset="0"/>
            </a:endParaRPr>
          </a:p>
          <a:p>
            <a:pPr marL="273050" lvl="0" indent="-273050" eaLnBrk="1" hangingPunct="0"/>
            <a:r>
              <a:rPr lang="ru-RU" altLang="ru-RU" sz="2400" spc="0"/>
              <a:t>Просмотр сведений о подключаемых БД</a:t>
            </a:r>
            <a:endParaRPr lang="ru-RU" altLang="ru-RU" sz="2400"/>
          </a:p>
          <a:p>
            <a:pPr marL="547688" lvl="1" indent="-273050" eaLnBrk="1" hangingPunct="0"/>
            <a:r>
              <a:rPr lang="ru-RU" altLang="ru-RU" sz="2400"/>
              <a:t>SELECT </a:t>
            </a:r>
            <a:r>
              <a:rPr lang="en-US" altLang="ru-RU" sz="2400">
                <a:latin typeface="Gill Sans MT" pitchFamily="34" charset="0"/>
              </a:rPr>
              <a:t>name, open_mode, total_size</a:t>
            </a:r>
            <a:r>
              <a:rPr lang="ru-RU" altLang="ru-RU" sz="2400"/>
              <a:t> FROM </a:t>
            </a:r>
            <a:r>
              <a:rPr lang="en-US" altLang="ru-RU" sz="2400">
                <a:latin typeface="Gill Sans MT" pitchFamily="34" charset="0"/>
              </a:rPr>
              <a:t>v$pdbs</a:t>
            </a:r>
            <a:r>
              <a:rPr lang="ru-RU" altLang="ru-RU" sz="2400"/>
              <a:t>;</a:t>
            </a:r>
          </a:p>
          <a:p>
            <a:pPr marL="273050" lvl="0" indent="-273050" eaLnBrk="1" hangingPunct="0">
              <a:lnSpc>
                <a:spcPct val="150000"/>
              </a:lnSpc>
            </a:pPr>
            <a:endParaRPr lang="ru-RU" altLang="ru-RU" sz="2400"/>
          </a:p>
          <a:p>
            <a:pPr marL="0" lvl="0" indent="0" eaLnBrk="1" hangingPunct="0">
              <a:buNone/>
            </a:pPr>
            <a:endParaRPr lang="ru-RU" altLang="ru-RU" sz="2400"/>
          </a:p>
          <a:p>
            <a:pPr marL="0" lvl="0" indent="0" eaLnBrk="1" hangingPunct="0">
              <a:buNone/>
            </a:pPr>
            <a:endParaRPr lang="en-US" altLang="ru-RU" sz="2400">
              <a:latin typeface="Gill Sans MT" pitchFamily="34" charset="0"/>
            </a:endParaRPr>
          </a:p>
          <a:p>
            <a:pPr marL="273050" lvl="0" indent="-273050" eaLnBrk="1" hangingPunct="0">
              <a:buFont typeface="Wingdings" pitchFamily="2" charset="2"/>
              <a:buNone/>
            </a:pPr>
            <a:endParaRPr lang="ru-RU" altLang="ru-RU" sz="1900" b="1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Присваивание записей</a:t>
            </a:r>
          </a:p>
        </p:txBody>
      </p:sp>
      <p:pic>
        <p:nvPicPr>
          <p:cNvPr id="17411" name="Picture 2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25538"/>
            <a:ext cx="4467225" cy="53054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Запись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-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параметр процедуры и функции</a:t>
            </a:r>
          </a:p>
        </p:txBody>
      </p:sp>
      <p:pic>
        <p:nvPicPr>
          <p:cNvPr id="18435" name="Picture 2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341438"/>
            <a:ext cx="8112125" cy="47513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Записи</a:t>
            </a:r>
          </a:p>
        </p:txBody>
      </p:sp>
      <p:pic>
        <p:nvPicPr>
          <p:cNvPr id="20483" name="Picture 2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8286750" cy="51133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Записи</a:t>
            </a:r>
          </a:p>
        </p:txBody>
      </p:sp>
      <p:pic>
        <p:nvPicPr>
          <p:cNvPr id="21507" name="Picture 2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6408738" cy="55864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Коллекции</a:t>
            </a:r>
          </a:p>
        </p:txBody>
      </p:sp>
      <p:sp>
        <p:nvSpPr>
          <p:cNvPr id="225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18488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Коллекция – структура данных, содержащая элементы одного типа</a:t>
            </a:r>
          </a:p>
          <a:p>
            <a:pPr lvl="0"/>
            <a:r>
              <a:rPr lang="ru-RU" altLang="ru-RU" sz="2600"/>
              <a:t>Элементом коллекции может быть как скалярная величина, так и композитные данные</a:t>
            </a:r>
          </a:p>
          <a:p>
            <a:pPr lvl="0"/>
            <a:r>
              <a:rPr lang="ru-RU" altLang="ru-RU" sz="2600"/>
              <a:t>Элементы коллекций можно сравнивать между собой на эквивалентность</a:t>
            </a:r>
          </a:p>
          <a:p>
            <a:pPr lvl="0"/>
            <a:r>
              <a:rPr lang="ru-RU" altLang="ru-RU" sz="2600"/>
              <a:t>Можно передавать параметром </a:t>
            </a:r>
          </a:p>
          <a:p>
            <a:pPr lvl="0"/>
            <a:r>
              <a:rPr lang="ru-RU" altLang="ru-RU" sz="2600"/>
              <a:t>Одномерная, но можно создавать коллекции коллекций</a:t>
            </a:r>
          </a:p>
          <a:p>
            <a:pPr lvl="1"/>
            <a:r>
              <a:rPr lang="ru-RU" altLang="ru-RU" sz="2300"/>
              <a:t>Массив переменной длины</a:t>
            </a:r>
            <a:r>
              <a:rPr lang="en-US" altLang="ru-RU" sz="2300">
                <a:latin typeface="Gill Sans MT" pitchFamily="34" charset="0"/>
              </a:rPr>
              <a:t> VARRAY</a:t>
            </a:r>
            <a:endParaRPr lang="ru-RU" altLang="ru-RU" sz="2300"/>
          </a:p>
          <a:p>
            <a:pPr lvl="1"/>
            <a:r>
              <a:rPr lang="ru-RU" altLang="ru-RU" sz="2300"/>
              <a:t>Вложенная таблица</a:t>
            </a:r>
            <a:r>
              <a:rPr lang="en-US" altLang="ru-RU" sz="2300">
                <a:latin typeface="Gill Sans MT" pitchFamily="34" charset="0"/>
              </a:rPr>
              <a:t> (nested tables)</a:t>
            </a:r>
            <a:r>
              <a:rPr lang="ru-RU" altLang="ru-RU" sz="2300"/>
              <a:t> </a:t>
            </a:r>
          </a:p>
          <a:p>
            <a:pPr lvl="1"/>
            <a:r>
              <a:rPr lang="ru-RU" altLang="ru-RU" sz="2300"/>
              <a:t>Ассоциативный массив (</a:t>
            </a:r>
            <a:r>
              <a:rPr lang="en-US" altLang="ru-RU" sz="2300">
                <a:latin typeface="Gill Sans MT" pitchFamily="34" charset="0"/>
              </a:rPr>
              <a:t>associative array)</a:t>
            </a:r>
            <a:endParaRPr lang="ru-RU" altLang="ru-RU" sz="2300"/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  <a:p>
            <a:pPr lvl="0"/>
            <a:endParaRPr lang="ru-RU" altLang="ru-RU" sz="2100"/>
          </a:p>
        </p:txBody>
      </p:sp>
    </p:spTree>
  </p:cSld>
  <p:clrMapOvr>
    <a:masterClrMapping/>
  </p:clrMapOvr>
  <p:transition/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Рисунок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1341438"/>
            <a:ext cx="2887662" cy="160496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3555" name="Рисунок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475" y="1322388"/>
            <a:ext cx="2959100" cy="1716087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3556" name="TextBox 66"/>
          <p:cNvSpPr txBox="1"/>
          <p:nvPr/>
        </p:nvSpPr>
        <p:spPr>
          <a:xfrm>
            <a:off x="2300288" y="115888"/>
            <a:ext cx="4014787" cy="6318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/>
            <a:r>
              <a:rPr lang="en-US" altLang="ru-RU" sz="3500"/>
              <a:t>Collection Types</a:t>
            </a:r>
            <a:endParaRPr lang="ru-RU" altLang="ru-RU" sz="3500"/>
          </a:p>
        </p:txBody>
      </p:sp>
      <p:sp>
        <p:nvSpPr>
          <p:cNvPr id="23557" name="TextBox 67"/>
          <p:cNvSpPr txBox="1"/>
          <p:nvPr/>
        </p:nvSpPr>
        <p:spPr>
          <a:xfrm>
            <a:off x="2711450" y="2762250"/>
            <a:ext cx="3600450" cy="368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/>
            <a:r>
              <a:rPr lang="en-US" altLang="ru-RU" b="1"/>
              <a:t>Associative array</a:t>
            </a:r>
            <a:endParaRPr lang="ru-RU" altLang="ru-RU" b="1"/>
          </a:p>
        </p:txBody>
      </p:sp>
      <p:sp>
        <p:nvSpPr>
          <p:cNvPr id="23558" name="TextBox 68"/>
          <p:cNvSpPr txBox="1"/>
          <p:nvPr/>
        </p:nvSpPr>
        <p:spPr>
          <a:xfrm>
            <a:off x="323850" y="1484313"/>
            <a:ext cx="2087563" cy="3698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/>
            <a:r>
              <a:t>Index by</a:t>
            </a:r>
          </a:p>
        </p:txBody>
      </p:sp>
      <p:sp>
        <p:nvSpPr>
          <p:cNvPr id="23559" name="TextBox 70"/>
          <p:cNvSpPr txBox="1"/>
          <p:nvPr/>
        </p:nvSpPr>
        <p:spPr>
          <a:xfrm>
            <a:off x="107950" y="1811338"/>
            <a:ext cx="1727200" cy="3698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/>
            <a:r>
              <a:rPr lang="en-US" altLang="ru-RU">
                <a:latin typeface="Adobe Garamond Pro Bold" pitchFamily="18" charset="0"/>
              </a:rPr>
              <a:t>PLS_INTEGER</a:t>
            </a:r>
            <a:endParaRPr lang="ru-RU" altLang="ru-RU"/>
          </a:p>
        </p:txBody>
      </p:sp>
      <p:sp>
        <p:nvSpPr>
          <p:cNvPr id="23560" name="TextBox 71"/>
          <p:cNvSpPr txBox="1"/>
          <p:nvPr/>
        </p:nvSpPr>
        <p:spPr>
          <a:xfrm>
            <a:off x="7388225" y="1473200"/>
            <a:ext cx="1374775" cy="368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/>
            <a:r>
              <a:t>Index by</a:t>
            </a:r>
          </a:p>
        </p:txBody>
      </p:sp>
      <p:sp>
        <p:nvSpPr>
          <p:cNvPr id="23561" name="TextBox 73"/>
          <p:cNvSpPr txBox="1"/>
          <p:nvPr/>
        </p:nvSpPr>
        <p:spPr>
          <a:xfrm>
            <a:off x="7291388" y="1774825"/>
            <a:ext cx="1570037" cy="368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/>
            <a:r>
              <a:rPr lang="en-US" altLang="ru-RU">
                <a:latin typeface="Adobe Garamond Pro Bold" pitchFamily="18" charset="0"/>
              </a:rPr>
              <a:t>VARCHAR</a:t>
            </a:r>
            <a:endParaRPr lang="ru-RU" altLang="ru-RU"/>
          </a:p>
        </p:txBody>
      </p:sp>
      <p:sp>
        <p:nvSpPr>
          <p:cNvPr id="23562" name="TextBox 116"/>
          <p:cNvSpPr txBox="1"/>
          <p:nvPr/>
        </p:nvSpPr>
        <p:spPr>
          <a:xfrm>
            <a:off x="303213" y="3114675"/>
            <a:ext cx="2128837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/>
            <a:r>
              <a:rPr lang="en-US" altLang="ru-RU" b="1"/>
              <a:t>Nested table</a:t>
            </a:r>
            <a:endParaRPr lang="ru-RU" altLang="ru-RU" b="1"/>
          </a:p>
        </p:txBody>
      </p:sp>
      <p:grpSp>
        <p:nvGrpSpPr>
          <p:cNvPr id="23563" name="Группа 126"/>
          <p:cNvGrpSpPr/>
          <p:nvPr/>
        </p:nvGrpSpPr>
        <p:grpSpPr>
          <a:xfrm>
            <a:off x="288925" y="3344863"/>
            <a:ext cx="4244975" cy="3276600"/>
            <a:chOff x="832574" y="3554676"/>
            <a:chExt cx="4244846" cy="3276364"/>
          </a:xfrm>
        </p:grpSpPr>
        <p:grpSp>
          <p:nvGrpSpPr>
            <p:cNvPr id="23586" name="Группа 74"/>
            <p:cNvGrpSpPr/>
            <p:nvPr/>
          </p:nvGrpSpPr>
          <p:grpSpPr>
            <a:xfrm>
              <a:off x="832574" y="3554676"/>
              <a:ext cx="4244846" cy="3276364"/>
              <a:chOff x="539552" y="1575664"/>
              <a:chExt cx="6552728" cy="5057692"/>
            </a:xfrm>
          </p:grpSpPr>
          <p:sp>
            <p:nvSpPr>
              <p:cNvPr id="23589" name="Прямоугольник 75"/>
              <p:cNvSpPr/>
              <p:nvPr/>
            </p:nvSpPr>
            <p:spPr>
              <a:xfrm>
                <a:off x="539552" y="1953031"/>
                <a:ext cx="3455253" cy="46803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0" name="Прямоугольник 76"/>
              <p:cNvSpPr/>
              <p:nvPr/>
            </p:nvSpPr>
            <p:spPr>
              <a:xfrm>
                <a:off x="684134" y="2119660"/>
                <a:ext cx="1151751" cy="36021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1" name="Прямоугольник 77"/>
              <p:cNvSpPr/>
              <p:nvPr/>
            </p:nvSpPr>
            <p:spPr>
              <a:xfrm>
                <a:off x="684134" y="2612196"/>
                <a:ext cx="1151751" cy="3602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2" name="Прямоугольник 78"/>
              <p:cNvSpPr/>
              <p:nvPr/>
            </p:nvSpPr>
            <p:spPr>
              <a:xfrm>
                <a:off x="684134" y="3124337"/>
                <a:ext cx="1151751" cy="36021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3" name="Прямоугольник 79"/>
              <p:cNvSpPr/>
              <p:nvPr/>
            </p:nvSpPr>
            <p:spPr>
              <a:xfrm>
                <a:off x="676782" y="3609523"/>
                <a:ext cx="1151751" cy="36021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4" name="Прямоугольник 80"/>
              <p:cNvSpPr/>
              <p:nvPr/>
            </p:nvSpPr>
            <p:spPr>
              <a:xfrm>
                <a:off x="676782" y="4111861"/>
                <a:ext cx="1151751" cy="3602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5" name="Прямоугольник 81"/>
              <p:cNvSpPr/>
              <p:nvPr/>
            </p:nvSpPr>
            <p:spPr>
              <a:xfrm>
                <a:off x="676782" y="4616650"/>
                <a:ext cx="1151751" cy="3602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6" name="Прямоугольник 82"/>
              <p:cNvSpPr/>
              <p:nvPr/>
            </p:nvSpPr>
            <p:spPr>
              <a:xfrm>
                <a:off x="676782" y="6128567"/>
                <a:ext cx="1151751" cy="36021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7" name="Прямоугольник 83"/>
              <p:cNvSpPr/>
              <p:nvPr/>
            </p:nvSpPr>
            <p:spPr>
              <a:xfrm>
                <a:off x="676782" y="5626228"/>
                <a:ext cx="1151751" cy="3602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8" name="Прямоугольник 84"/>
              <p:cNvSpPr/>
              <p:nvPr/>
            </p:nvSpPr>
            <p:spPr>
              <a:xfrm>
                <a:off x="676782" y="5121439"/>
                <a:ext cx="1151751" cy="3602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99" name="Прямоугольник 85"/>
              <p:cNvSpPr/>
              <p:nvPr/>
            </p:nvSpPr>
            <p:spPr>
              <a:xfrm>
                <a:off x="1936356" y="2119660"/>
                <a:ext cx="575876" cy="36021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0" name="Прямоугольник 86"/>
              <p:cNvSpPr/>
              <p:nvPr/>
            </p:nvSpPr>
            <p:spPr>
              <a:xfrm>
                <a:off x="1926554" y="2612196"/>
                <a:ext cx="575876" cy="3602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1" name="Прямоугольник 87"/>
              <p:cNvSpPr/>
              <p:nvPr/>
            </p:nvSpPr>
            <p:spPr>
              <a:xfrm>
                <a:off x="1929006" y="3124337"/>
                <a:ext cx="575875" cy="36021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2" name="Прямоугольник 88"/>
              <p:cNvSpPr/>
              <p:nvPr/>
            </p:nvSpPr>
            <p:spPr>
              <a:xfrm>
                <a:off x="1943709" y="4138816"/>
                <a:ext cx="575875" cy="36021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3" name="Прямоугольник 89"/>
              <p:cNvSpPr/>
              <p:nvPr/>
            </p:nvSpPr>
            <p:spPr>
              <a:xfrm>
                <a:off x="1943709" y="3609523"/>
                <a:ext cx="575875" cy="36021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4" name="Прямоугольник 90"/>
              <p:cNvSpPr/>
              <p:nvPr/>
            </p:nvSpPr>
            <p:spPr>
              <a:xfrm>
                <a:off x="1943709" y="4616650"/>
                <a:ext cx="575875" cy="3602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5" name="Прямоугольник 91"/>
              <p:cNvSpPr/>
              <p:nvPr/>
            </p:nvSpPr>
            <p:spPr>
              <a:xfrm>
                <a:off x="1963313" y="5121439"/>
                <a:ext cx="575875" cy="3602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6" name="Прямоугольник 92"/>
              <p:cNvSpPr/>
              <p:nvPr/>
            </p:nvSpPr>
            <p:spPr>
              <a:xfrm>
                <a:off x="1963313" y="5626228"/>
                <a:ext cx="575875" cy="3602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7" name="Прямоугольник 93"/>
              <p:cNvSpPr/>
              <p:nvPr/>
            </p:nvSpPr>
            <p:spPr>
              <a:xfrm>
                <a:off x="1963313" y="6128567"/>
                <a:ext cx="575875" cy="36021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8" name="Прямоугольник 94"/>
              <p:cNvSpPr/>
              <p:nvPr/>
            </p:nvSpPr>
            <p:spPr>
              <a:xfrm>
                <a:off x="2627407" y="2119660"/>
                <a:ext cx="1296333" cy="3602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09" name="Прямоугольник 95"/>
              <p:cNvSpPr/>
              <p:nvPr/>
            </p:nvSpPr>
            <p:spPr>
              <a:xfrm>
                <a:off x="2627407" y="2612196"/>
                <a:ext cx="1296333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0" name="Прямоугольник 96"/>
              <p:cNvSpPr/>
              <p:nvPr/>
            </p:nvSpPr>
            <p:spPr>
              <a:xfrm>
                <a:off x="2612704" y="3124337"/>
                <a:ext cx="1296333" cy="3602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1" name="Прямоугольник 97"/>
              <p:cNvSpPr/>
              <p:nvPr/>
            </p:nvSpPr>
            <p:spPr>
              <a:xfrm>
                <a:off x="2627407" y="3609523"/>
                <a:ext cx="1296333" cy="3602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2" name="Прямоугольник 98"/>
              <p:cNvSpPr/>
              <p:nvPr/>
            </p:nvSpPr>
            <p:spPr>
              <a:xfrm>
                <a:off x="2632308" y="4138816"/>
                <a:ext cx="1296333" cy="3602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3" name="Прямоугольник 99"/>
              <p:cNvSpPr/>
              <p:nvPr/>
            </p:nvSpPr>
            <p:spPr>
              <a:xfrm>
                <a:off x="2612704" y="4616650"/>
                <a:ext cx="1296333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4" name="Прямоугольник 100"/>
              <p:cNvSpPr/>
              <p:nvPr/>
            </p:nvSpPr>
            <p:spPr>
              <a:xfrm>
                <a:off x="2627407" y="5121439"/>
                <a:ext cx="1296333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5" name="Прямоугольник 101"/>
              <p:cNvSpPr/>
              <p:nvPr/>
            </p:nvSpPr>
            <p:spPr>
              <a:xfrm>
                <a:off x="2627407" y="5631128"/>
                <a:ext cx="1296333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6" name="Прямоугольник 102"/>
              <p:cNvSpPr/>
              <p:nvPr/>
            </p:nvSpPr>
            <p:spPr>
              <a:xfrm>
                <a:off x="2627407" y="6128567"/>
                <a:ext cx="1296333" cy="3602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7" name="Прямоугольник 103"/>
              <p:cNvSpPr/>
              <p:nvPr/>
            </p:nvSpPr>
            <p:spPr>
              <a:xfrm>
                <a:off x="3994805" y="1575664"/>
                <a:ext cx="3097475" cy="203385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8" name="Прямоугольник 104"/>
              <p:cNvSpPr/>
              <p:nvPr/>
            </p:nvSpPr>
            <p:spPr>
              <a:xfrm>
                <a:off x="5795948" y="1700635"/>
                <a:ext cx="1225267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19" name="Прямоугольник 105"/>
              <p:cNvSpPr/>
              <p:nvPr/>
            </p:nvSpPr>
            <p:spPr>
              <a:xfrm>
                <a:off x="5075491" y="1700635"/>
                <a:ext cx="649391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0" name="Прямоугольник 106"/>
              <p:cNvSpPr/>
              <p:nvPr/>
            </p:nvSpPr>
            <p:spPr>
              <a:xfrm>
                <a:off x="4068321" y="1700635"/>
                <a:ext cx="936104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1" name="Прямоугольник 107"/>
              <p:cNvSpPr/>
              <p:nvPr/>
            </p:nvSpPr>
            <p:spPr>
              <a:xfrm>
                <a:off x="5795948" y="2144164"/>
                <a:ext cx="1225267" cy="3602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2" name="Прямоугольник 108"/>
              <p:cNvSpPr/>
              <p:nvPr/>
            </p:nvSpPr>
            <p:spPr>
              <a:xfrm>
                <a:off x="5800849" y="3087580"/>
                <a:ext cx="1225267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3" name="Прямоугольник 109"/>
              <p:cNvSpPr/>
              <p:nvPr/>
            </p:nvSpPr>
            <p:spPr>
              <a:xfrm>
                <a:off x="5795948" y="2612196"/>
                <a:ext cx="1225267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4" name="Прямоугольник 110"/>
              <p:cNvSpPr/>
              <p:nvPr/>
            </p:nvSpPr>
            <p:spPr>
              <a:xfrm>
                <a:off x="5075491" y="2144164"/>
                <a:ext cx="649391" cy="3602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5" name="Прямоугольник 111"/>
              <p:cNvSpPr/>
              <p:nvPr/>
            </p:nvSpPr>
            <p:spPr>
              <a:xfrm>
                <a:off x="5075491" y="3087580"/>
                <a:ext cx="649391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6" name="Прямоугольник 112"/>
              <p:cNvSpPr/>
              <p:nvPr/>
            </p:nvSpPr>
            <p:spPr>
              <a:xfrm>
                <a:off x="5075491" y="2612196"/>
                <a:ext cx="649391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7" name="Прямоугольник 113"/>
              <p:cNvSpPr/>
              <p:nvPr/>
            </p:nvSpPr>
            <p:spPr>
              <a:xfrm>
                <a:off x="4068321" y="3087580"/>
                <a:ext cx="936104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8" name="Прямоугольник 114"/>
              <p:cNvSpPr/>
              <p:nvPr/>
            </p:nvSpPr>
            <p:spPr>
              <a:xfrm>
                <a:off x="4068321" y="2597493"/>
                <a:ext cx="936104" cy="360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29" name="Прямоугольник 115"/>
              <p:cNvSpPr/>
              <p:nvPr/>
            </p:nvSpPr>
            <p:spPr>
              <a:xfrm>
                <a:off x="4068321" y="2153966"/>
                <a:ext cx="936104" cy="3602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baseline="0">
                    <a:solidFill>
                      <a:srgbClr val="FFFFFF"/>
                    </a:solidFill>
                    <a:effectLst/>
                    <a:latin typeface="Gill Sans MT"/>
                    <a:ea typeface="Arial"/>
                  </a:defRPr>
                </a:lvl5pPr>
                <a:lvl6pPr>
                  <a:defRPr lang="ru-RU">
                    <a:solidFill>
                      <a:srgbClr val="FFFFFF"/>
                    </a:solidFill>
                    <a:latin typeface="Gill Sans MT"/>
                  </a:defRPr>
                </a:lvl6pPr>
                <a:lvl7pPr>
                  <a:defRPr lang="ru-RU">
                    <a:solidFill>
                      <a:srgbClr val="FFFFFF"/>
                    </a:solidFill>
                    <a:latin typeface="Gill Sans MT"/>
                  </a:defRPr>
                </a:lvl7pPr>
                <a:lvl8pPr>
                  <a:defRPr lang="ru-RU">
                    <a:solidFill>
                      <a:srgbClr val="FFFFFF"/>
                    </a:solidFill>
                    <a:latin typeface="Gill Sans MT"/>
                  </a:defRPr>
                </a:lvl8pPr>
                <a:lvl9pPr>
                  <a:defRPr lang="ru-RU">
                    <a:solidFill>
                      <a:srgbClr val="FFFFFF"/>
                    </a:solidFill>
                    <a:latin typeface="Gill Sans MT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cxnSp>
          <p:nvCxnSpPr>
            <p:cNvPr id="23587" name="Прямая соединительная линия 118"/>
            <p:cNvCxnSpPr/>
            <p:nvPr/>
          </p:nvCxnSpPr>
          <p:spPr>
            <a:xfrm flipH="1">
              <a:off x="2843876" y="3753099"/>
              <a:ext cx="0" cy="2714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23588" name="Прямая со стрелкой 120"/>
            <p:cNvCxnSpPr/>
            <p:nvPr/>
          </p:nvCxnSpPr>
          <p:spPr>
            <a:xfrm>
              <a:off x="2843876" y="3753099"/>
              <a:ext cx="6476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tailEnd type="arrow"/>
            </a:ln>
          </p:spPr>
        </p:cxnSp>
      </p:grpSp>
      <p:grpSp>
        <p:nvGrpSpPr>
          <p:cNvPr id="23564" name="Группа 127"/>
          <p:cNvGrpSpPr/>
          <p:nvPr/>
        </p:nvGrpSpPr>
        <p:grpSpPr>
          <a:xfrm>
            <a:off x="4935538" y="4073525"/>
            <a:ext cx="3833812" cy="2447925"/>
            <a:chOff x="827584" y="1663437"/>
            <a:chExt cx="7200800" cy="4599339"/>
          </a:xfrm>
        </p:grpSpPr>
        <p:sp>
          <p:nvSpPr>
            <p:cNvPr id="23566" name="Прямоугольник 128"/>
            <p:cNvSpPr/>
            <p:nvPr/>
          </p:nvSpPr>
          <p:spPr>
            <a:xfrm>
              <a:off x="827584" y="1663437"/>
              <a:ext cx="7200800" cy="45993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67" name="Прямоугольник 129"/>
            <p:cNvSpPr/>
            <p:nvPr/>
          </p:nvSpPr>
          <p:spPr>
            <a:xfrm>
              <a:off x="1331490" y="1916968"/>
              <a:ext cx="1729385" cy="4324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68" name="Прямоугольник 130"/>
            <p:cNvSpPr/>
            <p:nvPr/>
          </p:nvSpPr>
          <p:spPr>
            <a:xfrm>
              <a:off x="3418679" y="1916968"/>
              <a:ext cx="1010797" cy="4324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69" name="Прямоугольник 131"/>
            <p:cNvSpPr/>
            <p:nvPr/>
          </p:nvSpPr>
          <p:spPr>
            <a:xfrm>
              <a:off x="4572597" y="1916968"/>
              <a:ext cx="3241105" cy="4324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0" name="Прямоугольник 132"/>
            <p:cNvSpPr/>
            <p:nvPr/>
          </p:nvSpPr>
          <p:spPr>
            <a:xfrm>
              <a:off x="3725795" y="2060138"/>
              <a:ext cx="1007814" cy="42951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1" name="Прямоугольник 133"/>
            <p:cNvSpPr/>
            <p:nvPr/>
          </p:nvSpPr>
          <p:spPr>
            <a:xfrm>
              <a:off x="3997128" y="2167516"/>
              <a:ext cx="1007814" cy="47126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2" name="Прямоугольник 134"/>
            <p:cNvSpPr/>
            <p:nvPr/>
          </p:nvSpPr>
          <p:spPr>
            <a:xfrm>
              <a:off x="1331490" y="2925124"/>
              <a:ext cx="1729385" cy="4324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3" name="Прямоугольник 135"/>
            <p:cNvSpPr/>
            <p:nvPr/>
          </p:nvSpPr>
          <p:spPr>
            <a:xfrm>
              <a:off x="3418679" y="2925124"/>
              <a:ext cx="1010797" cy="47126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4" name="Прямоугольник 136"/>
            <p:cNvSpPr/>
            <p:nvPr/>
          </p:nvSpPr>
          <p:spPr>
            <a:xfrm>
              <a:off x="4572597" y="2984779"/>
              <a:ext cx="3241105" cy="4295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5" name="Прямоугольник 137"/>
            <p:cNvSpPr/>
            <p:nvPr/>
          </p:nvSpPr>
          <p:spPr>
            <a:xfrm>
              <a:off x="3725795" y="3121983"/>
              <a:ext cx="1007814" cy="47126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6" name="Прямоугольник 138"/>
            <p:cNvSpPr/>
            <p:nvPr/>
          </p:nvSpPr>
          <p:spPr>
            <a:xfrm>
              <a:off x="3997128" y="3274100"/>
              <a:ext cx="1007814" cy="47126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7" name="Прямоугольник 139"/>
            <p:cNvSpPr/>
            <p:nvPr/>
          </p:nvSpPr>
          <p:spPr>
            <a:xfrm>
              <a:off x="4232683" y="3426220"/>
              <a:ext cx="1007814" cy="46828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8" name="Прямоугольник 140"/>
            <p:cNvSpPr/>
            <p:nvPr/>
          </p:nvSpPr>
          <p:spPr>
            <a:xfrm>
              <a:off x="5240497" y="3912400"/>
              <a:ext cx="1007814" cy="47126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79" name="Прямоугольник 141"/>
            <p:cNvSpPr/>
            <p:nvPr/>
          </p:nvSpPr>
          <p:spPr>
            <a:xfrm>
              <a:off x="1355344" y="4723698"/>
              <a:ext cx="1726404" cy="4324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80" name="Прямоугольник 142"/>
            <p:cNvSpPr/>
            <p:nvPr/>
          </p:nvSpPr>
          <p:spPr>
            <a:xfrm>
              <a:off x="3347118" y="4708785"/>
              <a:ext cx="1007814" cy="47126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81" name="Прямоугольник 143"/>
            <p:cNvSpPr/>
            <p:nvPr/>
          </p:nvSpPr>
          <p:spPr>
            <a:xfrm>
              <a:off x="4572597" y="4798266"/>
              <a:ext cx="3241105" cy="4324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82" name="Прямоугольник 144"/>
            <p:cNvSpPr/>
            <p:nvPr/>
          </p:nvSpPr>
          <p:spPr>
            <a:xfrm>
              <a:off x="3621434" y="4860902"/>
              <a:ext cx="1007814" cy="47126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83" name="Прямоугольник 145"/>
            <p:cNvSpPr/>
            <p:nvPr/>
          </p:nvSpPr>
          <p:spPr>
            <a:xfrm>
              <a:off x="3922587" y="5013021"/>
              <a:ext cx="1010795" cy="47126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84" name="Прямоугольник 146"/>
            <p:cNvSpPr/>
            <p:nvPr/>
          </p:nvSpPr>
          <p:spPr>
            <a:xfrm>
              <a:off x="4933381" y="5484290"/>
              <a:ext cx="1007814" cy="47126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85" name="Прямоугольник 147"/>
            <p:cNvSpPr/>
            <p:nvPr/>
          </p:nvSpPr>
          <p:spPr>
            <a:xfrm>
              <a:off x="5183844" y="5657287"/>
              <a:ext cx="1007814" cy="47126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1pPr>
              <a:lvl2pPr marL="4572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2pPr>
              <a:lvl3pPr marL="9144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3pPr>
              <a:lvl4pPr marL="13716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4pPr>
              <a:lvl5pPr marL="1828800" indent="0" algn="l" defTabSz="91440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baseline="0">
                  <a:solidFill>
                    <a:srgbClr val="FFFFFF"/>
                  </a:solidFill>
                  <a:effectLst/>
                  <a:latin typeface="Gill Sans MT"/>
                  <a:ea typeface="Arial"/>
                </a:defRPr>
              </a:lvl5pPr>
              <a:lvl6pPr>
                <a:defRPr lang="ru-RU">
                  <a:solidFill>
                    <a:srgbClr val="FFFFFF"/>
                  </a:solidFill>
                  <a:latin typeface="Gill Sans MT"/>
                </a:defRPr>
              </a:lvl6pPr>
              <a:lvl7pPr>
                <a:defRPr lang="ru-RU">
                  <a:solidFill>
                    <a:srgbClr val="FFFFFF"/>
                  </a:solidFill>
                  <a:latin typeface="Gill Sans MT"/>
                </a:defRPr>
              </a:lvl7pPr>
              <a:lvl8pPr>
                <a:defRPr lang="ru-RU">
                  <a:solidFill>
                    <a:srgbClr val="FFFFFF"/>
                  </a:solidFill>
                  <a:latin typeface="Gill Sans MT"/>
                </a:defRPr>
              </a:lvl8pPr>
              <a:lvl9pPr>
                <a:defRPr lang="ru-RU">
                  <a:solidFill>
                    <a:srgbClr val="FFFFFF"/>
                  </a:solidFill>
                  <a:latin typeface="Gill Sans MT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3565" name="TextBox 148"/>
          <p:cNvSpPr txBox="1"/>
          <p:nvPr/>
        </p:nvSpPr>
        <p:spPr>
          <a:xfrm>
            <a:off x="6251575" y="3589338"/>
            <a:ext cx="1355725" cy="368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/>
            <a:r>
              <a:rPr lang="en-US" altLang="ru-RU" b="1"/>
              <a:t>Varray</a:t>
            </a:r>
            <a:endParaRPr lang="ru-RU" altLang="ru-RU" b="1"/>
          </a:p>
        </p:txBody>
      </p:sp>
    </p:spTree>
  </p:cSld>
  <p:clrMapOvr>
    <a:masterClrMapping/>
  </p:clrMapOvr>
  <p:transition/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Термины</a:t>
            </a:r>
          </a:p>
        </p:txBody>
      </p:sp>
      <p:sp>
        <p:nvSpPr>
          <p:cNvPr id="2457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Коллекция состоит из </a:t>
            </a:r>
            <a:r>
              <a:rPr lang="ru-RU" altLang="ru-RU" sz="2600" b="1"/>
              <a:t>набора</a:t>
            </a:r>
            <a:r>
              <a:rPr lang="ru-RU" altLang="ru-RU" sz="2600"/>
              <a:t> элементов, причем каждый элемент находится в определенной позиции  (имеется </a:t>
            </a:r>
            <a:r>
              <a:rPr lang="ru-RU" altLang="ru-RU" sz="2600" b="1"/>
              <a:t>индекс</a:t>
            </a:r>
            <a:r>
              <a:rPr lang="ru-RU" altLang="ru-RU" sz="2600"/>
              <a:t> элемента)</a:t>
            </a:r>
          </a:p>
          <a:p>
            <a:pPr lvl="0"/>
            <a:r>
              <a:rPr lang="ru-RU" altLang="ru-RU" sz="2600"/>
              <a:t>Необходимо объявить </a:t>
            </a:r>
            <a:r>
              <a:rPr lang="ru-RU" altLang="ru-RU" sz="2600" b="1"/>
              <a:t>тип коллекции </a:t>
            </a:r>
            <a:r>
              <a:rPr lang="ru-RU" altLang="ru-RU" sz="2600"/>
              <a:t>– командой TYPE</a:t>
            </a:r>
          </a:p>
          <a:p>
            <a:pPr lvl="0"/>
            <a:r>
              <a:rPr lang="ru-RU" altLang="ru-RU" sz="2600"/>
              <a:t>Необходимо объявить </a:t>
            </a:r>
            <a:r>
              <a:rPr lang="ru-RU" altLang="ru-RU" sz="2600" b="1"/>
              <a:t>коллекцию </a:t>
            </a:r>
            <a:r>
              <a:rPr lang="ru-RU" altLang="ru-RU" sz="2600"/>
              <a:t>– переменную этого типа для дальнейшего использования </a:t>
            </a:r>
          </a:p>
        </p:txBody>
      </p:sp>
    </p:spTree>
  </p:cSld>
  <p:clrMapOvr>
    <a:masterClrMapping/>
  </p:clrMapOvr>
  <p:transition/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100"/>
              <a:t>Ограниченная и неограниченная коллекция</a:t>
            </a:r>
          </a:p>
        </p:txBody>
      </p:sp>
      <p:sp>
        <p:nvSpPr>
          <p:cNvPr id="25603" name="Объект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Коллекция называется </a:t>
            </a:r>
            <a:r>
              <a:rPr lang="ru-RU" altLang="ru-RU" sz="2600" b="1"/>
              <a:t>ограниченной</a:t>
            </a:r>
            <a:r>
              <a:rPr lang="ru-RU" altLang="ru-RU" sz="2600"/>
              <a:t>, если заранее определены границы возможных значений индексов ее элементов, иначе </a:t>
            </a:r>
            <a:r>
              <a:rPr lang="ru-RU" altLang="ru-RU" sz="2600" b="1"/>
              <a:t>неограниченной</a:t>
            </a:r>
          </a:p>
          <a:p>
            <a:pPr lvl="0"/>
            <a:r>
              <a:rPr lang="ru-RU" altLang="ru-RU" sz="2600"/>
              <a:t>Коллекции типа VARRAY всегда ограничены</a:t>
            </a:r>
          </a:p>
          <a:p>
            <a:pPr lvl="0"/>
            <a:r>
              <a:rPr lang="ru-RU" altLang="ru-RU" sz="2600"/>
              <a:t>Вложенные таблицы и ассоциативные массивы неограничены</a:t>
            </a:r>
          </a:p>
        </p:txBody>
      </p:sp>
    </p:spTree>
  </p:cSld>
  <p:clrMapOvr>
    <a:masterClrMapping/>
  </p:clrMapOvr>
  <p:transition/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Разреженные и плотные коллекции</a:t>
            </a:r>
          </a:p>
        </p:txBody>
      </p:sp>
      <p:sp>
        <p:nvSpPr>
          <p:cNvPr id="26627" name="Объект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Коллекция называется плотной, если все ее элементы, определены и каждому из них присвоено некоторое значение (таковым может быть и NULL)</a:t>
            </a:r>
          </a:p>
          <a:p>
            <a:pPr lvl="0"/>
            <a:r>
              <a:rPr lang="ru-RU" altLang="ru-RU" sz="2600"/>
              <a:t>Массивы VARRAY всегда являются плотными</a:t>
            </a:r>
          </a:p>
          <a:p>
            <a:pPr lvl="0"/>
            <a:r>
              <a:rPr lang="ru-RU" altLang="ru-RU" sz="2600"/>
              <a:t>Вложенные таблицы первоначально всегда плотные, но по мере удаления некоторых элементов становятся разреженными</a:t>
            </a:r>
          </a:p>
          <a:p>
            <a:pPr lvl="0"/>
            <a:r>
              <a:rPr lang="ru-RU" altLang="ru-RU" sz="2600"/>
              <a:t>Ассоциативные массивы могут быть как разреженными, так и плотными в зависимости от способа их заполнения</a:t>
            </a:r>
          </a:p>
        </p:txBody>
      </p:sp>
    </p:spTree>
  </p:cSld>
  <p:clrMapOvr>
    <a:masterClrMapping/>
  </p:clrMapOvr>
  <p:transition/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Работа с коллекциями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Объявление коллекций</a:t>
            </a:r>
          </a:p>
          <a:p>
            <a:pPr lvl="0"/>
            <a:r>
              <a:rPr lang="ru-RU" altLang="ru-RU" sz="2600"/>
              <a:t>Инициализация коллекций</a:t>
            </a:r>
          </a:p>
          <a:p>
            <a:pPr lvl="1"/>
            <a:r>
              <a:rPr lang="ru-RU" altLang="ru-RU" sz="2300"/>
              <a:t>Явно с помощью конструктора</a:t>
            </a:r>
          </a:p>
          <a:p>
            <a:pPr lvl="1"/>
            <a:r>
              <a:rPr lang="ru-RU" altLang="ru-RU" sz="2300"/>
              <a:t>Неявно при выборке из базы данных</a:t>
            </a:r>
          </a:p>
          <a:p>
            <a:pPr lvl="1"/>
            <a:r>
              <a:rPr lang="ru-RU" altLang="ru-RU" sz="2300"/>
              <a:t>Прямым присвоением переменной с другой коллекции такого же типа</a:t>
            </a:r>
          </a:p>
          <a:p>
            <a:pPr lvl="0"/>
            <a:r>
              <a:rPr lang="ru-RU" altLang="ru-RU" sz="2600"/>
              <a:t>Добавление и удаление элементов</a:t>
            </a:r>
          </a:p>
          <a:p>
            <a:pPr lvl="1"/>
            <a:r>
              <a:rPr lang="ru-RU" altLang="ru-RU" sz="2300"/>
              <a:t>Вложенные таблицы и массивы переменной длины – сначала увеличить размер при помощи функции </a:t>
            </a:r>
            <a:r>
              <a:rPr lang="en-US" altLang="ru-RU" sz="2300">
                <a:latin typeface="Gill Sans MT" pitchFamily="34" charset="0"/>
              </a:rPr>
              <a:t>EXTEND</a:t>
            </a:r>
            <a:r>
              <a:rPr lang="ru-RU" altLang="ru-RU" sz="2300"/>
              <a:t>, а затем присвоить значения новым элементам</a:t>
            </a:r>
          </a:p>
          <a:p>
            <a:pPr lvl="1"/>
            <a:r>
              <a:rPr lang="ru-RU" altLang="ru-RU" sz="2300"/>
              <a:t>Ассоциативный массив – присвоение значения новому элементу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Словарь - заключение</a:t>
            </a:r>
          </a:p>
        </p:txBody>
      </p:sp>
      <p:sp>
        <p:nvSpPr>
          <p:cNvPr id="20483" name="Rectangle 3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135937" cy="51117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 eaLnBrk="1" hangingPunct="1"/>
            <a:r>
              <a:rPr lang="ru-RU" altLang="ru-RU" sz="2600"/>
              <a:t>Словарь данных - это набор таблиц</a:t>
            </a:r>
          </a:p>
          <a:p>
            <a:pPr lvl="0" eaLnBrk="1" hangingPunct="1"/>
            <a:r>
              <a:rPr lang="ru-RU" altLang="ru-RU" sz="2600"/>
              <a:t>Пользователь просматривает содержимое словаря данных с помощью представлений</a:t>
            </a:r>
          </a:p>
          <a:p>
            <a:pPr lvl="0" eaLnBrk="1" hangingPunct="1"/>
            <a:r>
              <a:rPr lang="ru-RU" altLang="ru-RU" sz="2600"/>
              <a:t>Список основных представлений приводится в конце лекции</a:t>
            </a:r>
          </a:p>
          <a:p>
            <a:pPr lvl="0" eaLnBrk="1" hangingPunct="1"/>
            <a:endParaRPr lang="ru-RU" altLang="ru-RU" sz="2400"/>
          </a:p>
          <a:p>
            <a:pPr lvl="0" eaLnBrk="1" hangingPunct="1">
              <a:buFont typeface="Wingdings" pitchFamily="2" charset="2"/>
              <a:buNone/>
            </a:pPr>
            <a:endParaRPr lang="ru-RU" altLang="ru-RU" sz="2400"/>
          </a:p>
        </p:txBody>
      </p:sp>
    </p:spTree>
  </p:cSld>
  <p:clrMapOvr>
    <a:masterClrMapping/>
  </p:clrMapOvr>
  <p:transition/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Массивы переменной длины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Массивы переменной длины </a:t>
            </a:r>
            <a:r>
              <a:rPr lang="en-US" altLang="ru-RU" sz="2600">
                <a:latin typeface="Gill Sans MT" pitchFamily="34" charset="0"/>
              </a:rPr>
              <a:t>– </a:t>
            </a:r>
            <a:r>
              <a:rPr lang="ru-RU" altLang="ru-RU" sz="2600"/>
              <a:t>одномерные, связанные коллекции однотипных элементов</a:t>
            </a:r>
          </a:p>
          <a:p>
            <a:pPr lvl="0"/>
            <a:r>
              <a:rPr lang="ru-RU" altLang="ru-RU" sz="2600"/>
              <a:t>Доступны в рамках </a:t>
            </a:r>
            <a:r>
              <a:rPr lang="en-US" altLang="ru-RU" sz="2600">
                <a:latin typeface="Gill Sans MT" pitchFamily="34" charset="0"/>
              </a:rPr>
              <a:t>PL/SQL</a:t>
            </a:r>
            <a:r>
              <a:rPr lang="ru-RU" altLang="ru-RU" sz="2600"/>
              <a:t> и в БД</a:t>
            </a:r>
          </a:p>
          <a:p>
            <a:pPr lvl="0"/>
            <a:r>
              <a:rPr lang="ru-RU" altLang="ru-RU" sz="2600"/>
              <a:t>Являются плотными</a:t>
            </a:r>
          </a:p>
        </p:txBody>
      </p:sp>
    </p:spTree>
  </p:cSld>
  <p:clrMapOvr>
    <a:masterClrMapping/>
  </p:clrMapOvr>
  <p:transition/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Массивы переменной длины</a:t>
            </a:r>
          </a:p>
        </p:txBody>
      </p:sp>
      <p:pic>
        <p:nvPicPr>
          <p:cNvPr id="29699" name="Picture 2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41438"/>
            <a:ext cx="5688012" cy="51196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Массивы переменной длины</a:t>
            </a:r>
          </a:p>
        </p:txBody>
      </p:sp>
      <p:pic>
        <p:nvPicPr>
          <p:cNvPr id="30723" name="Picture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5543550" cy="50879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Массивы переменной длины</a:t>
            </a:r>
          </a:p>
        </p:txBody>
      </p:sp>
      <p:pic>
        <p:nvPicPr>
          <p:cNvPr id="31747" name="Picture 2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12875"/>
            <a:ext cx="8089900" cy="4032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Массивы переменной длины</a:t>
            </a:r>
          </a:p>
        </p:txBody>
      </p:sp>
      <p:pic>
        <p:nvPicPr>
          <p:cNvPr id="32771" name="Picture 2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6919913" cy="47529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Массивы переменной длины</a:t>
            </a:r>
          </a:p>
        </p:txBody>
      </p:sp>
      <p:pic>
        <p:nvPicPr>
          <p:cNvPr id="33795" name="Picture 2" descr="18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3238" y="1244600"/>
            <a:ext cx="8477250" cy="54610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Массивы переменной длины</a:t>
            </a:r>
          </a:p>
        </p:txBody>
      </p:sp>
      <p:pic>
        <p:nvPicPr>
          <p:cNvPr id="34819" name="Picture 2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3650"/>
            <a:ext cx="7272338" cy="50307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Вложенные таблицы</a:t>
            </a:r>
          </a:p>
        </p:txBody>
      </p:sp>
      <p:sp>
        <p:nvSpPr>
          <p:cNvPr id="358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Вложенные таблицы </a:t>
            </a:r>
            <a:r>
              <a:rPr lang="en-US" altLang="ru-RU" sz="2600">
                <a:latin typeface="Gill Sans MT" pitchFamily="34" charset="0"/>
              </a:rPr>
              <a:t>– </a:t>
            </a:r>
            <a:r>
              <a:rPr lang="ru-RU" altLang="ru-RU" sz="2600"/>
              <a:t>одномерные, несвязанные коллекции однотипных элементов</a:t>
            </a:r>
          </a:p>
          <a:p>
            <a:pPr lvl="0"/>
            <a:r>
              <a:rPr lang="ru-RU" altLang="ru-RU" sz="2600"/>
              <a:t>Доступны в рамках </a:t>
            </a:r>
            <a:r>
              <a:rPr lang="en-US" altLang="ru-RU" sz="2600">
                <a:latin typeface="Gill Sans MT" pitchFamily="34" charset="0"/>
              </a:rPr>
              <a:t>PL/SQL</a:t>
            </a:r>
            <a:r>
              <a:rPr lang="ru-RU" altLang="ru-RU" sz="2600"/>
              <a:t> и как поля таблицы в БД</a:t>
            </a:r>
          </a:p>
          <a:p>
            <a:pPr lvl="0"/>
            <a:r>
              <a:rPr lang="ru-RU" altLang="ru-RU" sz="2600"/>
              <a:t>Изначально являются плотными, но могут впоследствии становиться разреженными</a:t>
            </a:r>
          </a:p>
        </p:txBody>
      </p:sp>
    </p:spTree>
  </p:cSld>
  <p:clrMapOvr>
    <a:masterClrMapping/>
  </p:clrMapOvr>
  <p:transition/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Вложенные таблицы </a:t>
            </a:r>
          </a:p>
        </p:txBody>
      </p:sp>
      <p:pic>
        <p:nvPicPr>
          <p:cNvPr id="36867" name="Picture 2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5543550" cy="54102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Ассоциативные массивы</a:t>
            </a:r>
          </a:p>
        </p:txBody>
      </p:sp>
      <p:sp>
        <p:nvSpPr>
          <p:cNvPr id="378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Ассоциативные массивы </a:t>
            </a:r>
            <a:r>
              <a:rPr lang="en-US" altLang="ru-RU" sz="2600">
                <a:latin typeface="Gill Sans MT" pitchFamily="34" charset="0"/>
              </a:rPr>
              <a:t>– </a:t>
            </a:r>
            <a:r>
              <a:rPr lang="ru-RU" altLang="ru-RU" sz="2600"/>
              <a:t>одномерные, неограниченные (по максимальному количеству элементов при создании) коллекции элементов</a:t>
            </a:r>
          </a:p>
          <a:p>
            <a:pPr lvl="0"/>
            <a:r>
              <a:rPr lang="ru-RU" altLang="ru-RU" sz="2600"/>
              <a:t>Доступны </a:t>
            </a:r>
            <a:r>
              <a:rPr lang="en-US" altLang="ru-RU" sz="2600">
                <a:latin typeface="Gill Sans MT" pitchFamily="34" charset="0"/>
              </a:rPr>
              <a:t> </a:t>
            </a:r>
            <a:r>
              <a:rPr lang="ru-RU" altLang="ru-RU" sz="2600"/>
              <a:t>только в рамках </a:t>
            </a:r>
            <a:r>
              <a:rPr lang="en-US" altLang="ru-RU" sz="2600">
                <a:latin typeface="Gill Sans MT" pitchFamily="34" charset="0"/>
              </a:rPr>
              <a:t>PL/SQL</a:t>
            </a:r>
            <a:endParaRPr lang="ru-RU" altLang="ru-RU" sz="2600"/>
          </a:p>
          <a:p>
            <a:pPr lvl="0"/>
            <a:r>
              <a:rPr lang="ru-RU" altLang="ru-RU" sz="2600"/>
              <a:t>Изначально являются разреженными, индекс может принимать непоследовательные значения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 err="1"/>
              <a:t>Мультиарендная</a:t>
            </a:r>
            <a:r>
              <a:rPr dirty="0"/>
              <a:t> архитектура</a:t>
            </a:r>
          </a:p>
        </p:txBody>
      </p:sp>
      <p:sp>
        <p:nvSpPr>
          <p:cNvPr id="215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dirty="0">
                <a:latin typeface="Gill Sans MT" pitchFamily="34" charset="0"/>
              </a:rPr>
              <a:t>Oracle Multitenant</a:t>
            </a:r>
            <a:r>
              <a:rPr lang="ru-RU" altLang="ru-RU" sz="2600" dirty="0"/>
              <a:t> - технология, позволяющая запустить несколько независимых баз данных в рамках одного экземпляра. </a:t>
            </a:r>
          </a:p>
          <a:p>
            <a:pPr lvl="0"/>
            <a:r>
              <a:rPr lang="ru-RU" altLang="ru-RU" sz="2600" dirty="0"/>
              <a:t>Каждая база данных имеет свой набор табличных пространств и набор схем, но при этом у них общая </a:t>
            </a:r>
            <a:r>
              <a:rPr lang="en-US" altLang="ru-RU" sz="2600" dirty="0">
                <a:latin typeface="Gill Sans MT" pitchFamily="34" charset="0"/>
              </a:rPr>
              <a:t>SGA </a:t>
            </a:r>
            <a:r>
              <a:rPr lang="ru-RU" altLang="ru-RU" sz="2600" dirty="0"/>
              <a:t>и один набор серверных процессов.  </a:t>
            </a:r>
          </a:p>
          <a:p>
            <a:pPr lvl="0"/>
            <a:r>
              <a:rPr lang="ru-RU" altLang="ru-RU" sz="2600" dirty="0"/>
              <a:t>Базы данных изолированы, друг о друге ничего не знают, не конфликтуют между собой.</a:t>
            </a:r>
          </a:p>
          <a:p>
            <a:pPr lvl="0"/>
            <a:r>
              <a:rPr lang="ru-RU" altLang="ru-RU" sz="2600" dirty="0"/>
              <a:t>Словарь разбивается на две части: общую часть и локальную.</a:t>
            </a:r>
            <a:r>
              <a:rPr lang="ru-RU" altLang="ru-RU" sz="2600" b="1" dirty="0"/>
              <a:t> </a:t>
            </a:r>
            <a:endParaRPr lang="ru-RU" altLang="ru-RU" sz="2600" dirty="0"/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Ассоциативные массивы</a:t>
            </a:r>
          </a:p>
        </p:txBody>
      </p:sp>
      <p:pic>
        <p:nvPicPr>
          <p:cNvPr id="38915" name="Picture 2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160463"/>
            <a:ext cx="5473700" cy="52006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Методы и исключения коллекций</a:t>
            </a:r>
          </a:p>
        </p:txBody>
      </p:sp>
      <p:pic>
        <p:nvPicPr>
          <p:cNvPr id="39939" name="Picture 2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41438"/>
            <a:ext cx="4175125" cy="49879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Сравнение характеристик коллекций</a:t>
            </a:r>
          </a:p>
        </p:txBody>
      </p:sp>
      <p:sp>
        <p:nvSpPr>
          <p:cNvPr id="409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5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Размерность?</a:t>
            </a:r>
          </a:p>
          <a:p>
            <a:pPr lvl="0"/>
            <a:r>
              <a:rPr lang="ru-RU" altLang="ru-RU" sz="2400"/>
              <a:t>Можно ли использовать как поле в таблице?</a:t>
            </a:r>
          </a:p>
          <a:p>
            <a:pPr lvl="0"/>
            <a:r>
              <a:rPr lang="ru-RU" altLang="ru-RU" sz="2400"/>
              <a:t>Неинициализированное состояние?</a:t>
            </a:r>
          </a:p>
          <a:p>
            <a:pPr lvl="0"/>
            <a:r>
              <a:rPr lang="ru-RU" altLang="ru-RU" sz="2400"/>
              <a:t>Инициализация?</a:t>
            </a:r>
          </a:p>
          <a:p>
            <a:pPr lvl="0"/>
            <a:r>
              <a:rPr lang="ru-RU" altLang="ru-RU" sz="2400"/>
              <a:t>Диапазон индексов?</a:t>
            </a:r>
          </a:p>
          <a:p>
            <a:pPr lvl="0"/>
            <a:r>
              <a:rPr lang="ru-RU" altLang="ru-RU" sz="2400"/>
              <a:t>Разреженность?</a:t>
            </a:r>
          </a:p>
          <a:p>
            <a:pPr lvl="0"/>
            <a:r>
              <a:rPr lang="ru-RU" altLang="ru-RU" sz="2400"/>
              <a:t>Ограничен по максимальному количеству элементов?</a:t>
            </a:r>
          </a:p>
          <a:p>
            <a:pPr lvl="0"/>
            <a:r>
              <a:rPr lang="ru-RU" altLang="ru-RU" sz="2400"/>
              <a:t>Можно ли присваивать значение любому элементу?</a:t>
            </a:r>
          </a:p>
          <a:p>
            <a:pPr lvl="0"/>
            <a:r>
              <a:rPr lang="ru-RU" altLang="ru-RU" sz="2400"/>
              <a:t>Метод расширения и уменьшения?</a:t>
            </a:r>
          </a:p>
          <a:p>
            <a:pPr lvl="0"/>
            <a:r>
              <a:rPr lang="ru-RU" altLang="ru-RU" sz="2400"/>
              <a:t>Можно ли сравнивать на равенство весь объект целиком?</a:t>
            </a:r>
          </a:p>
          <a:p>
            <a:pPr lvl="0"/>
            <a:r>
              <a:rPr lang="ru-RU" altLang="ru-RU" sz="2400"/>
              <a:t>Элементы сохраняют позицию при записи или чтении из БД?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 spd="slow"/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en-US" altLang="ru-RU" b="1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r>
              <a:rPr lang="ru-RU" altLang="ru-RU" b="1">
                <a:solidFill>
                  <a:srgbClr val="000000"/>
                </a:solidFill>
              </a:rPr>
              <a:t> 12с</a:t>
            </a:r>
            <a:endParaRPr lang="ru-RU" altLang="ru-RU" b="1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r" eaLnBrk="1" hangingPunct="1"/>
            <a:r>
              <a:rPr lang="ru-RU" altLang="ru-RU" sz="2000">
                <a:solidFill>
                  <a:srgbClr val="000000"/>
                </a:solidFill>
                <a:latin typeface="Cambria" pitchFamily="18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 pitchFamily="34" charset="0"/>
              </a:rPr>
              <a:t>10</a:t>
            </a:r>
            <a:endParaRPr lang="ru-RU" altLang="ru-RU" sz="20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20" name="Прямоугольник 1"/>
          <p:cNvSpPr/>
          <p:nvPr/>
        </p:nvSpPr>
        <p:spPr>
          <a:xfrm>
            <a:off x="3995738" y="4076700"/>
            <a:ext cx="4176712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 pitchFamily="34" charset="0"/>
              </a:defRPr>
            </a:lvl5pPr>
          </a:lstStyle>
          <a:p>
            <a:pPr marL="0" lvl="0" indent="0" algn="r" eaLnBrk="1" hangingPunct="1"/>
            <a:r>
              <a:rPr lang="en-US" altLang="ru-RU" b="1">
                <a:solidFill>
                  <a:srgbClr val="000000"/>
                </a:solidFill>
                <a:latin typeface="Arial" pitchFamily="34" charset="0"/>
              </a:rPr>
              <a:t>PL/SQL</a:t>
            </a:r>
            <a:r>
              <a:rPr lang="ru-RU" altLang="ru-RU" b="1">
                <a:solidFill>
                  <a:srgbClr val="000000"/>
                </a:solidFill>
                <a:latin typeface="Arial" pitchFamily="34" charset="0"/>
              </a:rPr>
              <a:t> Курсоры</a:t>
            </a:r>
            <a:endParaRPr lang="ru-RU" altLang="ru-RU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Курсоры</a:t>
            </a:r>
          </a:p>
        </p:txBody>
      </p:sp>
      <p:sp>
        <p:nvSpPr>
          <p:cNvPr id="102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 b="1"/>
              <a:t>Курсор</a:t>
            </a:r>
            <a:r>
              <a:rPr lang="ru-RU" altLang="ru-RU" sz="2600"/>
              <a:t> — объект БД, который позволяет приложениям работать с записями построчно</a:t>
            </a:r>
          </a:p>
          <a:p>
            <a:pPr marL="273050" lvl="0" indent="-273050"/>
            <a:r>
              <a:rPr lang="ru-RU" altLang="ru-RU" sz="2600"/>
              <a:t>Поддерживаются два типа курсоров:</a:t>
            </a:r>
          </a:p>
          <a:p>
            <a:pPr marL="547688" lvl="1" indent="-273050"/>
            <a:r>
              <a:rPr lang="ru-RU" altLang="ru-RU" sz="2300"/>
              <a:t>явный — объявляется разработчиком;</a:t>
            </a:r>
          </a:p>
          <a:p>
            <a:pPr marL="547688" lvl="1" indent="-273050"/>
            <a:r>
              <a:rPr lang="ru-RU" altLang="ru-RU" sz="2300"/>
              <a:t>неявный — не требует объявления</a:t>
            </a:r>
          </a:p>
          <a:p>
            <a:pPr marL="273050" lvl="0" indent="-273050"/>
            <a:r>
              <a:rPr lang="ru-RU" altLang="ru-RU" sz="2600"/>
              <a:t>Курсор может возвращать одну строку, несколько строк или ни одной строки</a:t>
            </a:r>
          </a:p>
          <a:p>
            <a:pPr marL="273050" lvl="0" indent="-273050"/>
            <a:r>
              <a:rPr lang="ru-RU" altLang="ru-RU" sz="2600"/>
              <a:t>Для повторного создания результирующего набора для других значений параметров курсор следует закрыть, а затем повторно открыть</a:t>
            </a:r>
          </a:p>
          <a:p>
            <a:pPr marL="273050" lvl="0" indent="-273050"/>
            <a:endParaRPr lang="ru-RU" altLang="ru-RU" sz="2600"/>
          </a:p>
          <a:p>
            <a:pPr marL="273050" lvl="0" indent="-273050"/>
            <a:endParaRPr lang="ru-RU" altLang="ru-RU" sz="2600"/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Операторы управления явным курсором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DECLARE — выполняет объявление явного курсора.</a:t>
            </a:r>
          </a:p>
          <a:p>
            <a:pPr marL="273050" lvl="0" indent="-273050"/>
            <a:r>
              <a:rPr lang="ru-RU" altLang="ru-RU" sz="2600"/>
              <a:t>OPEN — открывает курсор, создавая новый результирующий набор на базе указанного запроса.</a:t>
            </a:r>
          </a:p>
          <a:p>
            <a:pPr marL="273050" lvl="0" indent="-273050"/>
            <a:r>
              <a:rPr lang="ru-RU" altLang="ru-RU" sz="2600"/>
              <a:t>FETCH — выполняет последовательное извлечение строк из результирующего набора от начала до конца.</a:t>
            </a:r>
          </a:p>
          <a:p>
            <a:pPr marL="273050" lvl="0" indent="-273050"/>
            <a:r>
              <a:rPr lang="ru-RU" altLang="ru-RU" sz="2600"/>
              <a:t>CLOSE — закрывает курсор и освобождает занимаемые им ресурсы.</a:t>
            </a:r>
          </a:p>
        </p:txBody>
      </p:sp>
    </p:spTree>
  </p:cSld>
  <p:clrMapOvr>
    <a:masterClrMapping/>
  </p:clrMapOvr>
  <p:transition/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Атрибуты курсора</a:t>
            </a:r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 %ISOPEN — возвращает значение TRUE, если курсор открыт</a:t>
            </a:r>
          </a:p>
          <a:p>
            <a:pPr marL="273050" lvl="0" indent="-273050"/>
            <a:r>
              <a:rPr lang="ru-RU" altLang="ru-RU" sz="2600"/>
              <a:t> %FOUND — определяет, найдена ли строка, удовлетворяющая условию</a:t>
            </a:r>
          </a:p>
          <a:p>
            <a:pPr marL="273050" lvl="0" indent="-273050"/>
            <a:r>
              <a:rPr lang="ru-RU" altLang="ru-RU" sz="2600"/>
              <a:t> %NOTFOUND — возвращает TRUE, если строка не найдена</a:t>
            </a:r>
          </a:p>
          <a:p>
            <a:pPr marL="273050" lvl="0" indent="-273050"/>
            <a:r>
              <a:rPr lang="ru-RU" altLang="ru-RU" sz="2600"/>
              <a:t> %ROWCOUNT — возвращает номер текущей строки</a:t>
            </a:r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Курсоры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Курсор </a:t>
            </a:r>
            <a:r>
              <a:rPr lang="en-US" altLang="ru-RU" sz="2600">
                <a:latin typeface="Gill Sans MT" pitchFamily="34" charset="0"/>
              </a:rPr>
              <a:t>Oracle</a:t>
            </a:r>
            <a:r>
              <a:rPr lang="ru-RU" altLang="ru-RU" sz="2600"/>
              <a:t> – указатель на область в </a:t>
            </a:r>
            <a:r>
              <a:rPr lang="en-US" altLang="ru-RU" sz="2600">
                <a:latin typeface="Gill Sans MT" pitchFamily="34" charset="0"/>
              </a:rPr>
              <a:t>PGA</a:t>
            </a:r>
            <a:r>
              <a:rPr lang="ru-RU" altLang="ru-RU" sz="2600"/>
              <a:t>, в которой хранится: </a:t>
            </a:r>
          </a:p>
          <a:p>
            <a:pPr marL="547688" lvl="1" indent="-273050"/>
            <a:r>
              <a:rPr lang="ru-RU" altLang="ru-RU" sz="2600">
                <a:solidFill>
                  <a:schemeClr val="tx1"/>
                </a:solidFill>
              </a:rPr>
              <a:t>1)строки запроса, </a:t>
            </a:r>
          </a:p>
          <a:p>
            <a:pPr marL="547688" lvl="1" indent="-273050"/>
            <a:r>
              <a:rPr lang="ru-RU" altLang="ru-RU" sz="2600">
                <a:solidFill>
                  <a:schemeClr val="tx1"/>
                </a:solidFill>
              </a:rPr>
              <a:t>2)число строк, </a:t>
            </a:r>
          </a:p>
          <a:p>
            <a:pPr marL="547688" lvl="1" indent="-273050"/>
            <a:r>
              <a:rPr lang="ru-RU" altLang="ru-RU" sz="2600">
                <a:solidFill>
                  <a:schemeClr val="tx1"/>
                </a:solidFill>
              </a:rPr>
              <a:t>3)указатель на разобранный запрос в общем пуле.  </a:t>
            </a:r>
          </a:p>
          <a:p>
            <a:pPr marL="273050" lvl="0" indent="-273050"/>
            <a:r>
              <a:rPr lang="ru-RU" altLang="ru-RU" sz="2600"/>
              <a:t>Открытие курсора – создание контекстной области </a:t>
            </a:r>
            <a:r>
              <a:rPr lang="en-US" altLang="ru-RU" sz="2600">
                <a:latin typeface="Gill Sans MT" pitchFamily="34" charset="0"/>
              </a:rPr>
              <a:t>PGA</a:t>
            </a:r>
            <a:r>
              <a:rPr lang="ru-RU" altLang="ru-RU" sz="2600"/>
              <a:t>  – создается моментальный снимок (</a:t>
            </a:r>
            <a:r>
              <a:rPr lang="en-US" altLang="ru-RU" sz="2600">
                <a:latin typeface="Gill Sans MT" pitchFamily="34" charset="0"/>
              </a:rPr>
              <a:t>snapshot</a:t>
            </a:r>
            <a:r>
              <a:rPr lang="ru-RU" altLang="ru-RU" sz="2600"/>
              <a:t>) данных запроса.</a:t>
            </a:r>
          </a:p>
        </p:txBody>
      </p:sp>
    </p:spTree>
  </p:cSld>
  <p:clrMapOvr>
    <a:masterClrMapping/>
  </p:clrMapOvr>
  <p:transition/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Курсоры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ru-RU" sz="2600">
                <a:latin typeface="Gill Sans MT" pitchFamily="34" charset="0"/>
              </a:rPr>
              <a:t>PL/SQL </a:t>
            </a:r>
            <a:r>
              <a:rPr lang="ru-RU" altLang="ru-RU" sz="2600"/>
              <a:t>позволяет создавать 2 вида курсоров: </a:t>
            </a:r>
          </a:p>
          <a:p>
            <a:pPr marL="547688" lvl="1" indent="-273050"/>
            <a:r>
              <a:rPr lang="ru-RU" altLang="ru-RU" sz="2600">
                <a:solidFill>
                  <a:schemeClr val="tx1"/>
                </a:solidFill>
              </a:rPr>
              <a:t>1) Статические курсоры, </a:t>
            </a:r>
            <a:r>
              <a:rPr lang="en-US" altLang="ru-RU" sz="2600">
                <a:solidFill>
                  <a:schemeClr val="tx1"/>
                </a:solidFill>
                <a:latin typeface="Gill Sans MT" pitchFamily="34" charset="0"/>
              </a:rPr>
              <a:t>SQL</a:t>
            </a:r>
            <a:r>
              <a:rPr lang="ru-RU" altLang="ru-RU" sz="2600">
                <a:solidFill>
                  <a:schemeClr val="tx1"/>
                </a:solidFill>
              </a:rPr>
              <a:t> выражение для которых определяется на этапе компиляции:</a:t>
            </a:r>
          </a:p>
          <a:p>
            <a:pPr marL="822325" lvl="2" indent="-228600"/>
            <a:r>
              <a:rPr lang="ru-RU" altLang="ru-RU" sz="2000"/>
              <a:t>Используются для </a:t>
            </a:r>
            <a:r>
              <a:rPr lang="en-US" altLang="ru-RU" sz="2000">
                <a:latin typeface="Gill Sans MT" pitchFamily="34" charset="0"/>
              </a:rPr>
              <a:t>DML</a:t>
            </a:r>
            <a:r>
              <a:rPr lang="ru-RU" altLang="ru-RU" sz="2000"/>
              <a:t> команд</a:t>
            </a:r>
          </a:p>
          <a:p>
            <a:pPr marL="822325" lvl="2" indent="-228600"/>
            <a:r>
              <a:rPr lang="ru-RU" altLang="ru-RU" sz="2000"/>
              <a:t>Могут быть явно объявлены и именованы</a:t>
            </a:r>
          </a:p>
          <a:p>
            <a:pPr marL="547688" lvl="1" indent="-273050"/>
            <a:r>
              <a:rPr lang="ru-RU" altLang="ru-RU" sz="2600">
                <a:solidFill>
                  <a:schemeClr val="tx1"/>
                </a:solidFill>
              </a:rPr>
              <a:t>2) Динамические курсоры, </a:t>
            </a:r>
            <a:r>
              <a:rPr lang="en-US" altLang="ru-RU" sz="2600">
                <a:solidFill>
                  <a:schemeClr val="tx1"/>
                </a:solidFill>
                <a:latin typeface="Gill Sans MT" pitchFamily="34" charset="0"/>
              </a:rPr>
              <a:t>SQL</a:t>
            </a:r>
            <a:r>
              <a:rPr lang="ru-RU" altLang="ru-RU" sz="2600">
                <a:solidFill>
                  <a:schemeClr val="tx1"/>
                </a:solidFill>
              </a:rPr>
              <a:t> выражение для которых определяется на этапе выполнения:</a:t>
            </a:r>
            <a:endParaRPr lang="ru-RU" altLang="ru-RU" sz="2300"/>
          </a:p>
          <a:p>
            <a:pPr marL="822325" lvl="2" indent="-228600"/>
            <a:r>
              <a:rPr lang="ru-RU" altLang="ru-RU" sz="2000"/>
              <a:t>Могут использоваться для любых </a:t>
            </a:r>
            <a:r>
              <a:rPr lang="en-US" altLang="ru-RU" sz="2000">
                <a:latin typeface="Gill Sans MT" pitchFamily="34" charset="0"/>
              </a:rPr>
              <a:t>SQL</a:t>
            </a:r>
            <a:r>
              <a:rPr lang="ru-RU" altLang="ru-RU" sz="2000"/>
              <a:t> выражений, включая </a:t>
            </a:r>
            <a:r>
              <a:rPr lang="en-US" altLang="ru-RU" sz="2000">
                <a:latin typeface="Gill Sans MT" pitchFamily="34" charset="0"/>
              </a:rPr>
              <a:t>DDL </a:t>
            </a:r>
            <a:r>
              <a:rPr lang="ru-RU" altLang="ru-RU" sz="2000"/>
              <a:t>и </a:t>
            </a:r>
            <a:r>
              <a:rPr lang="en-US" altLang="ru-RU" sz="2000">
                <a:latin typeface="Gill Sans MT" pitchFamily="34" charset="0"/>
              </a:rPr>
              <a:t>DCL</a:t>
            </a:r>
            <a:r>
              <a:rPr lang="ru-RU" altLang="ru-RU" sz="2000"/>
              <a:t> команды</a:t>
            </a:r>
            <a:endParaRPr lang="en-US" altLang="ru-RU" sz="2000">
              <a:latin typeface="Gill Sans MT" pitchFamily="34" charset="0"/>
            </a:endParaRPr>
          </a:p>
          <a:p>
            <a:pPr marL="822325" lvl="2" indent="-228600"/>
            <a:r>
              <a:rPr lang="ru-RU" altLang="ru-RU" sz="2000"/>
              <a:t>Реализуются с помощью оператора </a:t>
            </a:r>
            <a:r>
              <a:rPr lang="en-US" altLang="ru-RU" sz="2000">
                <a:latin typeface="Gill Sans MT" pitchFamily="34" charset="0"/>
              </a:rPr>
              <a:t>EXECUTE IMMEDIATE </a:t>
            </a:r>
            <a:r>
              <a:rPr lang="ru-RU" altLang="ru-RU" sz="2000"/>
              <a:t>или пакета </a:t>
            </a:r>
            <a:r>
              <a:rPr lang="en-US" altLang="ru-RU" sz="2000">
                <a:latin typeface="Gill Sans MT" pitchFamily="34" charset="0"/>
              </a:rPr>
              <a:t>dbms_sql</a:t>
            </a:r>
            <a:endParaRPr lang="ru-RU" altLang="ru-RU" sz="200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 err="1"/>
              <a:t>Мультиарендная</a:t>
            </a:r>
            <a:r>
              <a:rPr dirty="0"/>
              <a:t> архитектура</a:t>
            </a:r>
          </a:p>
        </p:txBody>
      </p:sp>
      <p:sp>
        <p:nvSpPr>
          <p:cNvPr id="225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402138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 dirty="0">
                <a:latin typeface="Gill Sans MT" pitchFamily="34" charset="0"/>
              </a:rPr>
              <a:t>CDB</a:t>
            </a:r>
            <a:r>
              <a:rPr lang="ru-RU" altLang="ru-RU" sz="2600" dirty="0"/>
              <a:t> - </a:t>
            </a:r>
            <a:r>
              <a:rPr lang="en-US" altLang="ru-RU" sz="2600" dirty="0">
                <a:latin typeface="Gill Sans MT" pitchFamily="34" charset="0"/>
              </a:rPr>
              <a:t>container DB</a:t>
            </a:r>
            <a:r>
              <a:rPr lang="ru-RU" altLang="ru-RU" sz="2600" dirty="0"/>
              <a:t> – контейнер базы данных</a:t>
            </a:r>
          </a:p>
          <a:p>
            <a:pPr lvl="0"/>
            <a:r>
              <a:rPr lang="ru-RU" altLang="ru-RU" sz="2600" dirty="0"/>
              <a:t> </a:t>
            </a:r>
            <a:r>
              <a:rPr lang="en-US" altLang="ru-RU" sz="2600" dirty="0">
                <a:latin typeface="Gill Sans MT" pitchFamily="34" charset="0"/>
              </a:rPr>
              <a:t>PDB</a:t>
            </a:r>
            <a:r>
              <a:rPr lang="ru-RU" altLang="ru-RU" sz="2600" dirty="0"/>
              <a:t> - </a:t>
            </a:r>
            <a:r>
              <a:rPr lang="en-US" altLang="ru-RU" sz="2600" dirty="0">
                <a:latin typeface="Gill Sans MT" pitchFamily="34" charset="0"/>
              </a:rPr>
              <a:t>pluggable DB</a:t>
            </a:r>
            <a:r>
              <a:rPr lang="ru-RU" altLang="ru-RU" sz="2600" dirty="0"/>
              <a:t> –  подключаемые базы данных</a:t>
            </a:r>
          </a:p>
          <a:p>
            <a:pPr lvl="0"/>
            <a:endParaRPr lang="ru-RU" altLang="ru-RU" sz="2600" dirty="0"/>
          </a:p>
        </p:txBody>
      </p:sp>
      <p:graphicFrame>
        <p:nvGraphicFramePr>
          <p:cNvPr id="22532" name="Объект 1"/>
          <p:cNvGraphicFramePr>
            <a:graphicFrameLocks noChangeAspect="1"/>
          </p:cNvGraphicFramePr>
          <p:nvPr/>
        </p:nvGraphicFramePr>
        <p:xfrm>
          <a:off x="5148263" y="1196975"/>
          <a:ext cx="3455987" cy="510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55987" imgH="5108575" progId="Visio.Drawing.11">
                  <p:embed/>
                </p:oleObj>
              </mc:Choice>
              <mc:Fallback>
                <p:oleObj r:id="rId2" imgW="3455987" imgH="5108575" progId="Visio.Drawing.1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263" y="1196975"/>
                        <a:ext cx="3455987" cy="5108575"/>
                      </a:xfrm>
                      <a:prstGeom prst="rect">
                        <a:avLst/>
                      </a:prstGeom>
                      <a:noFill/>
                      <a:ln>
                        <a:noFill/>
                        <a:miter lim="800000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Неявные курсоры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Неявные курсор – выполнение </a:t>
            </a:r>
            <a:r>
              <a:rPr lang="en-US" altLang="en-US" sz="2600">
                <a:latin typeface="Gill Sans MT" pitchFamily="34" charset="0"/>
              </a:rPr>
              <a:t>SQL </a:t>
            </a:r>
            <a:r>
              <a:rPr sz="2600"/>
              <a:t>выражения в секции исполнения или в секции исключений блока</a:t>
            </a:r>
          </a:p>
          <a:p>
            <a:pPr marL="273050" lvl="0" indent="-273050"/>
            <a:r>
              <a:rPr sz="2600"/>
              <a:t>Операторы </a:t>
            </a:r>
            <a:r>
              <a:rPr lang="en-US" altLang="en-US" sz="2600">
                <a:latin typeface="Gill Sans MT" pitchFamily="34" charset="0"/>
              </a:rPr>
              <a:t>INSERT</a:t>
            </a:r>
            <a:r>
              <a:rPr sz="2600"/>
              <a:t>, </a:t>
            </a:r>
            <a:r>
              <a:rPr lang="en-US" altLang="en-US" sz="2600">
                <a:latin typeface="Gill Sans MT" pitchFamily="34" charset="0"/>
              </a:rPr>
              <a:t>UPDATE</a:t>
            </a:r>
            <a:r>
              <a:rPr sz="2600"/>
              <a:t>, </a:t>
            </a:r>
            <a:r>
              <a:rPr lang="en-US" altLang="en-US" sz="2600">
                <a:latin typeface="Gill Sans MT" pitchFamily="34" charset="0"/>
              </a:rPr>
              <a:t>DELETE</a:t>
            </a:r>
            <a:r>
              <a:rPr sz="2600"/>
              <a:t>, </a:t>
            </a:r>
            <a:r>
              <a:rPr lang="en-US" altLang="en-US" sz="2600">
                <a:latin typeface="Gill Sans MT" pitchFamily="34" charset="0"/>
              </a:rPr>
              <a:t>MERGE</a:t>
            </a:r>
            <a:r>
              <a:rPr sz="2600"/>
              <a:t>, </a:t>
            </a:r>
            <a:r>
              <a:rPr lang="en-US" altLang="en-US" sz="2600">
                <a:latin typeface="Gill Sans MT" pitchFamily="34" charset="0"/>
              </a:rPr>
              <a:t>SELECT INTO</a:t>
            </a:r>
            <a:r>
              <a:rPr sz="2600"/>
              <a:t> </a:t>
            </a:r>
          </a:p>
          <a:p>
            <a:pPr marL="273050" lvl="0" indent="-273050"/>
            <a:r>
              <a:rPr sz="2600"/>
              <a:t>Не требуют объявления</a:t>
            </a:r>
          </a:p>
          <a:p>
            <a:pPr marL="273050" lvl="0" indent="-273050"/>
            <a:r>
              <a:rPr sz="2600"/>
              <a:t>Не требуют </a:t>
            </a:r>
            <a:r>
              <a:rPr lang="en-US" altLang="en-US" sz="2600">
                <a:latin typeface="Gill Sans MT" pitchFamily="34" charset="0"/>
              </a:rPr>
              <a:t>OPEN</a:t>
            </a:r>
            <a:r>
              <a:rPr sz="2600"/>
              <a:t>, </a:t>
            </a:r>
            <a:r>
              <a:rPr lang="en-US" altLang="en-US" sz="2600">
                <a:latin typeface="Gill Sans MT" pitchFamily="34" charset="0"/>
              </a:rPr>
              <a:t>FETCH</a:t>
            </a:r>
            <a:r>
              <a:rPr sz="2600"/>
              <a:t>, </a:t>
            </a:r>
            <a:r>
              <a:rPr lang="en-US" altLang="en-US" sz="2600">
                <a:latin typeface="Gill Sans MT" pitchFamily="34" charset="0"/>
              </a:rPr>
              <a:t>CLOSE</a:t>
            </a:r>
            <a:endParaRPr sz="2600"/>
          </a:p>
        </p:txBody>
      </p:sp>
    </p:spTree>
  </p:cSld>
  <p:clrMapOvr>
    <a:masterClrMapping/>
  </p:clrMapOvr>
  <p:transition/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Неявные курсоры</a:t>
            </a:r>
          </a:p>
        </p:txBody>
      </p:sp>
      <p:sp>
        <p:nvSpPr>
          <p:cNvPr id="163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Когда неявный курсор не возвращает строк вообще, </a:t>
            </a:r>
            <a:r>
              <a:rPr lang="en-US" altLang="en-US" sz="2600">
                <a:latin typeface="Gill Sans MT" pitchFamily="34" charset="0"/>
              </a:rPr>
              <a:t>PL</a:t>
            </a:r>
            <a:r>
              <a:rPr sz="2600"/>
              <a:t>/</a:t>
            </a:r>
            <a:r>
              <a:rPr lang="en-US" altLang="en-US" sz="2600">
                <a:latin typeface="Gill Sans MT" pitchFamily="34" charset="0"/>
              </a:rPr>
              <a:t>SQL </a:t>
            </a:r>
            <a:r>
              <a:rPr sz="2600"/>
              <a:t>генерирует исключение </a:t>
            </a:r>
            <a:r>
              <a:rPr lang="en-US" altLang="en-US" sz="2600">
                <a:latin typeface="Gill Sans MT" pitchFamily="34" charset="0"/>
              </a:rPr>
              <a:t>NO</a:t>
            </a:r>
            <a:r>
              <a:rPr sz="2600"/>
              <a:t>_</a:t>
            </a:r>
            <a:r>
              <a:rPr lang="en-US" altLang="en-US" sz="2600">
                <a:latin typeface="Gill Sans MT" pitchFamily="34" charset="0"/>
              </a:rPr>
              <a:t>DATA</a:t>
            </a:r>
            <a:r>
              <a:rPr sz="2600"/>
              <a:t>_</a:t>
            </a:r>
            <a:r>
              <a:rPr lang="en-US" altLang="en-US" sz="2600">
                <a:latin typeface="Gill Sans MT" pitchFamily="34" charset="0"/>
              </a:rPr>
              <a:t>FOUND </a:t>
            </a:r>
            <a:r>
              <a:rPr sz="2600"/>
              <a:t>и передает управление в секцию исключений</a:t>
            </a:r>
          </a:p>
          <a:p>
            <a:pPr marL="273050" lvl="0" indent="-273050"/>
            <a:r>
              <a:rPr sz="2600"/>
              <a:t>Когда </a:t>
            </a:r>
            <a:r>
              <a:rPr lang="en-US" altLang="en-US" sz="2600">
                <a:latin typeface="Gill Sans MT" pitchFamily="34" charset="0"/>
              </a:rPr>
              <a:t>SELECT </a:t>
            </a:r>
            <a:r>
              <a:rPr sz="2600"/>
              <a:t>возвращает более одной строки, </a:t>
            </a:r>
            <a:r>
              <a:rPr lang="en-US" altLang="en-US" sz="2600">
                <a:latin typeface="Gill Sans MT" pitchFamily="34" charset="0"/>
              </a:rPr>
              <a:t>PL</a:t>
            </a:r>
            <a:r>
              <a:rPr sz="2600"/>
              <a:t>/</a:t>
            </a:r>
            <a:r>
              <a:rPr lang="en-US" altLang="en-US" sz="2600">
                <a:latin typeface="Gill Sans MT" pitchFamily="34" charset="0"/>
              </a:rPr>
              <a:t>SQL </a:t>
            </a:r>
            <a:r>
              <a:rPr sz="2600"/>
              <a:t>генерирует исключение </a:t>
            </a:r>
            <a:r>
              <a:rPr lang="en-US" altLang="en-US" sz="2600">
                <a:latin typeface="Gill Sans MT" pitchFamily="34" charset="0"/>
              </a:rPr>
              <a:t>TOO</a:t>
            </a:r>
            <a:r>
              <a:rPr sz="2600"/>
              <a:t>_</a:t>
            </a:r>
            <a:r>
              <a:rPr lang="en-US" altLang="en-US" sz="2600">
                <a:latin typeface="Gill Sans MT" pitchFamily="34" charset="0"/>
              </a:rPr>
              <a:t>MANY</a:t>
            </a:r>
            <a:r>
              <a:rPr sz="2600"/>
              <a:t>_</a:t>
            </a:r>
            <a:r>
              <a:rPr lang="en-US" altLang="en-US" sz="2600">
                <a:latin typeface="Gill Sans MT" pitchFamily="34" charset="0"/>
              </a:rPr>
              <a:t>ROWS </a:t>
            </a:r>
            <a:r>
              <a:rPr sz="2600"/>
              <a:t>и также передает управление в секцию исключений</a:t>
            </a:r>
          </a:p>
          <a:p>
            <a:pPr marL="273050" lvl="0" indent="-273050"/>
            <a:r>
              <a:rPr lang="en-US" altLang="en-US" sz="2600">
                <a:latin typeface="Gill Sans MT" pitchFamily="34" charset="0"/>
              </a:rPr>
              <a:t>SELECT INTO </a:t>
            </a:r>
            <a:r>
              <a:rPr sz="2600"/>
              <a:t>предназначен исключительно для того, чтобы возвращать ровно 1 строку – точную выборку</a:t>
            </a:r>
          </a:p>
          <a:p>
            <a:pPr marL="273050" lvl="0" indent="-273050"/>
            <a:endParaRPr lang="en-US" altLang="ru-RU" sz="1800">
              <a:latin typeface="Gill Sans MT" pitchFamily="34" charset="0"/>
            </a:endParaRPr>
          </a:p>
          <a:p>
            <a:pPr marL="547688" lvl="1" indent="-273050"/>
            <a:endParaRPr lang="ru-RU" altLang="ru-RU" sz="23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Неявные курсоры</a:t>
            </a:r>
          </a:p>
        </p:txBody>
      </p:sp>
      <p:pic>
        <p:nvPicPr>
          <p:cNvPr id="17411" name="Picture 4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8074025" cy="45370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Неявные курсоры</a:t>
            </a:r>
          </a:p>
        </p:txBody>
      </p:sp>
      <p:pic>
        <p:nvPicPr>
          <p:cNvPr id="18435" name="Picture 4" descr="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8059737" cy="4248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Неявные курсоры</a:t>
            </a:r>
          </a:p>
        </p:txBody>
      </p:sp>
      <p:pic>
        <p:nvPicPr>
          <p:cNvPr id="19459" name="Picture 4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6551612" cy="51641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Bookman Old Style" pitchFamily="18" charset="0"/>
              </a:rPr>
              <a:t>PRAGMA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Ключевое слово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PRAGMA 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используется для того, чтобы указать директиву компилятору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PL/SQL</a:t>
            </a: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PRAGMA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instruction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Не транслируется в исполняемый код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Разрешается использовать в секции декларации текущего блока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 курсоры</a:t>
            </a:r>
            <a:r>
              <a:rPr lang="en-US" altLang="ru-RU">
                <a:latin typeface="Bookman Old Style" pitchFamily="18" charset="0"/>
              </a:rPr>
              <a:t> – </a:t>
            </a:r>
            <a:r>
              <a:rPr lang="ru-RU" altLang="ru-RU"/>
              <a:t>исключения</a:t>
            </a:r>
          </a:p>
        </p:txBody>
      </p:sp>
      <p:pic>
        <p:nvPicPr>
          <p:cNvPr id="21507" name="Picture 4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196975"/>
            <a:ext cx="6383337" cy="50403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Неявные курсоры</a:t>
            </a:r>
          </a:p>
        </p:txBody>
      </p:sp>
      <p:pic>
        <p:nvPicPr>
          <p:cNvPr id="22531" name="Picture 4" descr="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7796213" cy="46815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Неявные курсоры – атрибуты курсора</a:t>
            </a:r>
          </a:p>
        </p:txBody>
      </p:sp>
      <p:pic>
        <p:nvPicPr>
          <p:cNvPr id="23555" name="Picture 2" descr="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7056438" cy="51196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Неявные курсоры</a:t>
            </a:r>
          </a:p>
        </p:txBody>
      </p:sp>
      <p:graphicFrame>
        <p:nvGraphicFramePr>
          <p:cNvPr id="24579" name="Таблица 3"/>
          <p:cNvGraphicFramePr>
            <a:graphicFrameLocks noGrp="1"/>
          </p:cNvGraphicFramePr>
          <p:nvPr/>
        </p:nvGraphicFramePr>
        <p:xfrm>
          <a:off x="395288" y="1196975"/>
          <a:ext cx="8137525" cy="5002516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i="1">
                          <a:latin typeface="Calibri" pitchFamily="34" charset="0"/>
                        </a:rPr>
                        <a:t>Атрибут </a:t>
                      </a:r>
                    </a:p>
                  </a:txBody>
                  <a:tcPr marL="91447" marR="91447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i="1">
                          <a:latin typeface="Calibri" pitchFamily="34" charset="0"/>
                        </a:rPr>
                        <a:t>Описание</a:t>
                      </a:r>
                    </a:p>
                  </a:txBody>
                  <a:tcPr marL="91447" marR="91447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25400" lvl="0" indent="-342900" eaLnBrk="1" hangingPunct="1">
                        <a:lnSpc>
                          <a:spcPts val="1400"/>
                        </a:lnSpc>
                        <a:spcBef>
                          <a:spcPts val="1200"/>
                        </a:spcBef>
                      </a:pPr>
                      <a:endParaRPr>
                        <a:latin typeface="Calibri" pitchFamily="34" charset="0"/>
                      </a:endParaRPr>
                    </a:p>
                    <a:p>
                      <a:pPr marL="25400" lvl="0" indent="-342900" eaLnBrk="1" hangingPunct="1">
                        <a:lnSpc>
                          <a:spcPts val="1400"/>
                        </a:lnSpc>
                        <a:spcBef>
                          <a:spcPts val="1200"/>
                        </a:spcBef>
                      </a:pPr>
                      <a:r>
                        <a:rPr>
                          <a:latin typeface="Calibri" pitchFamily="34" charset="0"/>
                        </a:rPr>
                        <a:t>%</a:t>
                      </a:r>
                      <a:r>
                        <a:rPr lang="en-US" altLang="en-US">
                          <a:latin typeface="Gill Sans MT" pitchFamily="34" charset="0"/>
                        </a:rPr>
                        <a:t>ISOPEN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Всегда FALSE, так как курсор открывается неявно и закрывается сразу после выполнения</a:t>
                      </a:r>
                    </a:p>
                  </a:txBody>
                  <a:tcPr marL="91447" marR="91447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85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%FOUND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91447" marR="91447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NULL </a:t>
                      </a:r>
                      <a:r>
                        <a:rPr>
                          <a:latin typeface="Calibri" pitchFamily="34" charset="0"/>
                        </a:rPr>
                        <a:t>перед выполнением.</a:t>
                      </a:r>
                      <a:endParaRPr lang="en-US" altLang="en-US">
                        <a:latin typeface="Gill Sans MT" pitchFamily="34" charset="0"/>
                      </a:endParaRP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TRUE, если одна или более строк были вставлены, изменены, удалены или одна строка выбрана. </a:t>
                      </a:r>
                      <a:endParaRPr lang="en-US" altLang="en-US">
                        <a:latin typeface="Gill Sans MT" pitchFamily="34" charset="0"/>
                      </a:endParaRP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Иначе</a:t>
                      </a:r>
                      <a:r>
                        <a:rPr lang="en-US" altLang="en-US">
                          <a:latin typeface="Gill Sans MT" pitchFamily="34" charset="0"/>
                        </a:rPr>
                        <a:t> </a:t>
                      </a:r>
                      <a:r>
                        <a:rPr>
                          <a:latin typeface="Calibri" pitchFamily="34" charset="0"/>
                        </a:rPr>
                        <a:t>FALSE</a:t>
                      </a:r>
                    </a:p>
                  </a:txBody>
                  <a:tcPr marL="91447" marR="91447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85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12700" lvl="0" indent="-342900" eaLnBrk="1" hangingPunct="1">
                        <a:lnSpc>
                          <a:spcPts val="1388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endParaRPr>
                        <a:latin typeface="Calibri" pitchFamily="34" charset="0"/>
                      </a:endParaRPr>
                    </a:p>
                    <a:p>
                      <a:pPr marL="12700" lvl="0" indent="-342900" eaLnBrk="1" hangingPunct="1">
                        <a:lnSpc>
                          <a:spcPts val="1388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altLang="en-US">
                          <a:latin typeface="Gill Sans MT" pitchFamily="34" charset="0"/>
                        </a:rPr>
                        <a:t>%NOTFOUND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NULL перед выполнением.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FALSE, если одна или более строк были вставлены, изменены, удалены или одна строка выбрана. </a:t>
                      </a:r>
                      <a:endParaRPr lang="en-US" altLang="en-US">
                        <a:latin typeface="Gill Sans MT" pitchFamily="34" charset="0"/>
                      </a:endParaRP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Иначе TRUE</a:t>
                      </a:r>
                    </a:p>
                  </a:txBody>
                  <a:tcPr marL="91447" marR="91447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66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%</a:t>
                      </a:r>
                      <a:r>
                        <a:rPr lang="en-US" altLang="en-US">
                          <a:latin typeface="Gill Sans MT" pitchFamily="34" charset="0"/>
                        </a:rPr>
                        <a:t>ROWCOUNT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91447" marR="91447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Количество строк, выбранных в курсоре</a:t>
                      </a:r>
                    </a:p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</a:txBody>
                  <a:tcPr marL="91447" marR="91447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Oracle Multitenant</a:t>
            </a:r>
            <a:endParaRPr lang="ru-RU" altLang="ru-RU"/>
          </a:p>
        </p:txBody>
      </p:sp>
      <p:sp>
        <p:nvSpPr>
          <p:cNvPr id="23555" name="Объект 2"/>
          <p:cNvSpPr>
            <a:spLocks noGrp="1"/>
          </p:cNvSpPr>
          <p:nvPr>
            <p:ph sz="quarter" idx="1"/>
          </p:nvPr>
        </p:nvSpPr>
        <p:spPr>
          <a:xfrm>
            <a:off x="457200" y="1125538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Можно создавать несколько </a:t>
            </a:r>
            <a:r>
              <a:rPr lang="en-US" altLang="ru-RU" sz="2600">
                <a:latin typeface="Gill Sans MT" pitchFamily="34" charset="0"/>
              </a:rPr>
              <a:t>CDB</a:t>
            </a:r>
            <a:r>
              <a:rPr lang="ru-RU" altLang="ru-RU" sz="2600"/>
              <a:t> – для разных версий программного обеспечения СУБД.</a:t>
            </a:r>
          </a:p>
          <a:p>
            <a:pPr lvl="0"/>
            <a:r>
              <a:rPr lang="ru-RU" altLang="ru-RU" sz="2600"/>
              <a:t>Одну и ту же </a:t>
            </a:r>
            <a:r>
              <a:rPr lang="en-US" altLang="ru-RU" sz="2600">
                <a:latin typeface="Gill Sans MT" pitchFamily="34" charset="0"/>
              </a:rPr>
              <a:t>PDB</a:t>
            </a:r>
            <a:r>
              <a:rPr lang="ru-RU" altLang="ru-RU" sz="2600"/>
              <a:t> можно переносить между </a:t>
            </a:r>
            <a:r>
              <a:rPr lang="en-US" altLang="ru-RU" sz="2600">
                <a:latin typeface="Gill Sans MT" pitchFamily="34" charset="0"/>
              </a:rPr>
              <a:t>CDB</a:t>
            </a:r>
            <a:r>
              <a:rPr lang="ru-RU" altLang="ru-RU" sz="2600"/>
              <a:t>. </a:t>
            </a:r>
          </a:p>
          <a:p>
            <a:pPr lvl="0"/>
            <a:r>
              <a:rPr lang="ru-RU" altLang="ru-RU" sz="2600"/>
              <a:t>В </a:t>
            </a:r>
            <a:r>
              <a:rPr lang="en-US" altLang="ru-RU" sz="2600">
                <a:latin typeface="Gill Sans MT" pitchFamily="34" charset="0"/>
              </a:rPr>
              <a:t>CDB </a:t>
            </a:r>
            <a:r>
              <a:rPr lang="ru-RU" altLang="ru-RU" sz="2600"/>
              <a:t>создается главный контейнер </a:t>
            </a:r>
            <a:r>
              <a:rPr lang="en-US" altLang="ru-RU" sz="2600">
                <a:latin typeface="Gill Sans MT" pitchFamily="34" charset="0"/>
              </a:rPr>
              <a:t>Root</a:t>
            </a:r>
            <a:r>
              <a:rPr lang="ru-RU" altLang="ru-RU" sz="2600"/>
              <a:t>. </a:t>
            </a:r>
            <a:r>
              <a:rPr lang="en-US" altLang="ru-RU" sz="2600">
                <a:latin typeface="Gill Sans MT" pitchFamily="34" charset="0"/>
              </a:rPr>
              <a:t>Root </a:t>
            </a:r>
            <a:r>
              <a:rPr lang="ru-RU" altLang="ru-RU" sz="2600"/>
              <a:t>содержит метаданные </a:t>
            </a:r>
            <a:r>
              <a:rPr lang="en-US" altLang="ru-RU" sz="2600">
                <a:latin typeface="Gill Sans MT" pitchFamily="34" charset="0"/>
              </a:rPr>
              <a:t>CDB</a:t>
            </a:r>
            <a:r>
              <a:rPr lang="ru-RU" altLang="ru-RU" sz="2600"/>
              <a:t>. </a:t>
            </a:r>
          </a:p>
          <a:p>
            <a:pPr lvl="0"/>
            <a:r>
              <a:rPr lang="ru-RU" altLang="ru-RU" sz="2600"/>
              <a:t>В одной </a:t>
            </a:r>
            <a:r>
              <a:rPr lang="en-US" altLang="ru-RU" sz="2600">
                <a:latin typeface="Gill Sans MT" pitchFamily="34" charset="0"/>
              </a:rPr>
              <a:t>CDB </a:t>
            </a:r>
            <a:r>
              <a:rPr lang="ru-RU" altLang="ru-RU" sz="2600"/>
              <a:t>можно создать до 252 </a:t>
            </a:r>
            <a:r>
              <a:rPr lang="en-US" altLang="ru-RU" sz="2600">
                <a:latin typeface="Gill Sans MT" pitchFamily="34" charset="0"/>
              </a:rPr>
              <a:t>PDB</a:t>
            </a:r>
            <a:r>
              <a:rPr lang="ru-RU" altLang="ru-RU" sz="2600"/>
              <a:t>.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 UPDATE</a:t>
            </a:r>
            <a:endParaRPr lang="ru-RU" altLang="ru-RU"/>
          </a:p>
        </p:txBody>
      </p:sp>
      <p:pic>
        <p:nvPicPr>
          <p:cNvPr id="2560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052513"/>
            <a:ext cx="4819650" cy="56007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560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5445125"/>
            <a:ext cx="1066800" cy="752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 UPDATE</a:t>
            </a:r>
            <a:endParaRPr lang="ru-RU" altLang="ru-RU"/>
          </a:p>
        </p:txBody>
      </p:sp>
      <p:pic>
        <p:nvPicPr>
          <p:cNvPr id="2662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052513"/>
            <a:ext cx="5067300" cy="55911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662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63" y="5445125"/>
            <a:ext cx="1028700" cy="7429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–INSERT</a:t>
            </a:r>
            <a:endParaRPr lang="ru-RU" altLang="ru-RU"/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25538"/>
            <a:ext cx="6172200" cy="51911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765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13" y="5373688"/>
            <a:ext cx="933450" cy="819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–INSERT</a:t>
            </a:r>
            <a:endParaRPr lang="ru-RU" altLang="ru-RU"/>
          </a:p>
        </p:txBody>
      </p:sp>
      <p:pic>
        <p:nvPicPr>
          <p:cNvPr id="2867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25538"/>
            <a:ext cx="6065838" cy="52387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867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084763"/>
            <a:ext cx="990600" cy="752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–INSERT</a:t>
            </a:r>
            <a:endParaRPr lang="ru-RU" altLang="ru-RU"/>
          </a:p>
        </p:txBody>
      </p:sp>
      <p:pic>
        <p:nvPicPr>
          <p:cNvPr id="2969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25538"/>
            <a:ext cx="5476875" cy="52768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970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63" y="5805488"/>
            <a:ext cx="4619625" cy="390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 DELETE</a:t>
            </a:r>
            <a:endParaRPr lang="ru-RU" altLang="ru-RU"/>
          </a:p>
        </p:txBody>
      </p:sp>
      <p:pic>
        <p:nvPicPr>
          <p:cNvPr id="30723" name="Picture 2" descr="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4103687" cy="51149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 DELETE</a:t>
            </a:r>
            <a:endParaRPr lang="ru-RU" altLang="ru-RU"/>
          </a:p>
        </p:txBody>
      </p:sp>
      <p:pic>
        <p:nvPicPr>
          <p:cNvPr id="31747" name="Picture 2" descr="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68413"/>
            <a:ext cx="4143375" cy="5048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 RETURNING</a:t>
            </a:r>
          </a:p>
        </p:txBody>
      </p:sp>
      <p:sp>
        <p:nvSpPr>
          <p:cNvPr id="327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latin typeface="Gill Sans MT" pitchFamily="34" charset="0"/>
              </a:rPr>
              <a:t>RETURNING </a:t>
            </a:r>
            <a:r>
              <a:rPr sz="2600"/>
              <a:t>в выражениях </a:t>
            </a:r>
            <a:r>
              <a:rPr lang="en-US" altLang="en-US" sz="2600">
                <a:latin typeface="Gill Sans MT" pitchFamily="34" charset="0"/>
              </a:rPr>
              <a:t>INSERT</a:t>
            </a:r>
            <a:r>
              <a:rPr sz="2600"/>
              <a:t>, </a:t>
            </a:r>
            <a:r>
              <a:rPr lang="en-US" altLang="en-US" sz="2600">
                <a:latin typeface="Gill Sans MT" pitchFamily="34" charset="0"/>
              </a:rPr>
              <a:t>UPDATE</a:t>
            </a:r>
            <a:r>
              <a:rPr sz="2600"/>
              <a:t>, </a:t>
            </a:r>
            <a:r>
              <a:rPr lang="en-US" altLang="en-US" sz="2600">
                <a:latin typeface="Gill Sans MT" pitchFamily="34" charset="0"/>
              </a:rPr>
              <a:t>DELETE </a:t>
            </a:r>
            <a:r>
              <a:rPr sz="2600"/>
              <a:t>используется для получения данных, измененных соответствующим выражением</a:t>
            </a:r>
          </a:p>
          <a:p>
            <a:pPr marL="273050" lvl="0" indent="-273050"/>
            <a:r>
              <a:rPr sz="2600"/>
              <a:t>Позволяет избежать дополнительного </a:t>
            </a:r>
            <a:r>
              <a:rPr lang="en-US" altLang="en-US" sz="2600">
                <a:latin typeface="Gill Sans MT" pitchFamily="34" charset="0"/>
              </a:rPr>
              <a:t>SELECT </a:t>
            </a:r>
            <a:r>
              <a:rPr sz="2600"/>
              <a:t>для уточнения результатов</a:t>
            </a:r>
          </a:p>
        </p:txBody>
      </p:sp>
    </p:spTree>
  </p:cSld>
  <p:clrMapOvr>
    <a:masterClrMapping/>
  </p:clrMapOvr>
  <p:transition/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 RETURNING</a:t>
            </a:r>
            <a:endParaRPr lang="ru-RU" altLang="ru-RU"/>
          </a:p>
        </p:txBody>
      </p:sp>
      <p:pic>
        <p:nvPicPr>
          <p:cNvPr id="3379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5400675" cy="524033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 RETURNING</a:t>
            </a:r>
            <a:endParaRPr lang="ru-RU" altLang="ru-RU"/>
          </a:p>
        </p:txBody>
      </p:sp>
      <p:pic>
        <p:nvPicPr>
          <p:cNvPr id="348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5111750" cy="515143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5093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СУБД </a:t>
            </a:r>
            <a:r>
              <a:rPr lang="en-US" altLang="ru-RU">
                <a:latin typeface="Bookman Old Style" pitchFamily="18" charset="0"/>
              </a:rPr>
              <a:t>ORACLE</a:t>
            </a:r>
            <a:r>
              <a:rPr lang="ru-RU" altLang="ru-RU"/>
              <a:t> - объектно-реляционная система управления базами данных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5329237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 eaLnBrk="1" hangingPunct="1"/>
            <a:r>
              <a:rPr lang="en-US" altLang="ru-RU">
                <a:latin typeface="Arial" pitchFamily="34" charset="0"/>
                <a:ea typeface="Arial" pitchFamily="34" charset="0"/>
              </a:rPr>
              <a:t>1977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: первая версия</a:t>
            </a:r>
            <a:endParaRPr lang="en-US" altLang="ru-RU">
              <a:latin typeface="Arial" pitchFamily="34" charset="0"/>
              <a:ea typeface="Arial" pitchFamily="34" charset="0"/>
            </a:endParaRPr>
          </a:p>
          <a:p>
            <a:pPr marL="273050" lvl="0" indent="-273050" eaLnBrk="1" hangingPunct="1"/>
            <a:r>
              <a:rPr lang="en-US" altLang="ru-RU">
                <a:latin typeface="Arial" pitchFamily="34" charset="0"/>
                <a:ea typeface="Arial" pitchFamily="34" charset="0"/>
              </a:rPr>
              <a:t>2005: Oracle 10g Release 2</a:t>
            </a:r>
          </a:p>
          <a:p>
            <a:pPr marL="273050" lvl="0" indent="-273050" eaLnBrk="1" hangingPunct="1"/>
            <a:r>
              <a:rPr lang="en-US" altLang="ru-RU">
                <a:latin typeface="Arial" pitchFamily="34" charset="0"/>
                <a:ea typeface="Arial" pitchFamily="34" charset="0"/>
              </a:rPr>
              <a:t>2009: Oracle 11g Release 2 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поддержка на платформах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Windows (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с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Windows Server 2008), Linux, Solaris, </a:t>
            </a:r>
            <a:endParaRPr lang="ru-RU" altLang="ru-RU">
              <a:latin typeface="Arial" pitchFamily="34" charset="0"/>
              <a:ea typeface="Arial" pitchFamily="34" charset="0"/>
            </a:endParaRPr>
          </a:p>
          <a:p>
            <a:pPr marL="273050" lvl="0" indent="-273050" eaLnBrk="1" hangingPunct="1"/>
            <a:r>
              <a:rPr lang="en-US" altLang="ru-RU">
                <a:latin typeface="Arial" pitchFamily="34" charset="0"/>
                <a:ea typeface="Arial" pitchFamily="34" charset="0"/>
              </a:rPr>
              <a:t>2013: Oracle 12c</a:t>
            </a:r>
            <a:endParaRPr lang="ru-RU" altLang="ru-RU">
              <a:latin typeface="Arial" pitchFamily="34" charset="0"/>
              <a:ea typeface="Arial" pitchFamily="34" charset="0"/>
            </a:endParaRPr>
          </a:p>
          <a:p>
            <a:pPr marL="273050" lvl="0" indent="-273050" eaLnBrk="1" hangingPunct="1"/>
            <a:r>
              <a:rPr lang="ru-RU" altLang="ru-RU">
                <a:latin typeface="Arial" pitchFamily="34" charset="0"/>
                <a:ea typeface="Arial" pitchFamily="34" charset="0"/>
              </a:rPr>
              <a:t>2018: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Oracle 1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8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c</a:t>
            </a:r>
            <a:endParaRPr lang="ru-RU" altLang="ru-RU">
              <a:latin typeface="Arial" pitchFamily="34" charset="0"/>
              <a:ea typeface="Arial" pitchFamily="34" charset="0"/>
            </a:endParaRPr>
          </a:p>
          <a:p>
            <a:pPr marL="742950" lvl="1" indent="-285750"/>
            <a:r>
              <a:rPr lang="ru-RU" altLang="ru-RU"/>
              <a:t>поддержка JSON</a:t>
            </a:r>
          </a:p>
          <a:p>
            <a:pPr marL="742950" lvl="1" indent="-285750"/>
            <a:r>
              <a:rPr lang="ru-RU" altLang="ru-RU"/>
              <a:t>поддержка длинных наименований для объектов БД</a:t>
            </a:r>
          </a:p>
          <a:p>
            <a:pPr marL="742950" lvl="1" indent="-285750"/>
            <a:r>
              <a:rPr lang="ru-RU" altLang="ru-RU"/>
              <a:t>PL/SQL-функции в выражении WITH</a:t>
            </a:r>
          </a:p>
          <a:p>
            <a:pPr marL="742950" lvl="1" indent="-285750"/>
            <a:r>
              <a:rPr lang="ru-RU" altLang="ru-RU"/>
              <a:t>PTF (Polymorphic Table Functions)</a:t>
            </a:r>
          </a:p>
          <a:p>
            <a:pPr marL="742950" lvl="1" indent="-285750"/>
            <a:r>
              <a:rPr lang="ru-RU" altLang="ru-RU"/>
              <a:t>Private Temporary Tables</a:t>
            </a:r>
            <a:endParaRPr lang="ru-RU" altLang="ru-RU">
              <a:latin typeface="Arial" pitchFamily="34" charset="0"/>
              <a:ea typeface="Arial" pitchFamily="34" charset="0"/>
            </a:endParaRPr>
          </a:p>
          <a:p>
            <a:pPr marL="273050" lvl="0" indent="-273050" eaLnBrk="1" hangingPunct="1"/>
            <a:r>
              <a:rPr lang="ru-RU" altLang="ru-RU">
                <a:latin typeface="Arial" pitchFamily="34" charset="0"/>
                <a:ea typeface="Arial" pitchFamily="34" charset="0"/>
              </a:rPr>
              <a:t>2019: 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Oracle 1</a:t>
            </a:r>
            <a:r>
              <a:rPr lang="ru-RU" altLang="ru-RU">
                <a:latin typeface="Arial" pitchFamily="34" charset="0"/>
                <a:ea typeface="Arial" pitchFamily="34" charset="0"/>
              </a:rPr>
              <a:t>9</a:t>
            </a:r>
            <a:r>
              <a:rPr lang="en-US" altLang="ru-RU">
                <a:latin typeface="Arial" pitchFamily="34" charset="0"/>
                <a:ea typeface="Arial" pitchFamily="34" charset="0"/>
              </a:rPr>
              <a:t>c</a:t>
            </a:r>
            <a:endParaRPr lang="ru-RU" altLang="ru-RU">
              <a:latin typeface="Arial" pitchFamily="34" charset="0"/>
              <a:ea typeface="Arial" pitchFamily="34" charset="0"/>
            </a:endParaRPr>
          </a:p>
          <a:p>
            <a:pPr marL="742950" lvl="1" indent="-285750" eaLnBrk="1" hangingPunct="1"/>
            <a:r>
              <a:rPr lang="ru-RU" altLang="ru-RU"/>
              <a:t>автоматическая индексация </a:t>
            </a:r>
          </a:p>
          <a:p>
            <a:pPr marL="742950" lvl="1" indent="-285750" eaLnBrk="1" hangingPunct="1"/>
            <a:r>
              <a:rPr lang="ru-RU" altLang="ru-RU"/>
              <a:t>гибридные секционированные таблицы </a:t>
            </a:r>
          </a:p>
          <a:p>
            <a:pPr marL="742950" lvl="1" indent="-285750" eaLnBrk="1" hangingPunct="1"/>
            <a:r>
              <a:rPr lang="ru-RU" altLang="ru-RU"/>
              <a:t>карантин запросов 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5093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Создание </a:t>
            </a:r>
            <a:r>
              <a:rPr lang="en-US" altLang="ru-RU">
                <a:latin typeface="Bookman Old Style" pitchFamily="18" charset="0"/>
              </a:rPr>
              <a:t>PDB</a:t>
            </a:r>
            <a:r>
              <a:rPr lang="ru-RU" altLang="ru-RU"/>
              <a:t> в </a:t>
            </a:r>
            <a:r>
              <a:rPr lang="en-US" altLang="ru-RU">
                <a:latin typeface="Bookman Old Style" pitchFamily="18" charset="0"/>
              </a:rPr>
              <a:t>Oracle Database Configuration Assistant</a:t>
            </a:r>
            <a:endParaRPr lang="ru-RU" altLang="ru-RU"/>
          </a:p>
        </p:txBody>
      </p:sp>
      <p:pic>
        <p:nvPicPr>
          <p:cNvPr id="2457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844675"/>
            <a:ext cx="5907087" cy="44323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Неявные</a:t>
            </a:r>
            <a:r>
              <a:rPr lang="en-US" altLang="ru-RU">
                <a:latin typeface="Bookman Old Style" pitchFamily="18" charset="0"/>
              </a:rPr>
              <a:t> </a:t>
            </a:r>
            <a:r>
              <a:rPr lang="ru-RU" altLang="ru-RU"/>
              <a:t>курсоры </a:t>
            </a:r>
            <a:r>
              <a:rPr lang="en-US" altLang="ru-RU">
                <a:latin typeface="Bookman Old Style" pitchFamily="18" charset="0"/>
              </a:rPr>
              <a:t>– RETURNING</a:t>
            </a:r>
            <a:endParaRPr lang="ru-RU" altLang="ru-RU"/>
          </a:p>
        </p:txBody>
      </p:sp>
      <p:pic>
        <p:nvPicPr>
          <p:cNvPr id="3584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41438"/>
            <a:ext cx="5810250" cy="49815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Явные курсоры</a:t>
            </a:r>
          </a:p>
        </p:txBody>
      </p:sp>
      <p:sp>
        <p:nvSpPr>
          <p:cNvPr id="368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Этапы открытия явного курсора:</a:t>
            </a:r>
          </a:p>
          <a:p>
            <a:pPr marL="547688" lvl="1" indent="-273050"/>
            <a:r>
              <a:rPr sz="2300"/>
              <a:t>разбор [</a:t>
            </a:r>
            <a:r>
              <a:rPr lang="en-US" altLang="en-US" sz="2300">
                <a:latin typeface="Gill Sans MT" pitchFamily="34" charset="0"/>
              </a:rPr>
              <a:t>parse</a:t>
            </a:r>
            <a:r>
              <a:rPr sz="2300"/>
              <a:t>] </a:t>
            </a:r>
          </a:p>
          <a:p>
            <a:pPr marL="547688" lvl="1" indent="-273050"/>
            <a:r>
              <a:rPr sz="2300"/>
              <a:t>связывание переменных [</a:t>
            </a:r>
            <a:r>
              <a:rPr lang="en-US" altLang="en-US" sz="2300">
                <a:latin typeface="Gill Sans MT" pitchFamily="34" charset="0"/>
              </a:rPr>
              <a:t>bind</a:t>
            </a:r>
            <a:r>
              <a:rPr sz="2300"/>
              <a:t>] </a:t>
            </a:r>
          </a:p>
          <a:p>
            <a:pPr marL="547688" lvl="1" indent="-273050"/>
            <a:r>
              <a:rPr sz="2300"/>
              <a:t>выполнение [</a:t>
            </a:r>
            <a:r>
              <a:rPr lang="en-US" altLang="en-US" sz="2300">
                <a:latin typeface="Gill Sans MT" pitchFamily="34" charset="0"/>
              </a:rPr>
              <a:t>execute</a:t>
            </a:r>
            <a:r>
              <a:rPr sz="2300"/>
              <a:t>] </a:t>
            </a:r>
          </a:p>
          <a:p>
            <a:pPr marL="547688" lvl="1" indent="-273050"/>
            <a:r>
              <a:rPr sz="2300"/>
              <a:t>построение плана выполнения запроса</a:t>
            </a:r>
            <a:r>
              <a:rPr lang="en-US" altLang="en-US" sz="2300">
                <a:latin typeface="Gill Sans MT" pitchFamily="34" charset="0"/>
              </a:rPr>
              <a:t> [determining execution plan</a:t>
            </a:r>
            <a:r>
              <a:rPr sz="2300"/>
              <a:t>]</a:t>
            </a:r>
          </a:p>
          <a:p>
            <a:pPr marL="547688" lvl="1" indent="-273050"/>
            <a:r>
              <a:rPr sz="2300"/>
              <a:t>связывание внешних переменных </a:t>
            </a:r>
            <a:r>
              <a:rPr lang="en-US" altLang="en-US" sz="2300">
                <a:latin typeface="Gill Sans MT" pitchFamily="34" charset="0"/>
              </a:rPr>
              <a:t>[associating host variables]</a:t>
            </a:r>
            <a:r>
              <a:rPr sz="2300"/>
              <a:t> и курсорных параметров</a:t>
            </a:r>
          </a:p>
          <a:p>
            <a:pPr marL="547688" lvl="1" indent="-273050"/>
            <a:r>
              <a:rPr sz="2300"/>
              <a:t>определение набора данных</a:t>
            </a:r>
          </a:p>
          <a:p>
            <a:pPr marL="547688" lvl="1" indent="-273050"/>
            <a:r>
              <a:rPr sz="2300"/>
              <a:t>выставление указателя текущей строки на первую строку в результирующем наборе данных</a:t>
            </a:r>
            <a:endParaRPr lang="ru-RU" altLang="ru-RU" sz="2300"/>
          </a:p>
          <a:p>
            <a:pPr marL="273050" lvl="0" indent="-273050"/>
            <a:endParaRPr lang="en-US" altLang="ru-RU" sz="1800">
              <a:latin typeface="Gill Sans MT" pitchFamily="34" charset="0"/>
            </a:endParaRPr>
          </a:p>
          <a:p>
            <a:pPr marL="547688" lvl="1" indent="-273050"/>
            <a:endParaRPr lang="ru-RU" altLang="ru-RU" sz="23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Явные курсоры</a:t>
            </a:r>
          </a:p>
        </p:txBody>
      </p:sp>
      <p:sp>
        <p:nvSpPr>
          <p:cNvPr id="378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50180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Открытие явного курсора: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OPEN cursor</a:t>
            </a:r>
            <a:r>
              <a:rPr kumimoji="0" 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_</a:t>
            </a: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name [</a:t>
            </a:r>
            <a:r>
              <a:rPr kumimoji="0" 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(</a:t>
            </a: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argument [,argument ...])];</a:t>
            </a:r>
            <a:endParaRPr kumimoji="0" lang="ru-RU" sz="23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Arial Unicode MS"/>
                <a:cs typeface="+mn-cs" pitchFamily="34" charset="0"/>
              </a:rPr>
              <a:t>Выборка из явного курсора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Arial Unicode MS"/>
                <a:cs typeface="+mn-cs" pitchFamily="34" charset="0"/>
              </a:rPr>
              <a:t>:</a:t>
            </a: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Arial Unicode MS"/>
                <a:cs typeface="+mn-cs" pitchFamily="34" charset="0"/>
              </a:rPr>
              <a:t>FETCH cursor_name INTO record or variable_list;</a:t>
            </a:r>
            <a:endParaRPr kumimoji="0" lang="ru-RU" sz="2300" b="0" i="0" u="none" strike="noStrike" kern="1200" cap="none" spc="-5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urier New"/>
              <a:ea typeface="Arial Unicode MS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Arial Unicode MS"/>
                <a:cs typeface="+mn-cs" pitchFamily="34" charset="0"/>
              </a:rPr>
              <a:t>Закрытие явного курсора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Arial Unicode MS"/>
                <a:cs typeface="+mn-cs" pitchFamily="34" charset="0"/>
              </a:rPr>
              <a:t>: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Arial Unicode MS"/>
                <a:cs typeface="+mn-cs" pitchFamily="34" charset="0"/>
              </a:rPr>
              <a:t>CLOSE cursor</a:t>
            </a:r>
            <a:r>
              <a:rPr kumimoji="0" 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Arial Unicode MS"/>
                <a:cs typeface="+mn-cs" pitchFamily="34" charset="0"/>
              </a:rPr>
              <a:t>_</a:t>
            </a: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Arial Unicode MS"/>
                <a:cs typeface="+mn-cs" pitchFamily="34" charset="0"/>
              </a:rPr>
              <a:t>name</a:t>
            </a:r>
            <a:r>
              <a:rPr kumimoji="0" 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Arial Unicode MS"/>
                <a:cs typeface="+mn-cs" pitchFamily="34" charset="0"/>
              </a:rPr>
              <a:t>;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3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/>
              <a:ea typeface="Arial Unicode MS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en-US" alt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Курсоры</a:t>
            </a:r>
          </a:p>
        </p:txBody>
      </p:sp>
      <p:pic>
        <p:nvPicPr>
          <p:cNvPr id="38915" name="Picture 2" descr="Text description of cursor_declaration.gif follo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196975"/>
            <a:ext cx="5976938" cy="50815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Явные курсоры</a:t>
            </a:r>
          </a:p>
        </p:txBody>
      </p:sp>
      <p:sp>
        <p:nvSpPr>
          <p:cNvPr id="399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05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Объявляются явно в секции декларации блока или в спецификации пакета</a:t>
            </a:r>
          </a:p>
          <a:p>
            <a:pPr marL="273050" lvl="0" indent="-273050"/>
            <a:r>
              <a:rPr lang="ru-RU" altLang="ru-RU" sz="2600"/>
              <a:t>Объявления явного курсора:</a:t>
            </a:r>
          </a:p>
          <a:p>
            <a:pPr marL="547688" lvl="1" indent="-273050"/>
            <a:r>
              <a:rPr lang="ru-RU" altLang="ru-RU" sz="2300">
                <a:solidFill>
                  <a:schemeClr val="tx1"/>
                </a:solidFill>
              </a:rPr>
              <a:t>Курсор без параметров</a:t>
            </a:r>
            <a:endParaRPr lang="en-US" altLang="ru-RU" sz="2300">
              <a:solidFill>
                <a:schemeClr val="tx1"/>
              </a:solidFill>
              <a:latin typeface="Gill Sans MT" pitchFamily="34" charset="0"/>
            </a:endParaRPr>
          </a:p>
          <a:p>
            <a:pPr marL="822325" lvl="2" indent="-228600"/>
            <a:r>
              <a:rPr lang="en-US" altLang="en-US" sz="1800">
                <a:latin typeface="Gill Sans MT" pitchFamily="34" charset="0"/>
              </a:rPr>
              <a:t>CURSOR company_cur  IS  </a:t>
            </a:r>
            <a:r>
              <a:rPr sz="1800"/>
              <a:t>SELECT company_id </a:t>
            </a:r>
            <a:r>
              <a:rPr lang="en-US" altLang="en-US" sz="1800">
                <a:latin typeface="Gill Sans MT" pitchFamily="34" charset="0"/>
              </a:rPr>
              <a:t> </a:t>
            </a:r>
            <a:r>
              <a:rPr sz="1800"/>
              <a:t>FROM </a:t>
            </a:r>
            <a:r>
              <a:rPr lang="en-US" altLang="en-US" sz="1800">
                <a:latin typeface="Gill Sans MT" pitchFamily="34" charset="0"/>
              </a:rPr>
              <a:t> </a:t>
            </a:r>
            <a:r>
              <a:rPr sz="1800"/>
              <a:t>company;</a:t>
            </a:r>
            <a:r>
              <a:rPr lang="en-US" altLang="ru-RU" sz="1800">
                <a:latin typeface="Gill Sans MT" pitchFamily="34" charset="0"/>
              </a:rPr>
              <a:t> </a:t>
            </a:r>
            <a:endParaRPr lang="ru-RU" altLang="ru-RU" sz="1800"/>
          </a:p>
          <a:p>
            <a:pPr marL="547688" lvl="1" indent="-273050"/>
            <a:r>
              <a:rPr lang="ru-RU" altLang="ru-RU" sz="2300">
                <a:solidFill>
                  <a:schemeClr val="tx1"/>
                </a:solidFill>
              </a:rPr>
              <a:t>Курсор, который принимает параметры через список</a:t>
            </a:r>
            <a:endParaRPr lang="en-US" altLang="ru-RU" sz="2300">
              <a:solidFill>
                <a:schemeClr val="tx1"/>
              </a:solidFill>
              <a:latin typeface="Gill Sans MT" pitchFamily="34" charset="0"/>
            </a:endParaRPr>
          </a:p>
          <a:p>
            <a:pPr marL="822325" lvl="2" indent="-228600"/>
            <a:r>
              <a:rPr sz="1800"/>
              <a:t>CURSOR company__cur (id_in IN NUMBER) IS </a:t>
            </a:r>
            <a:endParaRPr lang="en-US" altLang="en-US" sz="1800">
              <a:latin typeface="Gill Sans MT" pitchFamily="34" charset="0"/>
            </a:endParaRPr>
          </a:p>
          <a:p>
            <a:pPr marL="822325" lvl="2" indent="-228600"/>
            <a:r>
              <a:rPr sz="1800"/>
              <a:t>SELECT name FROM company </a:t>
            </a:r>
            <a:r>
              <a:rPr lang="en-US" altLang="en-US" sz="1800">
                <a:latin typeface="Gill Sans MT" pitchFamily="34" charset="0"/>
              </a:rPr>
              <a:t> </a:t>
            </a:r>
            <a:r>
              <a:rPr sz="1800"/>
              <a:t>WHERE </a:t>
            </a:r>
            <a:r>
              <a:rPr lang="en-US" altLang="en-US" sz="1800">
                <a:latin typeface="Gill Sans MT" pitchFamily="34" charset="0"/>
              </a:rPr>
              <a:t> </a:t>
            </a:r>
            <a:r>
              <a:rPr sz="1800"/>
              <a:t>company_id </a:t>
            </a:r>
            <a:r>
              <a:rPr lang="en-US" altLang="en-US" sz="1800">
                <a:latin typeface="Gill Sans MT" pitchFamily="34" charset="0"/>
              </a:rPr>
              <a:t> = </a:t>
            </a:r>
            <a:r>
              <a:rPr sz="1800"/>
              <a:t>id_in;</a:t>
            </a:r>
            <a:endParaRPr lang="ru-RU" altLang="ru-RU" sz="1800"/>
          </a:p>
          <a:p>
            <a:pPr marL="547688" lvl="1" indent="-273050"/>
            <a:r>
              <a:rPr lang="ru-RU" altLang="ru-RU" sz="2300">
                <a:solidFill>
                  <a:schemeClr val="tx1"/>
                </a:solidFill>
              </a:rPr>
              <a:t>Кур</a:t>
            </a:r>
            <a:r>
              <a:rPr lang="en-US" altLang="ru-RU" sz="2300">
                <a:solidFill>
                  <a:schemeClr val="tx1"/>
                </a:solidFill>
                <a:latin typeface="Gill Sans MT" pitchFamily="34" charset="0"/>
              </a:rPr>
              <a:t>c</a:t>
            </a:r>
            <a:r>
              <a:rPr lang="ru-RU" altLang="ru-RU" sz="2300">
                <a:solidFill>
                  <a:schemeClr val="tx1"/>
                </a:solidFill>
              </a:rPr>
              <a:t>ор, который содержит выражение </a:t>
            </a:r>
            <a:r>
              <a:rPr lang="en-US" altLang="ru-RU" sz="2300">
                <a:solidFill>
                  <a:schemeClr val="tx1"/>
                </a:solidFill>
                <a:latin typeface="Gill Sans MT" pitchFamily="34" charset="0"/>
              </a:rPr>
              <a:t>RETURN</a:t>
            </a:r>
            <a:r>
              <a:rPr lang="ru-RU" altLang="ru-RU" sz="2300">
                <a:solidFill>
                  <a:schemeClr val="tx1"/>
                </a:solidFill>
              </a:rPr>
              <a:t> вместо </a:t>
            </a:r>
            <a:r>
              <a:rPr lang="en-US" altLang="ru-RU" sz="2300">
                <a:solidFill>
                  <a:schemeClr val="tx1"/>
                </a:solidFill>
                <a:latin typeface="Gill Sans MT" pitchFamily="34" charset="0"/>
              </a:rPr>
              <a:t>SELECT</a:t>
            </a:r>
          </a:p>
          <a:p>
            <a:pPr marL="547688" lvl="1" indent="-273050"/>
            <a:r>
              <a:rPr>
                <a:solidFill>
                  <a:schemeClr val="tx1"/>
                </a:solidFill>
              </a:rPr>
              <a:t>CURSOR </a:t>
            </a:r>
            <a:r>
              <a:rPr lang="en-US" altLang="en-US">
                <a:solidFill>
                  <a:schemeClr val="tx1"/>
                </a:solidFill>
                <a:latin typeface="Gill Sans MT" pitchFamily="34" charset="0"/>
              </a:rPr>
              <a:t> </a:t>
            </a:r>
            <a:r>
              <a:rPr>
                <a:solidFill>
                  <a:schemeClr val="tx1"/>
                </a:solidFill>
              </a:rPr>
              <a:t>company_cur </a:t>
            </a:r>
            <a:r>
              <a:rPr lang="en-US" altLang="en-US">
                <a:solidFill>
                  <a:schemeClr val="tx1"/>
                </a:solidFill>
                <a:latin typeface="Gill Sans MT" pitchFamily="34" charset="0"/>
              </a:rPr>
              <a:t> </a:t>
            </a:r>
            <a:r>
              <a:rPr>
                <a:solidFill>
                  <a:schemeClr val="tx1"/>
                </a:solidFill>
              </a:rPr>
              <a:t>(id_in IN NUMBER) </a:t>
            </a:r>
            <a:r>
              <a:rPr lang="en-US" altLang="en-US">
                <a:solidFill>
                  <a:schemeClr val="tx1"/>
                </a:solidFill>
                <a:latin typeface="Gill Sans MT" pitchFamily="34" charset="0"/>
              </a:rPr>
              <a:t> </a:t>
            </a:r>
            <a:r>
              <a:rPr>
                <a:solidFill>
                  <a:schemeClr val="tx1"/>
                </a:solidFill>
              </a:rPr>
              <a:t>RETURN </a:t>
            </a:r>
            <a:r>
              <a:rPr lang="en-US" altLang="en-US">
                <a:solidFill>
                  <a:schemeClr val="tx1"/>
                </a:solidFill>
                <a:latin typeface="Gill Sans MT" pitchFamily="34" charset="0"/>
              </a:rPr>
              <a:t> </a:t>
            </a:r>
            <a:r>
              <a:rPr>
                <a:solidFill>
                  <a:schemeClr val="tx1"/>
                </a:solidFill>
              </a:rPr>
              <a:t>company%ROWTYPE</a:t>
            </a:r>
            <a:r>
              <a:rPr lang="en-US" altLang="en-US">
                <a:solidFill>
                  <a:schemeClr val="tx1"/>
                </a:solidFill>
                <a:latin typeface="Gill Sans MT" pitchFamily="34" charset="0"/>
              </a:rPr>
              <a:t>;</a:t>
            </a:r>
            <a:endParaRPr lang="en-US" altLang="ru-RU">
              <a:solidFill>
                <a:schemeClr val="tx1"/>
              </a:solidFill>
              <a:latin typeface="Gill Sans MT" pitchFamily="34" charset="0"/>
            </a:endParaRPr>
          </a:p>
          <a:p>
            <a:pPr marL="547688" lvl="1" indent="-273050"/>
            <a:endParaRPr lang="ru-RU" altLang="ru-RU" sz="23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 </a:t>
            </a:r>
            <a:br/>
            <a:r>
              <a:t>Явные курсоры</a:t>
            </a:r>
          </a:p>
        </p:txBody>
      </p:sp>
      <p:pic>
        <p:nvPicPr>
          <p:cNvPr id="40963" name="Picture 4" descr="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7345363" cy="5010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Явные курсоры</a:t>
            </a:r>
          </a:p>
        </p:txBody>
      </p:sp>
      <p:pic>
        <p:nvPicPr>
          <p:cNvPr id="41987" name="Picture 4" descr="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1341438"/>
            <a:ext cx="7419975" cy="52403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Явные курсоры</a:t>
            </a:r>
          </a:p>
        </p:txBody>
      </p:sp>
      <p:pic>
        <p:nvPicPr>
          <p:cNvPr id="43011" name="Picture 4" descr="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41438"/>
            <a:ext cx="6767512" cy="51054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Явные курсоры</a:t>
            </a:r>
          </a:p>
        </p:txBody>
      </p:sp>
      <p:pic>
        <p:nvPicPr>
          <p:cNvPr id="44035" name="Picture 2" descr="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6119813" cy="50403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Явные курсоры с параметрами</a:t>
            </a:r>
          </a:p>
        </p:txBody>
      </p:sp>
      <p:pic>
        <p:nvPicPr>
          <p:cNvPr id="45059" name="Picture 4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12875"/>
            <a:ext cx="7831137" cy="46799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5093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Создание </a:t>
            </a:r>
            <a:r>
              <a:rPr lang="en-US" altLang="ru-RU">
                <a:latin typeface="Bookman Old Style" pitchFamily="18" charset="0"/>
              </a:rPr>
              <a:t>PDB</a:t>
            </a:r>
            <a:r>
              <a:rPr lang="ru-RU" altLang="ru-RU"/>
              <a:t> в </a:t>
            </a:r>
            <a:r>
              <a:rPr lang="en-US" altLang="ru-RU">
                <a:latin typeface="Bookman Old Style" pitchFamily="18" charset="0"/>
              </a:rPr>
              <a:t>Oracle Database Configuration Assistant</a:t>
            </a:r>
            <a:endParaRPr lang="ru-RU" altLang="ru-RU"/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1639888"/>
            <a:ext cx="6153150" cy="46323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Явные курсоры с параметрами</a:t>
            </a:r>
          </a:p>
        </p:txBody>
      </p:sp>
      <p:pic>
        <p:nvPicPr>
          <p:cNvPr id="46083" name="Picture 4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8145463" cy="46799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Явные курсоры с </a:t>
            </a:r>
            <a:r>
              <a:rPr lang="en-US" altLang="ru-RU">
                <a:latin typeface="Bookman Old Style" pitchFamily="18" charset="0"/>
              </a:rPr>
              <a:t>RETURN</a:t>
            </a:r>
            <a:endParaRPr lang="ru-RU" altLang="ru-RU"/>
          </a:p>
        </p:txBody>
      </p:sp>
      <p:pic>
        <p:nvPicPr>
          <p:cNvPr id="47107" name="Picture 2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43038"/>
            <a:ext cx="7777162" cy="47307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Явные курсоры</a:t>
            </a:r>
          </a:p>
        </p:txBody>
      </p:sp>
      <p:graphicFrame>
        <p:nvGraphicFramePr>
          <p:cNvPr id="48131" name="Таблица 3"/>
          <p:cNvGraphicFramePr>
            <a:graphicFrameLocks noGrp="1"/>
          </p:cNvGraphicFramePr>
          <p:nvPr/>
        </p:nvGraphicFramePr>
        <p:xfrm>
          <a:off x="395288" y="1196975"/>
          <a:ext cx="8137525" cy="5185090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i="1">
                          <a:latin typeface="Calibri" pitchFamily="34" charset="0"/>
                        </a:rPr>
                        <a:t>Атрибут </a:t>
                      </a:r>
                    </a:p>
                  </a:txBody>
                  <a:tcPr marL="91447" marR="91447" marT="45719" marB="4571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i="1">
                          <a:latin typeface="Calibri" pitchFamily="34" charset="0"/>
                        </a:rPr>
                        <a:t>Описание</a:t>
                      </a:r>
                    </a:p>
                  </a:txBody>
                  <a:tcPr marL="91447" marR="91447" marT="45719" marB="4571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25400" lvl="0" indent="-342900" eaLnBrk="1" hangingPunct="1">
                        <a:lnSpc>
                          <a:spcPts val="1400"/>
                        </a:lnSpc>
                        <a:spcBef>
                          <a:spcPts val="1200"/>
                        </a:spcBef>
                      </a:pPr>
                      <a:endParaRPr>
                        <a:latin typeface="Calibri" pitchFamily="34" charset="0"/>
                      </a:endParaRPr>
                    </a:p>
                    <a:p>
                      <a:pPr marL="25400" lvl="0" indent="-342900" eaLnBrk="1" hangingPunct="1">
                        <a:lnSpc>
                          <a:spcPts val="1400"/>
                        </a:lnSpc>
                        <a:spcBef>
                          <a:spcPts val="1200"/>
                        </a:spcBef>
                      </a:pPr>
                      <a:r>
                        <a:rPr>
                          <a:latin typeface="Calibri" pitchFamily="34" charset="0"/>
                        </a:rPr>
                        <a:t>%</a:t>
                      </a:r>
                      <a:r>
                        <a:rPr lang="en-US" altLang="en-US">
                          <a:latin typeface="Gill Sans MT" pitchFamily="34" charset="0"/>
                        </a:rPr>
                        <a:t>ISOPEN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TRUE, если курсор открыт.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FALSE, если курсор закрыт.</a:t>
                      </a:r>
                    </a:p>
                  </a:txBody>
                  <a:tcPr marL="91447" marR="91447" marT="45719" marB="4571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6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  <a:p>
                      <a:pPr marL="0" lvl="0" indent="0" eaLnBrk="1" hangingPunct="1"/>
                      <a:r>
                        <a:rPr lang="en-US" altLang="en-US">
                          <a:latin typeface="Gill Sans MT" pitchFamily="34" charset="0"/>
                        </a:rPr>
                        <a:t>%FOUND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91447" marR="91447" marT="45719" marB="4571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Ошибка INVALID_CURSOR, если курсор еще не открыт или уже закрыт.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NULL перед первой выборкой.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TRUE, если запись была успешно выбрана.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FALSE, если запись не выбрана.</a:t>
                      </a:r>
                    </a:p>
                  </a:txBody>
                  <a:tcPr marL="91447" marR="91447" marT="45719" marB="4571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36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12700" lvl="0" indent="-342900" eaLnBrk="1" hangingPunct="1">
                        <a:lnSpc>
                          <a:spcPts val="1388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endParaRPr>
                        <a:latin typeface="Calibri" pitchFamily="34" charset="0"/>
                      </a:endParaRPr>
                    </a:p>
                    <a:p>
                      <a:pPr marL="12700" lvl="0" indent="-342900" eaLnBrk="1" hangingPunct="1">
                        <a:lnSpc>
                          <a:spcPts val="1388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altLang="en-US">
                          <a:latin typeface="Gill Sans MT" pitchFamily="34" charset="0"/>
                        </a:rPr>
                        <a:t>%NOTFOUND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Ошибка INVALID_CURSOR, если курсор еще не открыт или уже закрыт.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NULL перед первой выборкой.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FALSE, если запись была успешно выбрана.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TRUE, если запись не выбрана.</a:t>
                      </a:r>
                    </a:p>
                  </a:txBody>
                  <a:tcPr marL="91447" marR="91447" marT="45719" marB="4571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90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%</a:t>
                      </a:r>
                      <a:r>
                        <a:rPr lang="en-US" altLang="en-US">
                          <a:latin typeface="Gill Sans MT" pitchFamily="34" charset="0"/>
                        </a:rPr>
                        <a:t>ROWCOUNT</a:t>
                      </a:r>
                      <a:endParaRPr>
                        <a:latin typeface="Calibri" pitchFamily="34" charset="0"/>
                      </a:endParaRPr>
                    </a:p>
                  </a:txBody>
                  <a:tcPr marL="91447" marR="91447" marT="45719" marB="4571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Ошибка INVALID_CURSOR, если курсор еще не открыт или уже закрыт.</a:t>
                      </a:r>
                    </a:p>
                    <a:p>
                      <a:pPr marL="0" lvl="0" indent="0" eaLnBrk="1" hangingPunct="1"/>
                      <a:r>
                        <a:rPr>
                          <a:latin typeface="Calibri" pitchFamily="34" charset="0"/>
                        </a:rPr>
                        <a:t>Количество строк, выбранных в курсоре.</a:t>
                      </a:r>
                    </a:p>
                    <a:p>
                      <a:pPr marL="0" lvl="0" indent="0" eaLnBrk="1" hangingPunct="1"/>
                      <a:endParaRPr>
                        <a:latin typeface="Calibri" pitchFamily="34" charset="0"/>
                      </a:endParaRPr>
                    </a:p>
                  </a:txBody>
                  <a:tcPr marL="91447" marR="91447" marT="45719" marB="45719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Bookman Old Style" pitchFamily="18" charset="0"/>
              </a:rPr>
              <a:t>WHERE CURRENT OF</a:t>
            </a:r>
            <a:endParaRPr lang="ru-RU" altLang="ru-RU"/>
          </a:p>
        </p:txBody>
      </p:sp>
      <p:pic>
        <p:nvPicPr>
          <p:cNvPr id="49155" name="Picture 2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5124450" cy="5343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Bookman Old Style" pitchFamily="18" charset="0"/>
              </a:rPr>
              <a:t>WHERE CURRENT OF</a:t>
            </a:r>
            <a:endParaRPr lang="ru-RU" altLang="ru-RU"/>
          </a:p>
        </p:txBody>
      </p:sp>
      <p:pic>
        <p:nvPicPr>
          <p:cNvPr id="50179" name="Picture 2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25538"/>
            <a:ext cx="5505450" cy="54006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Использование </a:t>
            </a:r>
            <a:r>
              <a:rPr lang="en-US" altLang="ru-RU">
                <a:latin typeface="Bookman Old Style" pitchFamily="18" charset="0"/>
              </a:rPr>
              <a:t>ROWID</a:t>
            </a:r>
            <a:endParaRPr lang="ru-RU" altLang="ru-RU"/>
          </a:p>
        </p:txBody>
      </p:sp>
      <p:pic>
        <p:nvPicPr>
          <p:cNvPr id="51203" name="Picture 2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25538"/>
            <a:ext cx="6408738" cy="52371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Использование </a:t>
            </a:r>
            <a:r>
              <a:rPr lang="en-US" altLang="ru-RU">
                <a:latin typeface="Bookman Old Style" pitchFamily="18" charset="0"/>
              </a:rPr>
              <a:t>ROWID</a:t>
            </a:r>
            <a:endParaRPr lang="ru-RU" altLang="ru-RU"/>
          </a:p>
        </p:txBody>
      </p:sp>
      <p:pic>
        <p:nvPicPr>
          <p:cNvPr id="52227" name="Picture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5616575" cy="54419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Использование </a:t>
            </a:r>
            <a:r>
              <a:rPr lang="en-US" altLang="ru-RU">
                <a:latin typeface="Bookman Old Style" pitchFamily="18" charset="0"/>
              </a:rPr>
              <a:t>ROWNUM</a:t>
            </a:r>
            <a:endParaRPr lang="ru-RU" altLang="ru-RU"/>
          </a:p>
        </p:txBody>
      </p:sp>
      <p:sp>
        <p:nvSpPr>
          <p:cNvPr id="532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ru-RU" sz="2600">
                <a:latin typeface="Gill Sans MT" pitchFamily="34" charset="0"/>
              </a:rPr>
              <a:t>ROWNUM</a:t>
            </a:r>
            <a:r>
              <a:rPr lang="ru-RU" altLang="ru-RU" sz="2600"/>
              <a:t> -</a:t>
            </a:r>
            <a:r>
              <a:rPr lang="ru-RU" altLang="ru-RU" sz="2600" b="1"/>
              <a:t> </a:t>
            </a:r>
            <a:r>
              <a:rPr lang="ru-RU" altLang="ru-RU" sz="2600"/>
              <a:t>логический номер записи в запросе</a:t>
            </a:r>
          </a:p>
        </p:txBody>
      </p:sp>
      <p:pic>
        <p:nvPicPr>
          <p:cNvPr id="53252" name="Picture 2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700213"/>
            <a:ext cx="5648325" cy="47815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Bookman Old Style" pitchFamily="18" charset="0"/>
              </a:rPr>
              <a:t>SELECT FOR UPDATE</a:t>
            </a:r>
          </a:p>
        </p:txBody>
      </p:sp>
      <p:sp>
        <p:nvSpPr>
          <p:cNvPr id="542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latin typeface="Gill Sans MT" pitchFamily="34" charset="0"/>
              </a:rPr>
              <a:t>FOR UPDATE </a:t>
            </a:r>
            <a:r>
              <a:rPr sz="2600"/>
              <a:t>используется для блокировки строк в результирующем наборе</a:t>
            </a:r>
          </a:p>
          <a:p>
            <a:pPr marL="273050" lvl="0" indent="-273050"/>
            <a:r>
              <a:rPr sz="2600"/>
              <a:t>Использование </a:t>
            </a:r>
            <a:r>
              <a:rPr lang="en-US" altLang="en-US" sz="2600">
                <a:latin typeface="Gill Sans MT" pitchFamily="34" charset="0"/>
              </a:rPr>
              <a:t>FOR UPDATE </a:t>
            </a:r>
            <a:r>
              <a:rPr sz="2600"/>
              <a:t>не требует действительного изменения данных</a:t>
            </a:r>
          </a:p>
          <a:p>
            <a:pPr marL="273050" lvl="0" indent="-273050"/>
            <a:r>
              <a:rPr sz="2600"/>
              <a:t>Блокировки освобождаются по завершению транзакции</a:t>
            </a:r>
          </a:p>
          <a:p>
            <a:pPr marL="273050" lvl="0" indent="-273050"/>
            <a:r>
              <a:rPr sz="2600"/>
              <a:t>Синтаксис:</a:t>
            </a:r>
          </a:p>
          <a:p>
            <a:pPr marL="547688" lvl="1" indent="-273050"/>
            <a:r>
              <a:rPr lang="en-US" altLang="en-US" sz="2300">
                <a:latin typeface="Gill Sans MT" pitchFamily="34" charset="0"/>
              </a:rPr>
              <a:t>SELECT ... FROM ...</a:t>
            </a:r>
            <a:r>
              <a:rPr sz="2300"/>
              <a:t> </a:t>
            </a:r>
            <a:r>
              <a:rPr lang="en-US" altLang="en-US" sz="2300">
                <a:latin typeface="Gill Sans MT" pitchFamily="34" charset="0"/>
              </a:rPr>
              <a:t>FOR UPDATE [OF column_reference] [NOWAIT];</a:t>
            </a:r>
            <a:endParaRPr sz="2300"/>
          </a:p>
          <a:p>
            <a:pPr marL="273050" lvl="0" indent="-273050"/>
            <a:r>
              <a:rPr lang="en-US" altLang="en-US" sz="2600">
                <a:latin typeface="Gill Sans MT" pitchFamily="34" charset="0"/>
              </a:rPr>
              <a:t>NOWAIT </a:t>
            </a:r>
            <a:r>
              <a:rPr sz="2600"/>
              <a:t>– не ожидать освобождения других блокировок</a:t>
            </a:r>
          </a:p>
        </p:txBody>
      </p:sp>
    </p:spTree>
  </p:cSld>
  <p:clrMapOvr>
    <a:masterClrMapping/>
  </p:clrMapOvr>
  <p:transition/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Bookman Old Style" pitchFamily="18" charset="0"/>
              </a:rPr>
              <a:t>SELECT FOR UPDATE</a:t>
            </a:r>
          </a:p>
        </p:txBody>
      </p:sp>
      <p:pic>
        <p:nvPicPr>
          <p:cNvPr id="5529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5840413" cy="22320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5093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Создание </a:t>
            </a:r>
            <a:r>
              <a:rPr lang="en-US" altLang="ru-RU">
                <a:latin typeface="Bookman Old Style" pitchFamily="18" charset="0"/>
              </a:rPr>
              <a:t>PDB</a:t>
            </a:r>
            <a:r>
              <a:rPr lang="ru-RU" altLang="ru-RU"/>
              <a:t> в </a:t>
            </a:r>
            <a:r>
              <a:rPr lang="en-US" altLang="ru-RU">
                <a:latin typeface="Bookman Old Style" pitchFamily="18" charset="0"/>
              </a:rPr>
              <a:t>Oracle Database Configuration Assistant</a:t>
            </a:r>
            <a:endParaRPr lang="ru-RU" altLang="ru-RU"/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88" y="1703388"/>
            <a:ext cx="6100762" cy="45847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Курсорные переменные </a:t>
            </a:r>
          </a:p>
        </p:txBody>
      </p:sp>
      <p:sp>
        <p:nvSpPr>
          <p:cNvPr id="56323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49387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800"/>
              <a:t>Курсорные переменные - это структуры данных, которые указывают на курсорный объект</a:t>
            </a:r>
            <a:endParaRPr lang="en-US" altLang="en-US" sz="2800">
              <a:latin typeface="Gill Sans MT" pitchFamily="34" charset="0"/>
            </a:endParaRPr>
          </a:p>
          <a:p>
            <a:pPr marL="273050" lvl="0" indent="-273050"/>
            <a:r>
              <a:rPr sz="2800"/>
              <a:t>Используются для:</a:t>
            </a:r>
          </a:p>
          <a:p>
            <a:pPr marL="547688" lvl="1" indent="-273050"/>
            <a:r>
              <a:rPr sz="2500">
                <a:solidFill>
                  <a:schemeClr val="tx1"/>
                </a:solidFill>
              </a:rPr>
              <a:t>Передачи курсора в качестве параметра</a:t>
            </a:r>
            <a:r>
              <a:rPr lang="en-US" altLang="en-US" sz="2500">
                <a:solidFill>
                  <a:schemeClr val="tx1"/>
                </a:solidFill>
                <a:latin typeface="Gill Sans MT" pitchFamily="34" charset="0"/>
              </a:rPr>
              <a:t>,</a:t>
            </a:r>
            <a:endParaRPr sz="2500">
              <a:solidFill>
                <a:schemeClr val="tx1"/>
              </a:solidFill>
            </a:endParaRPr>
          </a:p>
          <a:p>
            <a:pPr marL="547688" lvl="1" indent="-273050"/>
            <a:r>
              <a:rPr sz="2500">
                <a:solidFill>
                  <a:schemeClr val="tx1"/>
                </a:solidFill>
              </a:rPr>
              <a:t>Чтобы отложить связь курсора с </a:t>
            </a:r>
            <a:r>
              <a:rPr lang="en-US" altLang="en-US" sz="2500">
                <a:solidFill>
                  <a:schemeClr val="tx1"/>
                </a:solidFill>
                <a:latin typeface="Gill Sans MT" pitchFamily="34" charset="0"/>
              </a:rPr>
              <a:t>SELECT</a:t>
            </a:r>
            <a:r>
              <a:rPr sz="2500">
                <a:solidFill>
                  <a:schemeClr val="tx1"/>
                </a:solidFill>
              </a:rPr>
              <a:t>-запросом до выполнения команды </a:t>
            </a:r>
            <a:r>
              <a:rPr lang="en-US" altLang="en-US" sz="2500">
                <a:solidFill>
                  <a:schemeClr val="tx1"/>
                </a:solidFill>
                <a:latin typeface="Gill Sans MT" pitchFamily="34" charset="0"/>
              </a:rPr>
              <a:t>OPEN</a:t>
            </a:r>
            <a:endParaRPr sz="25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Курсорные переменные </a:t>
            </a:r>
          </a:p>
        </p:txBody>
      </p:sp>
      <p:pic>
        <p:nvPicPr>
          <p:cNvPr id="57347" name="Picture 4" descr="0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3850" y="1196975"/>
            <a:ext cx="8186738" cy="4248150"/>
          </a:xfrm>
          <a:prstGeom prst="rect">
            <a:avLst/>
          </a:prstGeom>
          <a:noFill/>
          <a:ln>
            <a:miter lim="800000"/>
          </a:ln>
        </p:spPr>
      </p:pic>
    </p:spTree>
  </p:cSld>
  <p:clrMapOvr>
    <a:masterClrMapping/>
  </p:clrMapOvr>
  <p:transition/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Курсорные переменные </a:t>
            </a:r>
          </a:p>
        </p:txBody>
      </p:sp>
      <p:sp>
        <p:nvSpPr>
          <p:cNvPr id="58371" name="Объект 2"/>
          <p:cNvSpPr>
            <a:spLocks noGrp="1"/>
          </p:cNvSpPr>
          <p:nvPr>
            <p:ph sz="quarter" idx="1"/>
          </p:nvPr>
        </p:nvSpPr>
        <p:spPr>
          <a:xfrm>
            <a:off x="468313" y="1268413"/>
            <a:ext cx="8229600" cy="49387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800"/>
              <a:t>Курсорная переменная, объявленная с помощью </a:t>
            </a:r>
            <a:r>
              <a:rPr lang="en-US" altLang="en-US" sz="2800">
                <a:latin typeface="Gill Sans MT" pitchFamily="34" charset="0"/>
              </a:rPr>
              <a:t>REF CURSOR </a:t>
            </a:r>
            <a:r>
              <a:rPr sz="2800"/>
              <a:t>без указания </a:t>
            </a:r>
            <a:r>
              <a:rPr lang="en-US" altLang="en-US" sz="2800">
                <a:latin typeface="Gill Sans MT" pitchFamily="34" charset="0"/>
              </a:rPr>
              <a:t>RETURN </a:t>
            </a:r>
            <a:r>
              <a:rPr sz="2800"/>
              <a:t>может быть связана с любым запросом</a:t>
            </a:r>
            <a:endParaRPr lang="en-US" altLang="en-US" sz="2800">
              <a:latin typeface="Gill Sans MT" pitchFamily="34" charset="0"/>
            </a:endParaRPr>
          </a:p>
          <a:p>
            <a:pPr marL="273050" lvl="0" indent="-273050"/>
            <a:r>
              <a:rPr sz="2800"/>
              <a:t>Курсорная переменная, объявленная с помощью </a:t>
            </a:r>
            <a:r>
              <a:rPr lang="en-US" altLang="en-US" sz="2800">
                <a:latin typeface="Gill Sans MT" pitchFamily="34" charset="0"/>
              </a:rPr>
              <a:t>REF CURSOR </a:t>
            </a:r>
            <a:r>
              <a:rPr sz="2800"/>
              <a:t>с указанием </a:t>
            </a:r>
            <a:r>
              <a:rPr lang="en-US" altLang="en-US" sz="2800">
                <a:latin typeface="Gill Sans MT" pitchFamily="34" charset="0"/>
              </a:rPr>
              <a:t>RETURN </a:t>
            </a:r>
            <a:r>
              <a:rPr sz="2800"/>
              <a:t>может быть связана только с запросом, который возвращает результат точно соответствующий числу и типам данных в записи после фразы </a:t>
            </a:r>
            <a:r>
              <a:rPr lang="en-US" altLang="en-US" sz="2800">
                <a:latin typeface="Gill Sans MT" pitchFamily="34" charset="0"/>
              </a:rPr>
              <a:t>RETURN </a:t>
            </a:r>
            <a:r>
              <a:rPr sz="2800"/>
              <a:t>во время выполнения</a:t>
            </a:r>
          </a:p>
        </p:txBody>
      </p:sp>
    </p:spTree>
  </p:cSld>
  <p:clrMapOvr>
    <a:masterClrMapping/>
  </p:clrMapOvr>
  <p:transition/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Курсорные переменные </a:t>
            </a:r>
          </a:p>
        </p:txBody>
      </p:sp>
      <p:pic>
        <p:nvPicPr>
          <p:cNvPr id="59395" name="Picture 4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25538"/>
            <a:ext cx="5076825" cy="52482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Курсорные переменные </a:t>
            </a:r>
          </a:p>
        </p:txBody>
      </p:sp>
      <p:pic>
        <p:nvPicPr>
          <p:cNvPr id="604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5070475" cy="324008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042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38" y="3716338"/>
            <a:ext cx="3462337" cy="23764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Курсорные переменные </a:t>
            </a:r>
          </a:p>
        </p:txBody>
      </p:sp>
      <p:pic>
        <p:nvPicPr>
          <p:cNvPr id="61443" name="Picture 4" descr="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1484313"/>
            <a:ext cx="8051800" cy="4032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Курсорные подзапросы</a:t>
            </a:r>
          </a:p>
        </p:txBody>
      </p:sp>
      <p:pic>
        <p:nvPicPr>
          <p:cNvPr id="6246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268413"/>
            <a:ext cx="4667250" cy="50609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246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38" y="5519738"/>
            <a:ext cx="4724400" cy="7810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Динамические курсоры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latin typeface="Gill Sans MT" pitchFamily="34" charset="0"/>
              </a:rPr>
              <a:t>EXECUTE IMMEDIATE </a:t>
            </a:r>
            <a:r>
              <a:rPr sz="2600"/>
              <a:t>- однострочные запросы и </a:t>
            </a:r>
            <a:r>
              <a:rPr lang="en-US" altLang="en-US" sz="2600">
                <a:latin typeface="Gill Sans MT" pitchFamily="34" charset="0"/>
              </a:rPr>
              <a:t>DDL </a:t>
            </a:r>
            <a:r>
              <a:rPr sz="2600"/>
              <a:t>команды</a:t>
            </a:r>
          </a:p>
          <a:p>
            <a:pPr marL="273050" lvl="0" indent="-273050"/>
            <a:r>
              <a:rPr lang="en-US" altLang="en-US" sz="2600">
                <a:latin typeface="Gill Sans MT" pitchFamily="34" charset="0"/>
              </a:rPr>
              <a:t>OPEN FOR, FETCH </a:t>
            </a:r>
            <a:r>
              <a:rPr sz="2600"/>
              <a:t>и </a:t>
            </a:r>
            <a:r>
              <a:rPr lang="en-US" altLang="en-US" sz="2600">
                <a:latin typeface="Gill Sans MT" pitchFamily="34" charset="0"/>
              </a:rPr>
              <a:t>CLOSE </a:t>
            </a:r>
            <a:r>
              <a:rPr sz="2600"/>
              <a:t>- динамические многострочные запросы</a:t>
            </a:r>
          </a:p>
          <a:p>
            <a:pPr marL="273050" lvl="0" indent="-273050"/>
            <a:r>
              <a:rPr sz="2600"/>
              <a:t>Синтаксис </a:t>
            </a:r>
            <a:r>
              <a:rPr lang="en-US" altLang="en-US" sz="2600">
                <a:latin typeface="Gill Sans MT" pitchFamily="34" charset="0"/>
              </a:rPr>
              <a:t>EXECUTE IMMEDIATE:</a:t>
            </a:r>
          </a:p>
          <a:p>
            <a:pPr marL="547688" lvl="1" indent="-273050"/>
            <a:r>
              <a:rPr lang="en-US" altLang="en-US" sz="2300">
                <a:latin typeface="Gill Sans MT" pitchFamily="34" charset="0"/>
              </a:rPr>
              <a:t>EXECUTE IMMEDIATE sql_statement</a:t>
            </a:r>
          </a:p>
          <a:p>
            <a:pPr marL="547688" lvl="1" indent="-273050"/>
            <a:r>
              <a:rPr lang="en-US" altLang="en-US" sz="2300">
                <a:latin typeface="Gill Sans MT" pitchFamily="34" charset="0"/>
              </a:rPr>
              <a:t>[INTO {variable [,variable ...] | record}] [USING [IN | OUT | IN OUT] bind</a:t>
            </a:r>
            <a:r>
              <a:rPr sz="2300"/>
              <a:t>_</a:t>
            </a:r>
            <a:r>
              <a:rPr lang="en-US" altLang="en-US" sz="2300">
                <a:latin typeface="Gill Sans MT" pitchFamily="34" charset="0"/>
              </a:rPr>
              <a:t>argument</a:t>
            </a:r>
          </a:p>
          <a:p>
            <a:pPr marL="547688" lvl="1" indent="-273050"/>
            <a:r>
              <a:rPr lang="en-US" altLang="en-US" sz="2300">
                <a:latin typeface="Gill Sans MT" pitchFamily="34" charset="0"/>
              </a:rPr>
              <a:t>[, [IN | OUT | IN OUT] bind_argument . ..] ] [{RETURNING | RETURN} INTO bind_argument [,bind_argument]...];</a:t>
            </a:r>
          </a:p>
        </p:txBody>
      </p:sp>
    </p:spTree>
  </p:cSld>
  <p:clrMapOvr>
    <a:masterClrMapping/>
  </p:clrMapOvr>
  <p:transition/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Динамические курсоры</a:t>
            </a:r>
          </a:p>
        </p:txBody>
      </p:sp>
      <p:pic>
        <p:nvPicPr>
          <p:cNvPr id="64515" name="Picture 2" descr="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43025"/>
            <a:ext cx="7345363" cy="50133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Динамические курсоры</a:t>
            </a:r>
          </a:p>
        </p:txBody>
      </p:sp>
      <p:pic>
        <p:nvPicPr>
          <p:cNvPr id="65539" name="Picture 3" descr="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8094662" cy="48244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5093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Создание </a:t>
            </a:r>
            <a:r>
              <a:rPr lang="en-US" altLang="ru-RU">
                <a:latin typeface="Bookman Old Style" pitchFamily="18" charset="0"/>
              </a:rPr>
              <a:t>PDB</a:t>
            </a:r>
            <a:r>
              <a:rPr lang="ru-RU" altLang="ru-RU"/>
              <a:t> в </a:t>
            </a:r>
            <a:r>
              <a:rPr lang="en-US" altLang="ru-RU">
                <a:latin typeface="Bookman Old Style" pitchFamily="18" charset="0"/>
              </a:rPr>
              <a:t>Oracle Database Configuration Assistant</a:t>
            </a:r>
            <a:endParaRPr lang="ru-RU" altLang="ru-RU"/>
          </a:p>
        </p:txBody>
      </p:sp>
      <p:pic>
        <p:nvPicPr>
          <p:cNvPr id="2867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662113"/>
            <a:ext cx="6003925" cy="45291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Динамические курсоры</a:t>
            </a:r>
          </a:p>
        </p:txBody>
      </p:sp>
      <p:sp>
        <p:nvSpPr>
          <p:cNvPr id="665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Для улучшения производительности выполнения </a:t>
            </a:r>
            <a:r>
              <a:rPr lang="en-US" altLang="en-US" sz="2600">
                <a:latin typeface="Gill Sans MT" pitchFamily="34" charset="0"/>
              </a:rPr>
              <a:t>SQL </a:t>
            </a:r>
            <a:r>
              <a:rPr sz="2600"/>
              <a:t>выражений можно использовать динамические курсоры со связанными переменными</a:t>
            </a:r>
          </a:p>
          <a:p>
            <a:pPr marL="273050" lvl="0" indent="-273050"/>
            <a:r>
              <a:rPr sz="2600"/>
              <a:t>Это позволяет серверу </a:t>
            </a:r>
            <a:r>
              <a:rPr lang="en-US" altLang="en-US" sz="2600">
                <a:latin typeface="Gill Sans MT" pitchFamily="34" charset="0"/>
              </a:rPr>
              <a:t>Oracle </a:t>
            </a:r>
            <a:r>
              <a:rPr sz="2600"/>
              <a:t>повторно использовать разобранные </a:t>
            </a:r>
            <a:r>
              <a:rPr lang="en-US" altLang="en-US" sz="2600">
                <a:latin typeface="Gill Sans MT" pitchFamily="34" charset="0"/>
              </a:rPr>
              <a:t>SQL </a:t>
            </a:r>
            <a:r>
              <a:rPr sz="2600"/>
              <a:t>выражения из разделяемого пула</a:t>
            </a:r>
            <a:endParaRPr lang="en-US" altLang="en-US" sz="2600">
              <a:latin typeface="Gill Sans MT" pitchFamily="34" charset="0"/>
            </a:endParaRPr>
          </a:p>
          <a:p>
            <a:pPr marL="273050" lvl="0" indent="-273050"/>
            <a:endParaRPr sz="2600"/>
          </a:p>
          <a:p>
            <a:pPr marL="273050" lvl="0" indent="-273050"/>
            <a:r>
              <a:rPr lang="en-US" altLang="en-US" sz="2600">
                <a:latin typeface="Gill Sans MT" pitchFamily="34" charset="0"/>
              </a:rPr>
              <a:t>EXECUTE IMMEDIATE ‘INSERT INTO </a:t>
            </a:r>
          </a:p>
          <a:p>
            <a:pPr marL="273050" lvl="0" indent="-273050"/>
            <a:r>
              <a:rPr lang="en-US" altLang="en-US" sz="2600">
                <a:latin typeface="Gill Sans MT" pitchFamily="34" charset="0"/>
              </a:rPr>
              <a:t>dept (deptno, dname, loc) VALUES (:deptno, :dname, :loc)' USING deptno_in, dname_in, loc_in;</a:t>
            </a:r>
            <a:endParaRPr sz="2600"/>
          </a:p>
        </p:txBody>
      </p:sp>
    </p:spTree>
  </p:cSld>
  <p:clrMapOvr>
    <a:masterClrMapping/>
  </p:clrMapOvr>
  <p:transition/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Динамические курсоры - </a:t>
            </a:r>
            <a:r>
              <a:rPr lang="en-US" altLang="en-US">
                <a:latin typeface="Bookman Old Style" pitchFamily="18" charset="0"/>
              </a:rPr>
              <a:t>OPEN FOR </a:t>
            </a:r>
            <a:endParaRPr lang="ru-RU" altLang="ru-RU"/>
          </a:p>
        </p:txBody>
      </p:sp>
      <p:pic>
        <p:nvPicPr>
          <p:cNvPr id="6758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5805488" cy="40322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66675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Oracle,</a:t>
            </a:r>
            <a:r>
              <a:rPr lang="ru-RU" altLang="ru-RU"/>
              <a:t> связанные с курсорами </a:t>
            </a:r>
          </a:p>
        </p:txBody>
      </p:sp>
      <p:sp>
        <p:nvSpPr>
          <p:cNvPr id="686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ru-RU" sz="2600">
                <a:latin typeface="Gill Sans MT" pitchFamily="34" charset="0"/>
              </a:rPr>
              <a:t>cursor_space_for_time = {TRUE|FALSE} – </a:t>
            </a:r>
            <a:r>
              <a:rPr lang="ru-RU" altLang="ru-RU" sz="2600"/>
              <a:t>больший объем памяти для курсоров и никогда не освобождается.  Применяется для увеличения скорости работы курсоров при наличии памяти для  разделяемого пула.    </a:t>
            </a:r>
          </a:p>
          <a:p>
            <a:pPr marL="273050" lvl="0" indent="-273050"/>
            <a:r>
              <a:rPr lang="en-US" altLang="ru-RU" sz="2600">
                <a:latin typeface="Gill Sans MT" pitchFamily="34" charset="0"/>
              </a:rPr>
              <a:t>cursor_sharing = {EXACT|SIMILAR|FORCE}</a:t>
            </a:r>
            <a:endParaRPr lang="ru-RU" altLang="ru-RU" sz="2600"/>
          </a:p>
          <a:p>
            <a:pPr marL="273050" lvl="0" indent="-273050"/>
            <a:r>
              <a:rPr lang="en-US" altLang="ru-RU" sz="2600">
                <a:latin typeface="Gill Sans MT" pitchFamily="34" charset="0"/>
              </a:rPr>
              <a:t>open</a:t>
            </a:r>
            <a:r>
              <a:rPr lang="ru-RU" altLang="ru-RU" sz="2600"/>
              <a:t>_</a:t>
            </a:r>
            <a:r>
              <a:rPr lang="en-US" altLang="ru-RU" sz="2600">
                <a:latin typeface="Gill Sans MT" pitchFamily="34" charset="0"/>
              </a:rPr>
              <a:t>cursors</a:t>
            </a:r>
            <a:r>
              <a:rPr lang="ru-RU" altLang="ru-RU" sz="2600"/>
              <a:t>  - максимальное количество открытых курсоров. </a:t>
            </a:r>
          </a:p>
          <a:p>
            <a:pPr marL="273050" lvl="0" indent="-273050"/>
            <a:r>
              <a:rPr lang="en-US" altLang="ru-RU" sz="2600">
                <a:latin typeface="Gill Sans MT" pitchFamily="34" charset="0"/>
              </a:rPr>
              <a:t>session</a:t>
            </a:r>
            <a:r>
              <a:rPr lang="ru-RU" altLang="ru-RU" sz="2600"/>
              <a:t>_</a:t>
            </a:r>
            <a:r>
              <a:rPr lang="en-US" altLang="ru-RU" sz="2600">
                <a:latin typeface="Gill Sans MT" pitchFamily="34" charset="0"/>
              </a:rPr>
              <a:t>cached</a:t>
            </a:r>
            <a:r>
              <a:rPr lang="ru-RU" altLang="ru-RU" sz="2600"/>
              <a:t>_</a:t>
            </a:r>
            <a:r>
              <a:rPr lang="en-US" altLang="ru-RU" sz="2600">
                <a:latin typeface="Gill Sans MT" pitchFamily="34" charset="0"/>
              </a:rPr>
              <a:t>cursors</a:t>
            </a:r>
            <a:r>
              <a:rPr lang="ru-RU" altLang="ru-RU" sz="2600"/>
              <a:t> – максимальное количество кэшируемых  курсоров для сессии. </a:t>
            </a:r>
          </a:p>
        </p:txBody>
      </p:sp>
    </p:spTree>
  </p:cSld>
  <p:clrMapOvr>
    <a:masterClrMapping/>
  </p:clrMapOvr>
  <p:transition/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Параметры </a:t>
            </a:r>
            <a:r>
              <a:rPr lang="en-US" altLang="ru-RU">
                <a:latin typeface="Bookman Old Style" pitchFamily="18" charset="0"/>
              </a:rPr>
              <a:t>Oracle,</a:t>
            </a:r>
            <a:r>
              <a:rPr lang="ru-RU" altLang="ru-RU"/>
              <a:t> связанные с курсорами </a:t>
            </a:r>
          </a:p>
        </p:txBody>
      </p:sp>
      <p:pic>
        <p:nvPicPr>
          <p:cNvPr id="69635" name="Picture 4" descr="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7081837" cy="129698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36" name="Picture 5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2781300"/>
            <a:ext cx="5438775" cy="22320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9637" name="Picture 6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5089525"/>
            <a:ext cx="6608762" cy="12192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Вопросы?</a:t>
            </a:r>
          </a:p>
        </p:txBody>
      </p:sp>
    </p:spTree>
  </p:cSld>
  <p:clrMapOvr>
    <a:masterClrMapping/>
  </p:clrMapOvr>
  <p:transition/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en-US" altLang="ru-RU" b="1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r>
              <a:rPr lang="ru-RU" altLang="ru-RU" b="1">
                <a:solidFill>
                  <a:srgbClr val="000000"/>
                </a:solidFill>
              </a:rPr>
              <a:t> 12с</a:t>
            </a:r>
            <a:endParaRPr lang="ru-RU" altLang="ru-RU" b="1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 txBox="1"/>
          <p:nvPr/>
        </p:nvSpPr>
        <p:spPr>
          <a:xfrm>
            <a:off x="5935663" y="5157788"/>
            <a:ext cx="2236787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ru-RU" altLang="ru-RU" sz="2000">
                <a:solidFill>
                  <a:srgbClr val="000000"/>
                </a:solidFill>
                <a:latin typeface="Cambria" pitchFamily="18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/>
              </a:rPr>
              <a:t>1</a:t>
            </a:r>
            <a:r>
              <a:rPr lang="ru-RU" altLang="ru-RU" sz="2000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10244" name="Прямоугольник 1"/>
          <p:cNvSpPr/>
          <p:nvPr/>
        </p:nvSpPr>
        <p:spPr>
          <a:xfrm>
            <a:off x="3995738" y="4076700"/>
            <a:ext cx="4176712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en-US" altLang="ru-RU" b="1">
                <a:solidFill>
                  <a:srgbClr val="000000"/>
                </a:solidFill>
                <a:latin typeface="Arial"/>
              </a:rPr>
              <a:t>PL/SQL</a:t>
            </a:r>
            <a:r>
              <a:rPr lang="ru-RU" altLang="ru-RU" b="1">
                <a:solidFill>
                  <a:srgbClr val="000000"/>
                </a:solidFill>
                <a:latin typeface="Arial"/>
              </a:rPr>
              <a:t> – Обработка исключений</a:t>
            </a:r>
            <a:endParaRPr lang="ru-RU" altLang="ru-RU">
              <a:latin typeface="Arial"/>
            </a:endParaRPr>
          </a:p>
        </p:txBody>
      </p:sp>
    </p:spTree>
  </p:cSld>
  <p:clrMapOvr>
    <a:masterClrMapping/>
  </p:clrMapOvr>
  <p:transition/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Обработка исключений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Исключительная ситуация – событие, возникающее в программе и требующее незамедлительной обработки</a:t>
            </a:r>
          </a:p>
          <a:p>
            <a:pPr lvl="0"/>
            <a:r>
              <a:rPr lang="ru-RU" altLang="ru-RU" sz="2600"/>
              <a:t>Два типа исключительных ситуаций: </a:t>
            </a:r>
          </a:p>
          <a:p>
            <a:pPr lvl="1"/>
            <a:r>
              <a:rPr lang="ru-RU" altLang="ru-RU" sz="2300"/>
              <a:t>1) программно-определяемые исключения; </a:t>
            </a:r>
          </a:p>
          <a:p>
            <a:pPr lvl="1"/>
            <a:r>
              <a:rPr lang="ru-RU" altLang="ru-RU" sz="2300"/>
              <a:t>2) предопределенные (стандартные) исключения. 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Обработка исключений</a:t>
            </a:r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178175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Ошибка, сгенерированная сервером</a:t>
            </a:r>
          </a:p>
          <a:p>
            <a:pPr lvl="0"/>
            <a:r>
              <a:rPr lang="ru-RU" altLang="ru-RU" sz="2600"/>
              <a:t>Ошибка в результате действий пользователя</a:t>
            </a:r>
          </a:p>
          <a:p>
            <a:pPr lvl="0"/>
            <a:r>
              <a:rPr lang="ru-RU" altLang="ru-RU" sz="2600"/>
              <a:t>Ошибка, сгенерированная приложением пользователю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  <p:pic>
        <p:nvPicPr>
          <p:cNvPr id="12292" name="Picture 2" descr="http://ivan-shamaev.ru/wp-content/uploads/2014/01/block_plsq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196975"/>
            <a:ext cx="5003800" cy="48244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Стратегия обработки исключений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Как и где будут фиксироваться ошибки, чтобы их можно было просмотреть и откорректировать?</a:t>
            </a:r>
          </a:p>
          <a:p>
            <a:pPr lvl="0"/>
            <a:r>
              <a:rPr lang="ru-RU" altLang="ru-RU" sz="2600"/>
              <a:t>Как выдавать пользователю сообщения об ошибках?</a:t>
            </a:r>
          </a:p>
          <a:p>
            <a:pPr lvl="0"/>
            <a:r>
              <a:rPr lang="ru-RU" altLang="ru-RU" sz="2600"/>
              <a:t>Нужно ли включать обработку исключений в каждый </a:t>
            </a:r>
            <a:r>
              <a:rPr lang="en-US" altLang="ru-RU" sz="2600">
                <a:latin typeface="Gill Sans MT" pitchFamily="34" charset="0"/>
              </a:rPr>
              <a:t>PL/SQL</a:t>
            </a:r>
            <a:r>
              <a:rPr lang="ru-RU" altLang="ru-RU" sz="2600"/>
              <a:t> блок?</a:t>
            </a:r>
          </a:p>
          <a:p>
            <a:pPr lvl="0"/>
            <a:r>
              <a:rPr lang="ru-RU" altLang="ru-RU" sz="2600"/>
              <a:t>Как управлять транзакцией в случае ошибки?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Термины обработки исключений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5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Секция исключений – необязательная секция в </a:t>
            </a:r>
            <a:r>
              <a:rPr lang="en-US" altLang="ru-RU" sz="2600">
                <a:latin typeface="Gill Sans MT" pitchFamily="34" charset="0"/>
              </a:rPr>
              <a:t>PL/SQL</a:t>
            </a:r>
            <a:r>
              <a:rPr lang="ru-RU" altLang="ru-RU" sz="2600"/>
              <a:t> блоке, которая содержит один или несколько обработчиков исключений</a:t>
            </a:r>
          </a:p>
          <a:p>
            <a:pPr lvl="0"/>
            <a:r>
              <a:rPr lang="en-US" altLang="ru-RU" sz="2600">
                <a:latin typeface="Gill Sans MT" pitchFamily="34" charset="0"/>
              </a:rPr>
              <a:t>RAISE</a:t>
            </a:r>
            <a:r>
              <a:rPr lang="ru-RU" altLang="ru-RU" sz="2600"/>
              <a:t> (</a:t>
            </a:r>
            <a:r>
              <a:rPr lang="en-US" altLang="ru-RU" sz="2600">
                <a:latin typeface="Gill Sans MT" pitchFamily="34" charset="0"/>
              </a:rPr>
              <a:t>RAISE_APPLICATION_ERROR</a:t>
            </a:r>
            <a:r>
              <a:rPr lang="ru-RU" altLang="ru-RU" sz="2600"/>
              <a:t>) – команда, которая прерывает выполнение текущего блока</a:t>
            </a:r>
          </a:p>
          <a:p>
            <a:pPr lvl="0"/>
            <a:r>
              <a:rPr lang="ru-RU" altLang="ru-RU" sz="2600"/>
              <a:t>Обработка исключений – перехват ошибки в секции исключений</a:t>
            </a:r>
          </a:p>
          <a:p>
            <a:pPr lvl="0"/>
            <a:r>
              <a:rPr lang="ru-RU" altLang="ru-RU" sz="2600"/>
              <a:t>Область действия – часть кода, в рамках которого может быть сгенерировано исключение</a:t>
            </a:r>
          </a:p>
          <a:p>
            <a:pPr lvl="0"/>
            <a:r>
              <a:rPr lang="ru-RU" altLang="ru-RU" sz="2600"/>
              <a:t>Распространение исключения – процесс передачи исключений от одного блока другому, если исключение не было обработано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5093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Создание </a:t>
            </a:r>
            <a:r>
              <a:rPr lang="en-US" altLang="ru-RU">
                <a:latin typeface="Bookman Old Style" pitchFamily="18" charset="0"/>
              </a:rPr>
              <a:t>PDB</a:t>
            </a:r>
            <a:r>
              <a:rPr lang="ru-RU" altLang="ru-RU"/>
              <a:t> в </a:t>
            </a:r>
            <a:r>
              <a:rPr lang="en-US" altLang="ru-RU">
                <a:latin typeface="Bookman Old Style" pitchFamily="18" charset="0"/>
              </a:rPr>
              <a:t>Oracle Database Configuration Assistant</a:t>
            </a:r>
            <a:endParaRPr lang="ru-RU" altLang="ru-RU"/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1712913"/>
            <a:ext cx="6099175" cy="45847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Термины обработки исключений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5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Необработанное исключение – исключение становится необработанным, если оно не обработано блоком самого верхнего уровня</a:t>
            </a:r>
          </a:p>
          <a:p>
            <a:pPr lvl="0"/>
            <a:r>
              <a:rPr lang="ru-RU" altLang="ru-RU" sz="2600"/>
              <a:t>Неименованное исключение – исключение, которое имеет код ошибки и сообщение, но не имеет наименования, не может быть использовано в команде </a:t>
            </a:r>
            <a:r>
              <a:rPr lang="en-US" altLang="ru-RU" sz="2600">
                <a:latin typeface="Gill Sans MT" pitchFamily="34" charset="0"/>
              </a:rPr>
              <a:t>RAISE</a:t>
            </a:r>
            <a:r>
              <a:rPr lang="ru-RU" altLang="ru-RU" sz="2600"/>
              <a:t> или в секции </a:t>
            </a:r>
            <a:r>
              <a:rPr lang="en-US" altLang="ru-RU" sz="2600">
                <a:latin typeface="Gill Sans MT" pitchFamily="34" charset="0"/>
              </a:rPr>
              <a:t>WHEN</a:t>
            </a:r>
          </a:p>
          <a:p>
            <a:pPr lvl="0"/>
            <a:r>
              <a:rPr lang="ru-RU" altLang="ru-RU" sz="2600"/>
              <a:t>Именованное исключение – исключение, которому было определено наименование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Предопределенные исключения</a:t>
            </a:r>
          </a:p>
        </p:txBody>
      </p:sp>
      <p:pic>
        <p:nvPicPr>
          <p:cNvPr id="16387" name="Picture 2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1125538"/>
            <a:ext cx="5076825" cy="53276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Sqlerrm </a:t>
            </a:r>
            <a:r>
              <a:rPr lang="ru-RU" altLang="ru-RU"/>
              <a:t>и </a:t>
            </a:r>
            <a:r>
              <a:rPr lang="en-US" altLang="ru-RU">
                <a:latin typeface="Bookman Old Style" pitchFamily="18" charset="0"/>
              </a:rPr>
              <a:t>sqlcode</a:t>
            </a:r>
            <a:r>
              <a:rPr lang="ru-RU" altLang="ru-RU"/>
              <a:t> </a:t>
            </a:r>
          </a:p>
        </p:txBody>
      </p:sp>
      <p:pic>
        <p:nvPicPr>
          <p:cNvPr id="17411" name="Picture 2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12850"/>
            <a:ext cx="8334375" cy="4895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Объявление именованных исключений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Чтобы обработать исключение, которое не относится к определенным сервером, его необходимо объявить:</a:t>
            </a:r>
          </a:p>
          <a:p>
            <a:pPr lvl="1"/>
            <a:r>
              <a:rPr lang="en-US" altLang="ru-RU" sz="2300">
                <a:latin typeface="Gill Sans MT" pitchFamily="34" charset="0"/>
              </a:rPr>
              <a:t>exception_name EXCEPTION;</a:t>
            </a:r>
          </a:p>
          <a:p>
            <a:pPr lvl="0"/>
            <a:r>
              <a:rPr lang="ru-RU" altLang="ru-RU" sz="2600"/>
              <a:t>Имена исключений могут быть использованы только для генерации исключения при помощи </a:t>
            </a:r>
            <a:r>
              <a:rPr lang="en-US" altLang="ru-RU" sz="2600">
                <a:latin typeface="Gill Sans MT" pitchFamily="34" charset="0"/>
              </a:rPr>
              <a:t>RAISE </a:t>
            </a:r>
            <a:r>
              <a:rPr lang="ru-RU" altLang="ru-RU" sz="2600"/>
              <a:t>и для перехвата исключения в секции </a:t>
            </a:r>
            <a:r>
              <a:rPr lang="en-US" altLang="ru-RU" sz="2600">
                <a:latin typeface="Gill Sans MT" pitchFamily="34" charset="0"/>
              </a:rPr>
              <a:t>WHEN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Связывание исключений с кодом ошибки</a:t>
            </a:r>
          </a:p>
        </p:txBody>
      </p:sp>
      <p:sp>
        <p:nvSpPr>
          <p:cNvPr id="194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Синтаксис:</a:t>
            </a:r>
          </a:p>
          <a:p>
            <a:pPr lvl="1"/>
            <a:r>
              <a:rPr lang="en-US" altLang="ru-RU" sz="2300">
                <a:latin typeface="Gill Sans MT" pitchFamily="34" charset="0"/>
              </a:rPr>
              <a:t>exception_name EXCEPTION;</a:t>
            </a:r>
            <a:endParaRPr lang="ru-RU" altLang="ru-RU" sz="2300"/>
          </a:p>
          <a:p>
            <a:pPr lvl="1"/>
            <a:r>
              <a:rPr lang="en-US" altLang="ru-RU" sz="2300">
                <a:latin typeface="Gill Sans MT" pitchFamily="34" charset="0"/>
              </a:rPr>
              <a:t>PRAGMA EXCEPTION_INIT (exception_name, integer);</a:t>
            </a:r>
          </a:p>
          <a:p>
            <a:pPr lvl="0"/>
            <a:r>
              <a:rPr lang="ru-RU" altLang="ru-RU" sz="2600"/>
              <a:t>Где </a:t>
            </a:r>
            <a:r>
              <a:rPr lang="en-US" altLang="ru-RU" sz="2600">
                <a:latin typeface="Gill Sans MT" pitchFamily="34" charset="0"/>
              </a:rPr>
              <a:t>exception_name </a:t>
            </a:r>
            <a:r>
              <a:rPr lang="ru-RU" altLang="ru-RU" sz="2600"/>
              <a:t>– наименование исключения, </a:t>
            </a:r>
            <a:r>
              <a:rPr lang="en-US" altLang="ru-RU" sz="2600">
                <a:latin typeface="Gill Sans MT" pitchFamily="34" charset="0"/>
              </a:rPr>
              <a:t>integer</a:t>
            </a:r>
            <a:r>
              <a:rPr lang="ru-RU" altLang="ru-RU" sz="2600"/>
              <a:t> – номер(код) ошибки сервера </a:t>
            </a:r>
            <a:r>
              <a:rPr lang="en-US" altLang="ru-RU" sz="2600">
                <a:latin typeface="Gill Sans MT" pitchFamily="34" charset="0"/>
              </a:rPr>
              <a:t>ORACLE</a:t>
            </a:r>
            <a:r>
              <a:rPr lang="ru-RU" altLang="ru-RU" sz="2600"/>
              <a:t>, с которым необходимо связать исключение</a:t>
            </a:r>
          </a:p>
        </p:txBody>
      </p:sp>
    </p:spTree>
  </p:cSld>
  <p:clrMapOvr>
    <a:masterClrMapping/>
  </p:clrMapOvr>
  <p:transition/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Генерация и обработка исключений</a:t>
            </a:r>
          </a:p>
        </p:txBody>
      </p:sp>
      <p:pic>
        <p:nvPicPr>
          <p:cNvPr id="20483" name="Picture 2" descr="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341438"/>
            <a:ext cx="8337550" cy="45354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Генерация и обработка исключений</a:t>
            </a:r>
          </a:p>
        </p:txBody>
      </p:sp>
      <p:pic>
        <p:nvPicPr>
          <p:cNvPr id="21507" name="Picture 2" descr="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196975"/>
            <a:ext cx="6788150" cy="53276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Генерация и обработка исключений</a:t>
            </a:r>
          </a:p>
        </p:txBody>
      </p:sp>
      <p:pic>
        <p:nvPicPr>
          <p:cNvPr id="22531" name="Picture 2" descr="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25538"/>
            <a:ext cx="6911975" cy="52816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Генерация и обработка исключений</a:t>
            </a:r>
          </a:p>
        </p:txBody>
      </p:sp>
      <p:pic>
        <p:nvPicPr>
          <p:cNvPr id="23555" name="Picture 4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174750"/>
            <a:ext cx="7416800" cy="56546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Генерация и обработка исключений</a:t>
            </a:r>
          </a:p>
        </p:txBody>
      </p:sp>
      <p:pic>
        <p:nvPicPr>
          <p:cNvPr id="24579" name="Picture 2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25538"/>
            <a:ext cx="6985000" cy="52149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5093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Создание </a:t>
            </a:r>
            <a:r>
              <a:rPr lang="en-US" altLang="ru-RU">
                <a:latin typeface="Bookman Old Style" pitchFamily="18" charset="0"/>
              </a:rPr>
              <a:t>PDB</a:t>
            </a:r>
            <a:r>
              <a:rPr lang="ru-RU" altLang="ru-RU"/>
              <a:t> в </a:t>
            </a:r>
            <a:r>
              <a:rPr lang="en-US" altLang="ru-RU">
                <a:latin typeface="Bookman Old Style" pitchFamily="18" charset="0"/>
              </a:rPr>
              <a:t>Oracle Database Configuration Assistant</a:t>
            </a:r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44824"/>
            <a:ext cx="5780483" cy="18683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720826"/>
            <a:ext cx="6352107" cy="23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33302"/>
      </p:ext>
    </p:extLst>
  </p:cSld>
  <p:clrMapOvr>
    <a:masterClrMapping/>
  </p:clrMapOvr>
  <p:transition/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RAISE_APPLICATION_ERROR</a:t>
            </a:r>
            <a:endParaRPr lang="ru-RU" altLang="ru-RU"/>
          </a:p>
        </p:txBody>
      </p:sp>
      <p:pic>
        <p:nvPicPr>
          <p:cNvPr id="25603" name="Picture 2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125538"/>
            <a:ext cx="5616575" cy="51958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RAISE_APPLICATION_ERROR</a:t>
            </a:r>
            <a:endParaRPr lang="ru-RU" altLang="ru-RU"/>
          </a:p>
        </p:txBody>
      </p:sp>
      <p:sp>
        <p:nvSpPr>
          <p:cNvPr id="2662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Определена</a:t>
            </a:r>
            <a:r>
              <a:rPr lang="en-US" altLang="ru-RU" sz="2600">
                <a:latin typeface="Gill Sans MT" pitchFamily="34" charset="0"/>
              </a:rPr>
              <a:t> </a:t>
            </a:r>
            <a:r>
              <a:rPr lang="ru-RU" altLang="ru-RU" sz="2600"/>
              <a:t>в пакете </a:t>
            </a:r>
            <a:r>
              <a:rPr lang="en-US" altLang="ru-RU" sz="2600">
                <a:latin typeface="Gill Sans MT" pitchFamily="34" charset="0"/>
              </a:rPr>
              <a:t>DBMS_</a:t>
            </a:r>
            <a:r>
              <a:rPr lang="ru-RU" altLang="ru-RU" sz="2600"/>
              <a:t> </a:t>
            </a:r>
            <a:r>
              <a:rPr lang="en-US" altLang="ru-RU" sz="2600">
                <a:latin typeface="Gill Sans MT" pitchFamily="34" charset="0"/>
              </a:rPr>
              <a:t>STANDARD</a:t>
            </a:r>
          </a:p>
          <a:p>
            <a:pPr lvl="0"/>
            <a:r>
              <a:rPr lang="ru-RU" altLang="ru-RU" sz="2600"/>
              <a:t>Можно присвоить сообщение об ошибке</a:t>
            </a:r>
          </a:p>
          <a:p>
            <a:pPr lvl="0"/>
            <a:r>
              <a:rPr lang="ru-RU" altLang="ru-RU" sz="2600"/>
              <a:t>При выполнении процедуры:</a:t>
            </a:r>
          </a:p>
          <a:p>
            <a:pPr lvl="1"/>
            <a:r>
              <a:rPr lang="ru-RU" altLang="ru-RU" sz="2300"/>
              <a:t>Выполнение блока прерывается</a:t>
            </a:r>
          </a:p>
          <a:p>
            <a:pPr lvl="1"/>
            <a:r>
              <a:rPr lang="ru-RU" altLang="ru-RU" sz="2300"/>
              <a:t>Любые изменения в аргументах </a:t>
            </a:r>
            <a:r>
              <a:rPr lang="en-US" altLang="ru-RU" sz="2300">
                <a:latin typeface="Gill Sans MT" pitchFamily="34" charset="0"/>
              </a:rPr>
              <a:t>IN OUT </a:t>
            </a:r>
            <a:r>
              <a:rPr lang="ru-RU" altLang="ru-RU" sz="2300"/>
              <a:t>и </a:t>
            </a:r>
            <a:r>
              <a:rPr lang="en-US" altLang="ru-RU" sz="2300">
                <a:latin typeface="Gill Sans MT" pitchFamily="34" charset="0"/>
              </a:rPr>
              <a:t>OUT</a:t>
            </a:r>
            <a:r>
              <a:rPr lang="ru-RU" altLang="ru-RU" sz="2300"/>
              <a:t> откатываются</a:t>
            </a:r>
          </a:p>
          <a:p>
            <a:pPr lvl="1"/>
            <a:r>
              <a:rPr lang="ru-RU" altLang="ru-RU" sz="2300"/>
              <a:t>Изменения в глобальных структурах (пакетные переменные, объекты базы данных) не откатываются – для</a:t>
            </a:r>
            <a:r>
              <a:rPr lang="en-US" altLang="ru-RU" sz="2300">
                <a:latin typeface="Gill Sans MT" pitchFamily="34" charset="0"/>
              </a:rPr>
              <a:t> </a:t>
            </a:r>
            <a:r>
              <a:rPr lang="ru-RU" altLang="ru-RU" sz="2300"/>
              <a:t>отката надо явно выполнить </a:t>
            </a:r>
            <a:r>
              <a:rPr lang="en-US" altLang="ru-RU" sz="2300">
                <a:latin typeface="Gill Sans MT" pitchFamily="34" charset="0"/>
              </a:rPr>
              <a:t>ROLLBACK</a:t>
            </a:r>
            <a:endParaRPr lang="ru-RU" altLang="ru-RU" sz="2300"/>
          </a:p>
        </p:txBody>
      </p:sp>
    </p:spTree>
  </p:cSld>
  <p:clrMapOvr>
    <a:masterClrMapping/>
  </p:clrMapOvr>
  <p:transition/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Распространение исключения</a:t>
            </a:r>
          </a:p>
        </p:txBody>
      </p:sp>
      <p:pic>
        <p:nvPicPr>
          <p:cNvPr id="27651" name="Picture 2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84313"/>
            <a:ext cx="7599363" cy="32400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Распространение исключения</a:t>
            </a:r>
          </a:p>
        </p:txBody>
      </p:sp>
      <p:pic>
        <p:nvPicPr>
          <p:cNvPr id="28675" name="Picture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412875"/>
            <a:ext cx="7596187" cy="44640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Распространение исключения</a:t>
            </a:r>
          </a:p>
        </p:txBody>
      </p:sp>
      <p:pic>
        <p:nvPicPr>
          <p:cNvPr id="29699" name="Picture 2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12875"/>
            <a:ext cx="6061075" cy="48244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Распространение исключения</a:t>
            </a:r>
          </a:p>
        </p:txBody>
      </p:sp>
      <p:pic>
        <p:nvPicPr>
          <p:cNvPr id="30723" name="Picture 2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1412875"/>
            <a:ext cx="6518275" cy="49069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en-US" altLang="ru-RU" b="1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r>
              <a:rPr lang="ru-RU" altLang="ru-RU" b="1">
                <a:solidFill>
                  <a:srgbClr val="000000"/>
                </a:solidFill>
              </a:rPr>
              <a:t> 12с</a:t>
            </a:r>
            <a:endParaRPr lang="ru-RU" altLang="ru-RU" b="1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 txBox="1"/>
          <p:nvPr/>
        </p:nvSpPr>
        <p:spPr>
          <a:xfrm>
            <a:off x="5935663" y="5157788"/>
            <a:ext cx="2236787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ru-RU" altLang="ru-RU" sz="2000">
                <a:solidFill>
                  <a:srgbClr val="000000"/>
                </a:solidFill>
                <a:latin typeface="Cambria" pitchFamily="18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/>
              </a:rPr>
              <a:t>1</a:t>
            </a:r>
            <a:r>
              <a:rPr lang="ru-RU" altLang="ru-RU" sz="2000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10244" name="Прямоугольник 1"/>
          <p:cNvSpPr/>
          <p:nvPr/>
        </p:nvSpPr>
        <p:spPr>
          <a:xfrm>
            <a:off x="3995738" y="4076700"/>
            <a:ext cx="4176712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en-US" altLang="ru-RU" b="1">
                <a:solidFill>
                  <a:srgbClr val="000000"/>
                </a:solidFill>
                <a:latin typeface="Arial"/>
              </a:rPr>
              <a:t>PL/SQL</a:t>
            </a:r>
            <a:r>
              <a:rPr lang="ru-RU" altLang="ru-RU" b="1">
                <a:solidFill>
                  <a:srgbClr val="000000"/>
                </a:solidFill>
                <a:latin typeface="Arial"/>
              </a:rPr>
              <a:t> – встроенные функции</a:t>
            </a:r>
            <a:endParaRPr lang="ru-RU" altLang="ru-RU">
              <a:latin typeface="Arial"/>
            </a:endParaRPr>
          </a:p>
        </p:txBody>
      </p:sp>
    </p:spTree>
  </p:cSld>
  <p:clrMapOvr>
    <a:masterClrMapping/>
  </p:clrMapOvr>
  <p:transition/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Встроенные функции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Числовые функции</a:t>
            </a:r>
          </a:p>
          <a:p>
            <a:pPr lvl="0"/>
            <a:r>
              <a:rPr lang="ru-RU" altLang="ru-RU" sz="2600" dirty="0"/>
              <a:t>Символьные функции</a:t>
            </a:r>
          </a:p>
          <a:p>
            <a:pPr lvl="0"/>
            <a:r>
              <a:rPr lang="ru-RU" altLang="ru-RU" sz="2600" dirty="0"/>
              <a:t>Функции по работе с датами</a:t>
            </a:r>
          </a:p>
          <a:p>
            <a:pPr lvl="0"/>
            <a:r>
              <a:rPr lang="ru-RU" altLang="ru-RU" sz="2600" dirty="0"/>
              <a:t>Конвертирование</a:t>
            </a:r>
          </a:p>
          <a:p>
            <a:pPr lvl="0"/>
            <a:r>
              <a:rPr lang="ru-RU" altLang="ru-RU" sz="2600" dirty="0"/>
              <a:t>Функции обработки ошибок</a:t>
            </a:r>
          </a:p>
          <a:p>
            <a:pPr lvl="0"/>
            <a:endParaRPr lang="ru-RU" altLang="ru-RU" sz="2600" b="1" dirty="0"/>
          </a:p>
          <a:p>
            <a:pPr lvl="0"/>
            <a:endParaRPr lang="ru-RU" altLang="ru-RU" sz="2600" b="1" dirty="0"/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Числовые функции</a:t>
            </a:r>
          </a:p>
        </p:txBody>
      </p:sp>
      <p:pic>
        <p:nvPicPr>
          <p:cNvPr id="12291" name="Picture 4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25538"/>
            <a:ext cx="7200900" cy="51879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5093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Создание </a:t>
            </a:r>
            <a:r>
              <a:rPr lang="en-US" altLang="ru-RU">
                <a:latin typeface="Bookman Old Style" pitchFamily="18" charset="0"/>
              </a:rPr>
              <a:t>PDB</a:t>
            </a:r>
            <a:r>
              <a:rPr lang="ru-RU" altLang="ru-RU"/>
              <a:t> в </a:t>
            </a:r>
            <a:r>
              <a:rPr lang="en-US" altLang="ru-RU">
                <a:latin typeface="Bookman Old Style" pitchFamily="18" charset="0"/>
              </a:rPr>
              <a:t>Oracle Database Configuration Assistant</a:t>
            </a:r>
            <a:endParaRPr lang="ru-RU" altLang="ru-RU"/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728788"/>
            <a:ext cx="6081713" cy="4578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Символьные функции</a:t>
            </a:r>
          </a:p>
        </p:txBody>
      </p:sp>
      <p:pic>
        <p:nvPicPr>
          <p:cNvPr id="13315" name="Picture 2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7939088" cy="45354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Работа с датами </a:t>
            </a:r>
          </a:p>
        </p:txBody>
      </p:sp>
      <p:pic>
        <p:nvPicPr>
          <p:cNvPr id="14339" name="Picture 4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41438"/>
            <a:ext cx="8059737" cy="3816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Функции конвертирования</a:t>
            </a:r>
          </a:p>
        </p:txBody>
      </p:sp>
      <p:pic>
        <p:nvPicPr>
          <p:cNvPr id="15363" name="Picture 4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8093075" cy="4032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Sqlerrm </a:t>
            </a:r>
            <a:r>
              <a:rPr lang="ru-RU" altLang="ru-RU"/>
              <a:t>и </a:t>
            </a:r>
            <a:r>
              <a:rPr lang="en-US" altLang="ru-RU">
                <a:latin typeface="Bookman Old Style" pitchFamily="18" charset="0"/>
              </a:rPr>
              <a:t>sqlcode</a:t>
            </a:r>
            <a:r>
              <a:rPr lang="ru-RU" altLang="ru-RU"/>
              <a:t> </a:t>
            </a:r>
          </a:p>
        </p:txBody>
      </p:sp>
      <p:sp>
        <p:nvSpPr>
          <p:cNvPr id="16387" name="Объект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1464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dirty="0"/>
              <a:t>Функция SQLERRM возвращает сообщение об ошибке, связанной с исключительной ситуацией </a:t>
            </a:r>
            <a:endParaRPr lang="en-US" altLang="ru-RU" sz="2600" dirty="0">
              <a:latin typeface="Gill Sans MT" pitchFamily="34" charset="0"/>
            </a:endParaRPr>
          </a:p>
          <a:p>
            <a:pPr lvl="0"/>
            <a:r>
              <a:rPr lang="ru-RU" altLang="ru-RU" sz="2600" dirty="0"/>
              <a:t>Функция SQLCODE возвращает номер ошибки, связанной с исключительной ситуацией</a:t>
            </a:r>
            <a:endParaRPr lang="en-US" altLang="ru-RU" sz="2600" dirty="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Функции регулярных выражений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Регулярные выражения - формальный язык поиска и осуществления манипуляций с подстроками в тексте, основанный на использовании метасимволов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Функции регулярных выражений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800" dirty="0">
                <a:ea typeface="Calibri" pitchFamily="34" charset="0"/>
              </a:rPr>
              <a:t>REGEXP_LIKE выбирает все строки, соответствующие заданному шаблону </a:t>
            </a:r>
            <a:endParaRPr lang="en-US" altLang="ru-RU" sz="2800" dirty="0">
              <a:ea typeface="Calibri" pitchFamily="34" charset="0"/>
            </a:endParaRPr>
          </a:p>
          <a:p>
            <a:pPr lvl="1"/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REGEXP_LIKE (</a:t>
            </a:r>
            <a:r>
              <a:rPr lang="en-US" altLang="ru-RU" sz="2800" dirty="0" err="1">
                <a:solidFill>
                  <a:schemeClr val="tx1"/>
                </a:solidFill>
                <a:ea typeface="Calibri" pitchFamily="34" charset="0"/>
              </a:rPr>
              <a:t>source_char</a:t>
            </a:r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, pattern [, </a:t>
            </a:r>
            <a:r>
              <a:rPr lang="en-US" altLang="ru-RU" sz="2800" dirty="0" err="1">
                <a:solidFill>
                  <a:schemeClr val="tx1"/>
                </a:solidFill>
                <a:ea typeface="Calibri" pitchFamily="34" charset="0"/>
              </a:rPr>
              <a:t>match_parameter</a:t>
            </a:r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 ] )</a:t>
            </a:r>
          </a:p>
          <a:p>
            <a:pPr lvl="0"/>
            <a:r>
              <a:rPr lang="ru-RU" altLang="ru-RU" sz="2800" dirty="0">
                <a:ea typeface="Calibri" pitchFamily="34" charset="0"/>
              </a:rPr>
              <a:t>REGEXP_INSTR определяет местоположение вхождения шаблона в строку</a:t>
            </a:r>
            <a:endParaRPr lang="en-US" altLang="ru-RU" sz="2800" dirty="0">
              <a:ea typeface="Calibri" pitchFamily="34" charset="0"/>
            </a:endParaRPr>
          </a:p>
          <a:p>
            <a:pPr lvl="1"/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REGEXP_INSTR(</a:t>
            </a:r>
            <a:r>
              <a:rPr lang="en-US" altLang="ru-RU" sz="2800" dirty="0" err="1">
                <a:solidFill>
                  <a:schemeClr val="tx1"/>
                </a:solidFill>
                <a:ea typeface="Calibri" pitchFamily="34" charset="0"/>
              </a:rPr>
              <a:t>source_char</a:t>
            </a:r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, pattern [, </a:t>
            </a:r>
            <a:r>
              <a:rPr lang="en-US" altLang="ru-RU" sz="2800" dirty="0" err="1">
                <a:solidFill>
                  <a:schemeClr val="tx1"/>
                </a:solidFill>
                <a:ea typeface="Calibri" pitchFamily="34" charset="0"/>
              </a:rPr>
              <a:t>start_position</a:t>
            </a:r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 [, </a:t>
            </a:r>
            <a:r>
              <a:rPr lang="en-US" altLang="ru-RU" sz="2800" dirty="0" err="1">
                <a:solidFill>
                  <a:schemeClr val="tx1"/>
                </a:solidFill>
                <a:ea typeface="Calibri" pitchFamily="34" charset="0"/>
              </a:rPr>
              <a:t>nth_appearance</a:t>
            </a:r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 [, </a:t>
            </a:r>
            <a:r>
              <a:rPr lang="en-US" altLang="ru-RU" sz="2800" dirty="0" err="1">
                <a:solidFill>
                  <a:schemeClr val="tx1"/>
                </a:solidFill>
                <a:ea typeface="Calibri" pitchFamily="34" charset="0"/>
              </a:rPr>
              <a:t>return_option</a:t>
            </a:r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 [, </a:t>
            </a:r>
            <a:r>
              <a:rPr lang="en-US" altLang="ru-RU" sz="2800" dirty="0" err="1">
                <a:solidFill>
                  <a:schemeClr val="tx1"/>
                </a:solidFill>
                <a:ea typeface="Calibri" pitchFamily="34" charset="0"/>
              </a:rPr>
              <a:t>match_parameter</a:t>
            </a:r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 [, </a:t>
            </a:r>
            <a:r>
              <a:rPr lang="en-US" altLang="ru-RU" sz="2800" dirty="0" err="1">
                <a:solidFill>
                  <a:schemeClr val="tx1"/>
                </a:solidFill>
                <a:ea typeface="Calibri" pitchFamily="34" charset="0"/>
              </a:rPr>
              <a:t>sub_expression</a:t>
            </a:r>
            <a:r>
              <a:rPr lang="en-US" altLang="ru-RU" sz="2800" dirty="0">
                <a:solidFill>
                  <a:schemeClr val="tx1"/>
                </a:solidFill>
                <a:ea typeface="Calibri" pitchFamily="34" charset="0"/>
              </a:rPr>
              <a:t> ] ] ] ] ] )</a:t>
            </a:r>
          </a:p>
        </p:txBody>
      </p:sp>
    </p:spTree>
  </p:cSld>
  <p:clrMapOvr>
    <a:masterClrMapping/>
  </p:clrMapOvr>
  <p:transition/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Функции регулярных выражений</a:t>
            </a:r>
          </a:p>
        </p:txBody>
      </p:sp>
      <p:sp>
        <p:nvSpPr>
          <p:cNvPr id="194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413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800">
                <a:ea typeface="Calibri" pitchFamily="34" charset="0"/>
              </a:rPr>
              <a:t>REGEXP_REPLACE заменяет шаблон выражения на заданный</a:t>
            </a:r>
            <a:endParaRPr lang="en-US" altLang="ru-RU" sz="2800">
              <a:ea typeface="Calibri" pitchFamily="34" charset="0"/>
            </a:endParaRPr>
          </a:p>
          <a:p>
            <a:pPr lvl="2"/>
            <a:r>
              <a:rPr lang="en-US" altLang="ru-RU" sz="2800">
                <a:ea typeface="Calibri" pitchFamily="34" charset="0"/>
              </a:rPr>
              <a:t>REGEXP_REPLACE(source_char, pattern [, replacement_string [, start_position [, nth_appearance [, match_parameter ] ] ] ] )</a:t>
            </a:r>
          </a:p>
          <a:p>
            <a:pPr lvl="0"/>
            <a:r>
              <a:rPr lang="ru-RU" altLang="ru-RU" sz="2800">
                <a:ea typeface="Calibri" pitchFamily="34" charset="0"/>
              </a:rPr>
              <a:t>REGEXP_SUBSTR выделяет из строки</a:t>
            </a:r>
            <a:r>
              <a:rPr lang="en-US" altLang="ru-RU" sz="2800">
                <a:ea typeface="Calibri" pitchFamily="34" charset="0"/>
              </a:rPr>
              <a:t> </a:t>
            </a:r>
            <a:r>
              <a:rPr lang="ru-RU" altLang="ru-RU" sz="2800">
                <a:ea typeface="Calibri" pitchFamily="34" charset="0"/>
              </a:rPr>
              <a:t>шаблон</a:t>
            </a:r>
          </a:p>
          <a:p>
            <a:pPr lvl="1"/>
            <a:r>
              <a:rPr lang="en-US" altLang="ru-RU" sz="2800">
                <a:solidFill>
                  <a:schemeClr val="tx1"/>
                </a:solidFill>
                <a:ea typeface="Calibri" pitchFamily="34" charset="0"/>
              </a:rPr>
              <a:t>REGEXP_SUBSTR(source_char, pattern [, start_position [, nth_appearance [, match_parameter [, sub_expression ] ] ] ] )</a:t>
            </a:r>
            <a:endParaRPr lang="ru-RU" altLang="ru-RU" sz="2800">
              <a:solidFill>
                <a:schemeClr val="tx1"/>
              </a:solidFill>
              <a:ea typeface="Calibri" pitchFamily="34" charset="0"/>
            </a:endParaRPr>
          </a:p>
          <a:p>
            <a:pPr lvl="0"/>
            <a:r>
              <a:rPr lang="ru-RU" altLang="ru-RU" sz="2800">
                <a:ea typeface="Calibri" pitchFamily="34" charset="0"/>
              </a:rPr>
              <a:t>REGEXP_COUNT определяет количество вхождений</a:t>
            </a:r>
          </a:p>
          <a:p>
            <a:pPr lvl="1"/>
            <a:r>
              <a:rPr lang="en-US" altLang="ru-RU" sz="2800">
                <a:solidFill>
                  <a:schemeClr val="tx1"/>
                </a:solidFill>
                <a:ea typeface="Calibri" pitchFamily="34" charset="0"/>
              </a:rPr>
              <a:t>REGEXP_COUNT (source_char, pattern [, position [, match_param]])</a:t>
            </a:r>
            <a:r>
              <a:rPr lang="ru-RU" altLang="ru-RU" sz="2800">
                <a:solidFill>
                  <a:schemeClr val="tx1"/>
                </a:solidFill>
                <a:ea typeface="Calibri" pitchFamily="34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Метасимволы привязки</a:t>
            </a:r>
          </a:p>
        </p:txBody>
      </p:sp>
      <p:graphicFrame>
        <p:nvGraphicFramePr>
          <p:cNvPr id="20483" name="Таблица 3"/>
          <p:cNvGraphicFramePr>
            <a:graphicFrameLocks noGrp="1"/>
          </p:cNvGraphicFramePr>
          <p:nvPr/>
        </p:nvGraphicFramePr>
        <p:xfrm>
          <a:off x="468312" y="1341438"/>
          <a:ext cx="8207375" cy="4606925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71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Мета-символ</a:t>
                      </a:r>
                      <a:endParaRPr sz="24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32" marR="95232" marT="28570" marB="28570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Описание</a:t>
                      </a:r>
                      <a:endParaRPr sz="24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32" marR="95232" marT="28570" marB="28570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Пример</a:t>
                      </a:r>
                      <a:endParaRPr sz="24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32" marR="95232" marT="28570" marB="28570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^</a:t>
                      </a:r>
                      <a:endParaRPr sz="24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32" marR="95232" marT="28570" marB="28570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Привязать выражение к началу строки</a:t>
                      </a:r>
                      <a:endParaRPr sz="24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32" marR="95232" marT="28570" marB="28570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REGEXP_LIKE(str,’</a:t>
                      </a:r>
                      <a:r>
                        <a:rPr lang="en-US" altLang="en-US" sz="2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^t</a:t>
                      </a:r>
                      <a: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’)</a:t>
                      </a:r>
                      <a:b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Результат:</a:t>
                      </a:r>
                      <a:b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test11 =&gt; true</a:t>
                      </a:r>
                      <a:b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11123345 =&gt; false</a:t>
                      </a:r>
                      <a:endParaRPr sz="24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32" marR="95232" marT="28570" marB="28570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9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$</a:t>
                      </a:r>
                      <a:endParaRPr sz="24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32" marR="95232" marT="28570" marB="28570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Привязать выражение к концу строки</a:t>
                      </a:r>
                      <a:endParaRPr sz="24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32" marR="95232" marT="28570" marB="28570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4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REGEXP_LIKE(</a:t>
                      </a:r>
                      <a:r>
                        <a:rPr sz="2400" dirty="0" err="1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str</a:t>
                      </a:r>
                      <a:r>
                        <a:rPr sz="24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,’</a:t>
                      </a:r>
                      <a:r>
                        <a:rPr lang="en-US" altLang="en-US" sz="2400" dirty="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$</a:t>
                      </a:r>
                      <a:r>
                        <a:rPr sz="24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5’)</a:t>
                      </a:r>
                      <a:br>
                        <a:rPr sz="24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24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Результат:</a:t>
                      </a:r>
                      <a:br>
                        <a:rPr sz="24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24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test11 =&gt; </a:t>
                      </a:r>
                      <a:r>
                        <a:rPr sz="2400" dirty="0" err="1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false</a:t>
                      </a:r>
                      <a:br>
                        <a:rPr sz="24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24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11123345 =&gt; </a:t>
                      </a:r>
                      <a:r>
                        <a:rPr sz="2400" dirty="0" err="1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true</a:t>
                      </a:r>
                      <a:endParaRPr sz="2400"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32" marR="95232" marT="28570" marB="28570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Квантификаторы и операторы повтора</a:t>
            </a:r>
          </a:p>
        </p:txBody>
      </p:sp>
      <p:graphicFrame>
        <p:nvGraphicFramePr>
          <p:cNvPr id="21507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852818"/>
              </p:ext>
            </p:extLst>
          </p:nvPr>
        </p:nvGraphicFramePr>
        <p:xfrm>
          <a:off x="539552" y="1143000"/>
          <a:ext cx="7704856" cy="5192390"/>
        </p:xfrm>
        <a:graphic>
          <a:graphicData uri="http://schemas.openxmlformats.org/drawingml/2006/table">
            <a:tbl>
              <a:tblPr/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4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Квантификатор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Описание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Пример</a:t>
                      </a:r>
                      <a:endParaRPr sz="1600" b="1" dirty="0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95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*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Встречается 0 и более раз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REGEXP_REPLACE(</a:t>
                      </a:r>
                      <a:r>
                        <a:rPr sz="1600" dirty="0" err="1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str</a:t>
                      </a: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, ’11*’, ‘1’)</a:t>
                      </a:r>
                      <a:b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Результат:</a:t>
                      </a:r>
                      <a:b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test11 =&gt; test1</a:t>
                      </a:r>
                      <a:b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11123345 =&gt; 123345</a:t>
                      </a:r>
                      <a:endParaRPr sz="1600"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?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Встречается 0 или 1 раз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</a:pP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Times New Roman" pitchFamily="18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95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+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Встречается 1 и более раз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REGEXP_LIKE(str,’5+’)</a:t>
                      </a:r>
                      <a:b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Результат:</a:t>
                      </a:r>
                      <a:b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test11 =&gt; false</a:t>
                      </a:r>
                      <a:b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11123345 =&gt; true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95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{m}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Встречается ровно m раз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REGEXP_LIKE(str,’3{2}’)</a:t>
                      </a:r>
                      <a:b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Результат:</a:t>
                      </a:r>
                      <a:b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test11 =&gt; false</a:t>
                      </a:r>
                      <a:b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</a:b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11123345 =&gt; true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{m,}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Встречается по крайней мере m раз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</a:pP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Times New Roman" pitchFamily="18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5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{m, n}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Встречается по крайней мере m раз, но не более n раз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</a:pPr>
                      <a:endParaRPr sz="1600" dirty="0">
                        <a:solidFill>
                          <a:srgbClr val="000000"/>
                        </a:solidFill>
                        <a:latin typeface="Calibri" pitchFamily="34" charset="0"/>
                        <a:ea typeface="Times New Roman" pitchFamily="18" charset="0"/>
                      </a:endParaRPr>
                    </a:p>
                  </a:txBody>
                  <a:tcPr marL="95244" marR="95244" marT="28579" marB="28579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856663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Предопределенные символьные классы POSIX</a:t>
            </a:r>
          </a:p>
        </p:txBody>
      </p:sp>
      <p:graphicFrame>
        <p:nvGraphicFramePr>
          <p:cNvPr id="22531" name="Таблица 3"/>
          <p:cNvGraphicFramePr>
            <a:graphicFrameLocks noGrp="1"/>
          </p:cNvGraphicFramePr>
          <p:nvPr/>
        </p:nvGraphicFramePr>
        <p:xfrm>
          <a:off x="250825" y="1268412"/>
          <a:ext cx="8569325" cy="5210438"/>
        </p:xfrm>
        <a:graphic>
          <a:graphicData uri="http://schemas.openxmlformats.org/drawingml/2006/table">
            <a:tbl>
              <a:tblPr/>
              <a:tblGrid>
                <a:gridCol w="276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Класс символов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Описание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.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Любой символ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[:alpha:]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Буквы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[:lower:]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Буквы в нижнем регистре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[:upper:]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Буквы в верхнем регистре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[:digit:]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Цифры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[:alnum:]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Буквы и цифры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33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[:space:]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Пробелы (не печатаемые символы), такие как перевод каретки, новая строка, вертикальная табуляция и подача страницы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[:punct:]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Знаки препинания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[:cntrl:]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Управляющие символы (не печатаемые)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0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[:print:]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Печатаемые символы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7" marB="28577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5093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Создание </a:t>
            </a:r>
            <a:r>
              <a:rPr lang="en-US" altLang="ru-RU">
                <a:latin typeface="Bookman Old Style" pitchFamily="18" charset="0"/>
              </a:rPr>
              <a:t>PDB</a:t>
            </a:r>
            <a:r>
              <a:rPr lang="ru-RU" altLang="ru-RU"/>
              <a:t> в </a:t>
            </a:r>
            <a:r>
              <a:rPr lang="en-US" altLang="ru-RU">
                <a:latin typeface="Bookman Old Style" pitchFamily="18" charset="0"/>
              </a:rPr>
              <a:t>Oracle Database Configuration Assistant</a:t>
            </a:r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88840"/>
            <a:ext cx="5887272" cy="17718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36" y="3760737"/>
            <a:ext cx="6420746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9680"/>
      </p:ext>
    </p:extLst>
  </p:cSld>
  <p:clrMapOvr>
    <a:masterClrMapping/>
  </p:clrMapOvr>
  <p:transition/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856663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100"/>
              <a:t>Альтернативное сопоставление и группировка</a:t>
            </a:r>
          </a:p>
        </p:txBody>
      </p:sp>
      <p:graphicFrame>
        <p:nvGraphicFramePr>
          <p:cNvPr id="23555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9440"/>
              </p:ext>
            </p:extLst>
          </p:nvPr>
        </p:nvGraphicFramePr>
        <p:xfrm>
          <a:off x="107950" y="1143000"/>
          <a:ext cx="8569325" cy="5658669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050">
                <a:tc gridSpan="2"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Метасимвол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R w="12700"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Описание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|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Альтернатива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Разделяет альтернативные варианты, часто используется с оператором группировки ()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SELECT first_name, last_name FROM employees WHERE REGEXP_LIKE (first_name, '^Ste(v|ph)en$');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Steven King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Steven Markle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Stephen Stiles</a:t>
                      </a:r>
                      <a:endParaRPr sz="14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7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 dirty="0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( )</a:t>
                      </a:r>
                      <a:endParaRPr b="1" dirty="0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Группа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Группирует выражения для альтернативы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B w="12700"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63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[char]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Список символов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Список символов, которые должны присутствовать в строке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SELECT last_name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FROM employees WHERE REGEXP_LIKE (last_name, '([aeiou])\1', 'i'); </a:t>
                      </a:r>
                    </a:p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De Haan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Greenberg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Khoo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Gee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Greene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Lee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Bloom </a:t>
                      </a:r>
                      <a:b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</a:br>
                      <a:r>
                        <a:rPr lang="en-US" altLang="en-US" sz="1400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Feeney</a:t>
                      </a:r>
                      <a:endParaRPr sz="140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101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[^char]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Список символов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Список символов, которые не должны присутствовать в строке</a:t>
                      </a:r>
                      <a:endParaRPr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54" marR="95254" marT="28572" marB="28572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B w="12700"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68313" y="152400"/>
            <a:ext cx="84963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2800"/>
              <a:t>Метасимвол ссылки</a:t>
            </a:r>
            <a:endParaRPr lang="ru-RU" altLang="ru-RU" sz="3100"/>
          </a:p>
        </p:txBody>
      </p:sp>
      <p:graphicFrame>
        <p:nvGraphicFramePr>
          <p:cNvPr id="24579" name="Таблица 3"/>
          <p:cNvGraphicFramePr>
            <a:graphicFrameLocks noGrp="1"/>
          </p:cNvGraphicFramePr>
          <p:nvPr/>
        </p:nvGraphicFramePr>
        <p:xfrm>
          <a:off x="468312" y="1196975"/>
          <a:ext cx="7848600" cy="316865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 gridSpan="2"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Метасимвол</a:t>
                      </a:r>
                      <a:endParaRPr sz="20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7" marR="95247" marT="28578" marB="28578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R w="12700"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Описание</a:t>
                      </a:r>
                      <a:endParaRPr sz="20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7" marR="95247" marT="28578" marB="28578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0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\digit</a:t>
                      </a:r>
                      <a:endParaRPr sz="20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7" marR="95247" marT="28578" marB="28578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Обратная косая черта</a:t>
                      </a:r>
                      <a:endParaRPr sz="20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7" marR="95247" marT="28578" marB="28578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Предыдущее сопоставление с соответствующим номером выражения в скобках</a:t>
                      </a:r>
                    </a:p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Обратная косая черта может иметь другое значение</a:t>
                      </a:r>
                      <a:endParaRPr sz="20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7" marR="95247" marT="28578" marB="28578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en-US" altLang="ru-RU" b="1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r>
              <a:rPr lang="ru-RU" altLang="ru-RU" b="1">
                <a:solidFill>
                  <a:srgbClr val="000000"/>
                </a:solidFill>
              </a:rPr>
              <a:t> 12с</a:t>
            </a:r>
            <a:endParaRPr lang="ru-RU" altLang="ru-RU" b="1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 txBox="1"/>
          <p:nvPr/>
        </p:nvSpPr>
        <p:spPr>
          <a:xfrm>
            <a:off x="5935663" y="5157788"/>
            <a:ext cx="2236787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ru-RU" altLang="ru-RU" sz="2000">
                <a:solidFill>
                  <a:srgbClr val="000000"/>
                </a:solidFill>
                <a:latin typeface="Cambria" pitchFamily="18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/>
              </a:rPr>
              <a:t>1</a:t>
            </a:r>
            <a:r>
              <a:rPr lang="ru-RU" altLang="ru-RU" sz="2000">
                <a:solidFill>
                  <a:srgbClr val="000000"/>
                </a:solidFill>
                <a:latin typeface="Arial"/>
              </a:rPr>
              <a:t>2</a:t>
            </a:r>
          </a:p>
        </p:txBody>
      </p:sp>
      <p:sp>
        <p:nvSpPr>
          <p:cNvPr id="10244" name="Прямоугольник 1"/>
          <p:cNvSpPr/>
          <p:nvPr/>
        </p:nvSpPr>
        <p:spPr>
          <a:xfrm>
            <a:off x="3995738" y="4076700"/>
            <a:ext cx="4176712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en-US" altLang="ru-RU" b="1">
                <a:solidFill>
                  <a:srgbClr val="000000"/>
                </a:solidFill>
                <a:latin typeface="Arial"/>
              </a:rPr>
              <a:t>PL/SQL</a:t>
            </a:r>
            <a:r>
              <a:rPr lang="ru-RU" altLang="ru-RU" b="1">
                <a:solidFill>
                  <a:srgbClr val="000000"/>
                </a:solidFill>
                <a:latin typeface="Arial"/>
              </a:rPr>
              <a:t> Программные модули</a:t>
            </a:r>
            <a:endParaRPr lang="ru-RU" altLang="ru-RU">
              <a:latin typeface="Arial"/>
            </a:endParaRPr>
          </a:p>
        </p:txBody>
      </p:sp>
    </p:spTree>
  </p:cSld>
  <p:clrMapOvr>
    <a:masterClrMapping/>
  </p:clrMapOvr>
  <p:transition/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Программные модули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Локальные</a:t>
            </a:r>
          </a:p>
          <a:p>
            <a:pPr lvl="0"/>
            <a:r>
              <a:rPr lang="ru-RU" altLang="ru-RU" sz="2600"/>
              <a:t>Хранимые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Локальные программные модули</a:t>
            </a:r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18488" cy="50180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Локальный программный модуль – это процедура или функция, определенная в секции декларации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PL/SQL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блока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Объявление локальных процедур и функций должно размещаться в конце секции декларации после всех типов, записей, курсоров, переменных и исключений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Локальные процедуры и функции могут быть использованы только в рамках блока, в котором они объявлены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Локальные процедуры и функции могут быть перегружены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Перегрузка программных модулей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18488" cy="50180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Параметры должны отличаться семейством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number, character, datetime, boolean)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Тип программного модуля должен отличаться – можно перегружать процедуру и функцию с одинаковым именем и списком параметров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Число параметров должно быть разным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Локальные процедуры </a:t>
            </a:r>
          </a:p>
        </p:txBody>
      </p:sp>
      <p:pic>
        <p:nvPicPr>
          <p:cNvPr id="14339" name="Picture 2" descr="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3" y="1341438"/>
            <a:ext cx="7834312" cy="46799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Локальные функции</a:t>
            </a:r>
          </a:p>
        </p:txBody>
      </p:sp>
      <p:pic>
        <p:nvPicPr>
          <p:cNvPr id="15363" name="Picture 2" descr="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268413"/>
            <a:ext cx="6375400" cy="50212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Программные модули</a:t>
            </a:r>
          </a:p>
        </p:txBody>
      </p:sp>
      <p:sp>
        <p:nvSpPr>
          <p:cNvPr id="163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Процедура</a:t>
            </a:r>
          </a:p>
          <a:p>
            <a:pPr lvl="0"/>
            <a:r>
              <a:rPr lang="ru-RU" altLang="ru-RU" sz="2600"/>
              <a:t>Функция</a:t>
            </a:r>
          </a:p>
          <a:p>
            <a:pPr lvl="0"/>
            <a:r>
              <a:rPr lang="ru-RU" altLang="ru-RU" sz="2600"/>
              <a:t>Пакет</a:t>
            </a:r>
          </a:p>
          <a:p>
            <a:pPr lvl="0"/>
            <a:r>
              <a:rPr lang="ru-RU" altLang="ru-RU" sz="2600"/>
              <a:t>Триггер</a:t>
            </a:r>
          </a:p>
          <a:p>
            <a:pPr lvl="0"/>
            <a:r>
              <a:rPr lang="ru-RU" altLang="ru-RU" sz="2600"/>
              <a:t>Объектный тип</a:t>
            </a:r>
          </a:p>
          <a:p>
            <a:pPr lvl="0"/>
            <a:r>
              <a:rPr lang="ru-RU" altLang="ru-RU" sz="2600"/>
              <a:t>Хранимые процедуры на </a:t>
            </a:r>
            <a:r>
              <a:rPr lang="en-US" altLang="ru-RU" sz="2600">
                <a:latin typeface="Gill Sans MT" pitchFamily="34" charset="0"/>
              </a:rPr>
              <a:t>Java</a:t>
            </a:r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Соединение с </a:t>
            </a:r>
            <a:r>
              <a:rPr lang="en-US" altLang="ru-RU">
                <a:latin typeface="Bookman Old Style" pitchFamily="18" charset="0"/>
              </a:rPr>
              <a:t>PDB </a:t>
            </a:r>
            <a:r>
              <a:rPr lang="ru-RU" altLang="ru-RU"/>
              <a:t>и действия над ней</a:t>
            </a:r>
          </a:p>
        </p:txBody>
      </p:sp>
      <p:pic>
        <p:nvPicPr>
          <p:cNvPr id="3174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3419475" cy="16192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174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2924175"/>
            <a:ext cx="7237412" cy="8382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174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3860800"/>
            <a:ext cx="8266112" cy="25273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Процедура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Процедура – именованный модуль, который выполняет одно или несколько выражений и может принимать или возвращать значения через список параметров</a:t>
            </a:r>
          </a:p>
        </p:txBody>
      </p:sp>
    </p:spTree>
  </p:cSld>
  <p:clrMapOvr>
    <a:masterClrMapping/>
  </p:clrMapOvr>
  <p:transition/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Привилегии</a:t>
            </a:r>
          </a:p>
        </p:txBody>
      </p:sp>
      <p:pic>
        <p:nvPicPr>
          <p:cNvPr id="18435" name="Picture 4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924175"/>
            <a:ext cx="5708650" cy="2449513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18436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23764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Для создания процедур необходима привилегия </a:t>
            </a:r>
            <a:r>
              <a:rPr lang="en-US" altLang="ru-RU" sz="2600">
                <a:latin typeface="Gill Sans MT" pitchFamily="34" charset="0"/>
              </a:rPr>
              <a:t>create procedure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Параметры</a:t>
            </a:r>
          </a:p>
        </p:txBody>
      </p:sp>
      <p:sp>
        <p:nvSpPr>
          <p:cNvPr id="19459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29527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1"/>
            <a:r>
              <a:rPr lang="ru-RU" altLang="ru-RU" sz="3200"/>
              <a:t>Наименование</a:t>
            </a:r>
          </a:p>
          <a:p>
            <a:pPr lvl="1"/>
            <a:r>
              <a:rPr lang="ru-RU" altLang="ru-RU" sz="3200"/>
              <a:t>Тип данных</a:t>
            </a:r>
          </a:p>
          <a:p>
            <a:pPr lvl="1"/>
            <a:r>
              <a:rPr lang="ru-RU" altLang="ru-RU" sz="3200"/>
              <a:t>Режим передачи</a:t>
            </a:r>
          </a:p>
          <a:p>
            <a:pPr lvl="1"/>
            <a:r>
              <a:rPr lang="ru-RU" altLang="ru-RU" sz="3200"/>
              <a:t>Начальное значение</a:t>
            </a:r>
          </a:p>
        </p:txBody>
      </p:sp>
    </p:spTree>
  </p:cSld>
  <p:clrMapOvr>
    <a:masterClrMapping/>
  </p:clrMapOvr>
  <p:transition/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Тип данных параметров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36004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3200">
                <a:latin typeface="Gill Sans MT" pitchFamily="34" charset="0"/>
              </a:rPr>
              <a:t>PL/SQL</a:t>
            </a:r>
            <a:r>
              <a:rPr lang="ru-RU" altLang="ru-RU" sz="3200"/>
              <a:t> или программно-определенный</a:t>
            </a:r>
            <a:endParaRPr lang="en-US" altLang="ru-RU" sz="3200">
              <a:latin typeface="Gill Sans MT" pitchFamily="34" charset="0"/>
            </a:endParaRPr>
          </a:p>
          <a:p>
            <a:pPr lvl="0"/>
            <a:r>
              <a:rPr lang="ru-RU" altLang="ru-RU" sz="3200"/>
              <a:t>Не может быть ограничен по размеру</a:t>
            </a:r>
          </a:p>
          <a:p>
            <a:pPr lvl="0"/>
            <a:r>
              <a:rPr lang="ru-RU" altLang="ru-RU" sz="3200"/>
              <a:t>Размер определяется через вызывающую программу или через  связанное объявление переменной</a:t>
            </a:r>
          </a:p>
        </p:txBody>
      </p:sp>
    </p:spTree>
  </p:cSld>
  <p:clrMapOvr>
    <a:masterClrMapping/>
  </p:clrMapOvr>
  <p:transition/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Параметры</a:t>
            </a:r>
          </a:p>
        </p:txBody>
      </p:sp>
      <p:sp>
        <p:nvSpPr>
          <p:cNvPr id="21507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504031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3200"/>
              <a:t>Типы параметров:</a:t>
            </a:r>
          </a:p>
          <a:p>
            <a:pPr lvl="1"/>
            <a:r>
              <a:rPr lang="en-US" altLang="ru-RU" sz="2900">
                <a:latin typeface="Gill Sans MT" pitchFamily="34" charset="0"/>
              </a:rPr>
              <a:t>IN </a:t>
            </a:r>
            <a:endParaRPr lang="ru-RU" altLang="ru-RU" sz="2900"/>
          </a:p>
          <a:p>
            <a:pPr lvl="1"/>
            <a:r>
              <a:rPr lang="en-US" altLang="ru-RU" sz="2900">
                <a:latin typeface="Gill Sans MT" pitchFamily="34" charset="0"/>
              </a:rPr>
              <a:t>OUT</a:t>
            </a:r>
          </a:p>
          <a:p>
            <a:pPr lvl="1"/>
            <a:r>
              <a:rPr lang="en-US" altLang="ru-RU" sz="2900">
                <a:latin typeface="Gill Sans MT" pitchFamily="34" charset="0"/>
              </a:rPr>
              <a:t>IN OUT</a:t>
            </a:r>
          </a:p>
          <a:p>
            <a:pPr lvl="0"/>
            <a:r>
              <a:rPr lang="ru-RU" altLang="ru-RU" sz="3200"/>
              <a:t>При выполнении:</a:t>
            </a:r>
          </a:p>
          <a:p>
            <a:pPr lvl="1"/>
            <a:r>
              <a:rPr lang="ru-RU" altLang="ru-RU" sz="2900"/>
              <a:t>Значения </a:t>
            </a:r>
            <a:r>
              <a:rPr lang="en-US" altLang="ru-RU" sz="2900">
                <a:latin typeface="Gill Sans MT" pitchFamily="34" charset="0"/>
              </a:rPr>
              <a:t>OUT</a:t>
            </a:r>
            <a:r>
              <a:rPr lang="ru-RU" altLang="ru-RU" sz="2900"/>
              <a:t> устанавливаются в </a:t>
            </a:r>
            <a:r>
              <a:rPr lang="en-US" altLang="ru-RU" sz="2900">
                <a:latin typeface="Gill Sans MT" pitchFamily="34" charset="0"/>
              </a:rPr>
              <a:t>NULL</a:t>
            </a:r>
          </a:p>
          <a:p>
            <a:pPr lvl="1"/>
            <a:r>
              <a:rPr lang="ru-RU" altLang="ru-RU" sz="2900"/>
              <a:t>Значения </a:t>
            </a:r>
            <a:r>
              <a:rPr lang="en-US" altLang="ru-RU" sz="2900">
                <a:latin typeface="Gill Sans MT" pitchFamily="34" charset="0"/>
              </a:rPr>
              <a:t>IN OUT </a:t>
            </a:r>
            <a:r>
              <a:rPr lang="ru-RU" altLang="ru-RU" sz="2900"/>
              <a:t>остаются неизменными</a:t>
            </a:r>
          </a:p>
          <a:p>
            <a:pPr lvl="1"/>
            <a:r>
              <a:rPr lang="ru-RU" altLang="ru-RU" sz="2900"/>
              <a:t>При ошибке присвоения для параметров откатываются, кроме </a:t>
            </a:r>
            <a:r>
              <a:rPr lang="en-US" altLang="ru-RU" sz="2900">
                <a:latin typeface="Gill Sans MT" pitchFamily="34" charset="0"/>
              </a:rPr>
              <a:t>NOCOPY</a:t>
            </a:r>
          </a:p>
          <a:p>
            <a:pPr lvl="0"/>
            <a:endParaRPr lang="ru-RU" altLang="ru-RU" sz="3200"/>
          </a:p>
          <a:p>
            <a:pPr lvl="0"/>
            <a:endParaRPr lang="ru-RU" altLang="ru-RU" sz="3200"/>
          </a:p>
        </p:txBody>
      </p:sp>
    </p:spTree>
  </p:cSld>
  <p:clrMapOvr>
    <a:masterClrMapping/>
  </p:clrMapOvr>
  <p:transition/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Значения по умолчанию</a:t>
            </a:r>
          </a:p>
        </p:txBody>
      </p:sp>
      <p:sp>
        <p:nvSpPr>
          <p:cNvPr id="225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IN, IN OUT</a:t>
            </a:r>
          </a:p>
          <a:p>
            <a:pPr lvl="0"/>
            <a:r>
              <a:rPr lang="ru-RU" altLang="ru-RU" sz="2600"/>
              <a:t>Можно не задавать при вызове</a:t>
            </a:r>
          </a:p>
        </p:txBody>
      </p:sp>
    </p:spTree>
  </p:cSld>
  <p:clrMapOvr>
    <a:masterClrMapping/>
  </p:clrMapOvr>
  <p:transition/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Передача параметров</a:t>
            </a:r>
          </a:p>
        </p:txBody>
      </p:sp>
      <p:sp>
        <p:nvSpPr>
          <p:cNvPr id="23555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51847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900"/>
              <a:t>Позиционный  – каждое значение в списке аргументов вызова ставится в соответствие формальному параметру по порядку. </a:t>
            </a:r>
            <a:r>
              <a:rPr lang="en-US" altLang="ru-RU" sz="2900">
                <a:latin typeface="Gill Sans MT" pitchFamily="34" charset="0"/>
              </a:rPr>
              <a:t>	</a:t>
            </a:r>
            <a:r>
              <a:rPr lang="en-US" altLang="ru-RU" sz="2600" i="1">
                <a:latin typeface="Gill Sans MT" pitchFamily="34" charset="0"/>
              </a:rPr>
              <a:t>Empid_to_name(23, name,  surname);</a:t>
            </a:r>
            <a:endParaRPr lang="ru-RU" altLang="ru-RU" sz="2600" i="1"/>
          </a:p>
          <a:p>
            <a:pPr lvl="0"/>
            <a:r>
              <a:rPr lang="ru-RU" altLang="ru-RU" sz="2900"/>
              <a:t>Именованный – явно связывает аргументы при вызове с параметрами по именам. </a:t>
            </a:r>
            <a:r>
              <a:rPr lang="en-US" altLang="ru-RU" sz="2900">
                <a:latin typeface="Gill Sans MT" pitchFamily="34" charset="0"/>
              </a:rPr>
              <a:t>	</a:t>
            </a:r>
            <a:r>
              <a:rPr lang="en-US" altLang="ru-RU" sz="2600" i="1">
                <a:latin typeface="Gill Sans MT" pitchFamily="34" charset="0"/>
              </a:rPr>
              <a:t>Empid_to_name(in_id =&gt;23, out_name=&gt; name, out_surname =&gt;surname);</a:t>
            </a:r>
            <a:endParaRPr lang="ru-RU" altLang="ru-RU" sz="2900"/>
          </a:p>
          <a:p>
            <a:pPr lvl="0"/>
            <a:r>
              <a:rPr lang="ru-RU" altLang="ru-RU" sz="2900"/>
              <a:t>Можно комбинировать оба метода, пока позиционные аргументы стоят слева.</a:t>
            </a:r>
            <a:endParaRPr lang="en-US" altLang="ru-RU" sz="2900">
              <a:latin typeface="Gill Sans MT" pitchFamily="34" charset="0"/>
            </a:endParaRPr>
          </a:p>
          <a:p>
            <a:pPr lvl="1"/>
            <a:r>
              <a:rPr lang="en-US" altLang="ru-RU" sz="2600" i="1">
                <a:solidFill>
                  <a:schemeClr val="tx1"/>
                </a:solidFill>
                <a:latin typeface="Gill Sans MT" pitchFamily="34" charset="0"/>
              </a:rPr>
              <a:t>Empid_to_name(23, name, out_surname =&gt;surname);</a:t>
            </a:r>
            <a:endParaRPr lang="ru-RU" altLang="ru-RU" sz="2600" i="1">
              <a:solidFill>
                <a:schemeClr val="tx1"/>
              </a:solidFill>
            </a:endParaRPr>
          </a:p>
          <a:p>
            <a:pPr lvl="0"/>
            <a:endParaRPr lang="ru-RU" altLang="ru-RU" sz="3200"/>
          </a:p>
          <a:p>
            <a:pPr lvl="0"/>
            <a:endParaRPr lang="ru-RU" altLang="ru-RU" sz="3200"/>
          </a:p>
        </p:txBody>
      </p:sp>
    </p:spTree>
  </p:cSld>
  <p:clrMapOvr>
    <a:masterClrMapping/>
  </p:clrMapOvr>
  <p:transition/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Синтаксис</a:t>
            </a:r>
          </a:p>
        </p:txBody>
      </p:sp>
      <p:pic>
        <p:nvPicPr>
          <p:cNvPr id="24579" name="Picture 4" descr="create_proced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465263"/>
            <a:ext cx="7953375" cy="3332162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4580" name="Picture 4" descr="invoker_rights_clau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38" y="5516563"/>
            <a:ext cx="2819400" cy="690562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4581" name="Прямоугольник 1"/>
          <p:cNvSpPr/>
          <p:nvPr/>
        </p:nvSpPr>
        <p:spPr>
          <a:xfrm>
            <a:off x="615950" y="5003800"/>
            <a:ext cx="2947988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eaLnBrk="1" hangingPunct="1"/>
            <a:r>
              <a:rPr lang="en-US" altLang="ru-RU"/>
              <a:t>invoker_rights_clause</a:t>
            </a:r>
            <a:endParaRPr lang="ru-RU" altLang="ru-RU"/>
          </a:p>
        </p:txBody>
      </p:sp>
    </p:spTree>
  </p:cSld>
  <p:clrMapOvr>
    <a:masterClrMapping/>
  </p:clrMapOvr>
  <p:transition/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Процедуры</a:t>
            </a:r>
          </a:p>
        </p:txBody>
      </p:sp>
      <p:pic>
        <p:nvPicPr>
          <p:cNvPr id="25603" name="Picture 4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" y="1268413"/>
            <a:ext cx="8674100" cy="41767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Вызов процедуры</a:t>
            </a:r>
          </a:p>
        </p:txBody>
      </p:sp>
      <p:pic>
        <p:nvPicPr>
          <p:cNvPr id="26627" name="Picture 5" descr="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77950"/>
            <a:ext cx="3014662" cy="485933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6628" name="Picture 4" descr="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7950"/>
            <a:ext cx="3168650" cy="44989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68313" y="142981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dirty="0"/>
              <a:t>Соединение с </a:t>
            </a:r>
            <a:r>
              <a:rPr lang="en-US" altLang="ru-RU" dirty="0">
                <a:latin typeface="Bookman Old Style" pitchFamily="18" charset="0"/>
              </a:rPr>
              <a:t>PDB </a:t>
            </a:r>
            <a:r>
              <a:rPr lang="ru-RU" altLang="ru-RU" dirty="0"/>
              <a:t>и действия над ней</a:t>
            </a:r>
          </a:p>
        </p:txBody>
      </p:sp>
      <p:pic>
        <p:nvPicPr>
          <p:cNvPr id="3174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860800"/>
            <a:ext cx="8266112" cy="25273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817669"/>
            <a:ext cx="3801005" cy="206721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29" y="2983307"/>
            <a:ext cx="8035702" cy="6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5379"/>
      </p:ext>
    </p:extLst>
  </p:cSld>
  <p:clrMapOvr>
    <a:masterClrMapping/>
  </p:clrMapOvr>
  <p:transition/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Отладка</a:t>
            </a:r>
          </a:p>
        </p:txBody>
      </p:sp>
      <p:pic>
        <p:nvPicPr>
          <p:cNvPr id="27651" name="Picture 5" descr="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6607175" cy="51117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Отладка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endParaRPr lang="ru-RU" altLang="ru-RU" sz="2600"/>
          </a:p>
        </p:txBody>
      </p:sp>
      <p:pic>
        <p:nvPicPr>
          <p:cNvPr id="28676" name="Picture 4" descr="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5934075" cy="50958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Отладка</a:t>
            </a:r>
          </a:p>
        </p:txBody>
      </p:sp>
      <p:pic>
        <p:nvPicPr>
          <p:cNvPr id="29699" name="Picture 4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628775"/>
            <a:ext cx="8042275" cy="18002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Переменные</a:t>
            </a:r>
          </a:p>
        </p:txBody>
      </p:sp>
      <p:pic>
        <p:nvPicPr>
          <p:cNvPr id="30723" name="Picture 5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268413"/>
            <a:ext cx="8610600" cy="41052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Вызов процедур</a:t>
            </a:r>
          </a:p>
        </p:txBody>
      </p:sp>
      <p:pic>
        <p:nvPicPr>
          <p:cNvPr id="31747" name="Picture 5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75" y="1341438"/>
            <a:ext cx="4365625" cy="48958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1748" name="Picture 7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1341438"/>
            <a:ext cx="4129087" cy="25923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Вызов процедур</a:t>
            </a:r>
          </a:p>
        </p:txBody>
      </p:sp>
      <p:pic>
        <p:nvPicPr>
          <p:cNvPr id="32771" name="Picture 4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12875"/>
            <a:ext cx="8470900" cy="38877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Вызов процедур</a:t>
            </a:r>
          </a:p>
        </p:txBody>
      </p:sp>
      <p:pic>
        <p:nvPicPr>
          <p:cNvPr id="33795" name="Picture 4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385888"/>
            <a:ext cx="8502650" cy="33845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Значения по умолчанию - </a:t>
            </a:r>
            <a:r>
              <a:rPr lang="en-US" altLang="ru-RU">
                <a:latin typeface="Bookman Old Style" pitchFamily="18" charset="0"/>
              </a:rPr>
              <a:t>DEFAULT </a:t>
            </a:r>
            <a:endParaRPr lang="ru-RU" altLang="ru-RU"/>
          </a:p>
        </p:txBody>
      </p:sp>
      <p:pic>
        <p:nvPicPr>
          <p:cNvPr id="34819" name="Picture 4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1330325"/>
            <a:ext cx="8642350" cy="38989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Значения по умолчанию - </a:t>
            </a:r>
            <a:r>
              <a:rPr lang="en-US" altLang="ru-RU">
                <a:latin typeface="Bookman Old Style" pitchFamily="18" charset="0"/>
              </a:rPr>
              <a:t>DEFAULT </a:t>
            </a:r>
            <a:endParaRPr lang="ru-RU" altLang="ru-RU"/>
          </a:p>
        </p:txBody>
      </p:sp>
      <p:pic>
        <p:nvPicPr>
          <p:cNvPr id="35843" name="Picture 4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12875"/>
            <a:ext cx="8482012" cy="3816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Компиляция</a:t>
            </a:r>
          </a:p>
        </p:txBody>
      </p:sp>
      <p:sp>
        <p:nvSpPr>
          <p:cNvPr id="368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5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OR REPLACE</a:t>
            </a:r>
            <a:r>
              <a:rPr lang="ru-RU" altLang="ru-RU" sz="2600"/>
              <a:t> – перестроение уже существующего модуля, привилегии на выполнение сохраняются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en-US" altLang="ru-RU" sz="2600">
                <a:latin typeface="Gill Sans MT" pitchFamily="34" charset="0"/>
              </a:rPr>
              <a:t>AUTHID</a:t>
            </a:r>
            <a:r>
              <a:rPr lang="ru-RU" altLang="ru-RU" sz="2600"/>
              <a:t> – определяет, как будет выполняться модуль и разрешаться имена в БД:</a:t>
            </a:r>
          </a:p>
          <a:p>
            <a:pPr lvl="1"/>
            <a:r>
              <a:rPr lang="en-US" altLang="ru-RU" sz="2300">
                <a:latin typeface="Gill Sans MT" pitchFamily="34" charset="0"/>
              </a:rPr>
              <a:t>DEFINER – </a:t>
            </a:r>
            <a:r>
              <a:rPr lang="ru-RU" altLang="ru-RU" sz="2300"/>
              <a:t>(по умолчанию) от имени владельца модуля</a:t>
            </a:r>
            <a:endParaRPr lang="en-US" altLang="ru-RU" sz="2300">
              <a:latin typeface="Gill Sans MT" pitchFamily="34" charset="0"/>
            </a:endParaRPr>
          </a:p>
          <a:p>
            <a:pPr lvl="1"/>
            <a:r>
              <a:rPr lang="en-US" altLang="ru-RU" sz="2300">
                <a:latin typeface="Gill Sans MT" pitchFamily="34" charset="0"/>
              </a:rPr>
              <a:t>CURRENT_USER</a:t>
            </a:r>
            <a:r>
              <a:rPr lang="ru-RU" altLang="ru-RU" sz="2300"/>
              <a:t> -  от имени пользователя, выполняющего модуль</a:t>
            </a:r>
            <a:endParaRPr lang="en-US" altLang="ru-RU" sz="23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Основные редакции СУБД </a:t>
            </a:r>
            <a:r>
              <a:rPr lang="en-US" altLang="ru-RU">
                <a:latin typeface="Bookman Old Style" pitchFamily="18" charset="0"/>
              </a:rPr>
              <a:t>ORACLE 12c</a:t>
            </a:r>
            <a:endParaRPr lang="ru-RU" altLang="ru-RU"/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49593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 eaLnBrk="1" fontAlgn="t" hangingPunct="1"/>
            <a:r>
              <a:rPr lang="en-US" altLang="ru-RU" sz="2600"/>
              <a:t>Express Edition</a:t>
            </a:r>
            <a:r>
              <a:rPr lang="ru-RU" altLang="ru-RU" sz="2600"/>
              <a:t>: бесплатная редакция</a:t>
            </a:r>
          </a:p>
          <a:p>
            <a:pPr lvl="0" eaLnBrk="1" fontAlgn="t" hangingPunct="1"/>
            <a:r>
              <a:rPr lang="ru-RU" altLang="ru-RU" sz="2600"/>
              <a:t>Standard Edition One: начальная редакция для дома и малого бизнеса</a:t>
            </a:r>
          </a:p>
          <a:p>
            <a:pPr lvl="0" eaLnBrk="1" fontAlgn="t" hangingPunct="1"/>
            <a:r>
              <a:rPr lang="ru-RU" altLang="ru-RU" sz="2600"/>
              <a:t>Standard Edition: для малого и среднего бизнеса</a:t>
            </a:r>
          </a:p>
          <a:p>
            <a:pPr lvl="0" eaLnBrk="1" fontAlgn="t" hangingPunct="1"/>
            <a:r>
              <a:rPr lang="ru-RU" altLang="ru-RU" sz="2600"/>
              <a:t>Enterprise Edition: решения промышленного уровня</a:t>
            </a:r>
            <a:endParaRPr lang="en-US" altLang="ru-RU" sz="2600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Соединение с </a:t>
            </a:r>
            <a:r>
              <a:rPr lang="en-US" altLang="ru-RU">
                <a:latin typeface="Bookman Old Style" pitchFamily="18" charset="0"/>
              </a:rPr>
              <a:t>PDB </a:t>
            </a:r>
            <a:r>
              <a:rPr lang="ru-RU" altLang="ru-RU"/>
              <a:t>и действия над ней</a:t>
            </a:r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196975"/>
            <a:ext cx="8380412" cy="25527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277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3860800"/>
            <a:ext cx="7834312" cy="11811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1" y="5041900"/>
            <a:ext cx="3772426" cy="1162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0080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Вызов процедуры пользователем, не являющимся владельцем</a:t>
            </a:r>
          </a:p>
        </p:txBody>
      </p:sp>
      <p:pic>
        <p:nvPicPr>
          <p:cNvPr id="37891" name="Picture 4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557338"/>
            <a:ext cx="5619750" cy="36671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7892" name="Picture 5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38" y="4941888"/>
            <a:ext cx="5419725" cy="15240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AUTHID {CURRENT_USER|DEFINER}</a:t>
            </a:r>
            <a:endParaRPr lang="ru-RU" altLang="ru-RU"/>
          </a:p>
        </p:txBody>
      </p:sp>
      <p:pic>
        <p:nvPicPr>
          <p:cNvPr id="38915" name="Picture 2" descr="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8240712" cy="38163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SQL-</a:t>
            </a:r>
            <a:r>
              <a:rPr lang="ru-RU" altLang="ru-RU"/>
              <a:t>оператор </a:t>
            </a:r>
            <a:r>
              <a:rPr lang="en-US" altLang="ru-RU">
                <a:latin typeface="Bookman Old Style" pitchFamily="18" charset="0"/>
              </a:rPr>
              <a:t>CALL </a:t>
            </a:r>
            <a:r>
              <a:rPr lang="ru-RU" altLang="ru-RU"/>
              <a:t>вызова процедур </a:t>
            </a:r>
          </a:p>
        </p:txBody>
      </p:sp>
      <p:pic>
        <p:nvPicPr>
          <p:cNvPr id="39939" name="Picture 2" descr="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5473700" cy="24479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USER_PROCEDURES</a:t>
            </a:r>
            <a:endParaRPr lang="ru-RU" altLang="ru-RU"/>
          </a:p>
        </p:txBody>
      </p:sp>
      <p:pic>
        <p:nvPicPr>
          <p:cNvPr id="40963" name="Picture 2" descr="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41438"/>
            <a:ext cx="7807325" cy="32400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USER_SOURCE</a:t>
            </a:r>
            <a:endParaRPr lang="ru-RU" altLang="ru-RU"/>
          </a:p>
        </p:txBody>
      </p:sp>
      <p:pic>
        <p:nvPicPr>
          <p:cNvPr id="41987" name="Picture 2" descr="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1268413"/>
            <a:ext cx="7940675" cy="43211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Функция</a:t>
            </a:r>
          </a:p>
        </p:txBody>
      </p:sp>
      <p:sp>
        <p:nvSpPr>
          <p:cNvPr id="430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5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Функция – именованный модуль, который выполняет ноль или более выражений через фразу </a:t>
            </a:r>
            <a:r>
              <a:rPr lang="en-US" altLang="ru-RU" sz="2600">
                <a:latin typeface="Gill Sans MT" pitchFamily="34" charset="0"/>
              </a:rPr>
              <a:t>Return</a:t>
            </a:r>
            <a:r>
              <a:rPr lang="ru-RU" altLang="ru-RU" sz="2600"/>
              <a:t> </a:t>
            </a:r>
          </a:p>
          <a:p>
            <a:pPr lvl="0"/>
            <a:r>
              <a:rPr lang="ru-RU" altLang="ru-RU" sz="2600"/>
              <a:t>Может быть вызвана следующим образом:</a:t>
            </a:r>
            <a:endParaRPr lang="en-US" altLang="ru-RU" sz="2600">
              <a:latin typeface="Gill Sans MT" pitchFamily="34" charset="0"/>
            </a:endParaRPr>
          </a:p>
          <a:p>
            <a:pPr lvl="1"/>
            <a:r>
              <a:rPr lang="ru-RU" altLang="ru-RU" sz="2300"/>
              <a:t>В присвоении начального значения переменной</a:t>
            </a:r>
          </a:p>
          <a:p>
            <a:pPr lvl="1"/>
            <a:r>
              <a:rPr lang="ru-RU" altLang="ru-RU" sz="2300"/>
              <a:t>В выражении присвоения</a:t>
            </a:r>
          </a:p>
          <a:p>
            <a:pPr lvl="1"/>
            <a:r>
              <a:rPr lang="ru-RU" altLang="ru-RU" sz="2300"/>
              <a:t>В булевом выражении</a:t>
            </a:r>
          </a:p>
          <a:p>
            <a:pPr lvl="1"/>
            <a:r>
              <a:rPr lang="ru-RU" altLang="ru-RU" sz="2300"/>
              <a:t>В </a:t>
            </a:r>
            <a:r>
              <a:rPr lang="en-US" altLang="ru-RU" sz="2300">
                <a:latin typeface="Gill Sans MT" pitchFamily="34" charset="0"/>
              </a:rPr>
              <a:t>SQL</a:t>
            </a:r>
            <a:r>
              <a:rPr lang="ru-RU" altLang="ru-RU" sz="2300"/>
              <a:t> запросе</a:t>
            </a:r>
          </a:p>
          <a:p>
            <a:pPr lvl="1"/>
            <a:r>
              <a:rPr lang="ru-RU" altLang="ru-RU" sz="2300"/>
              <a:t>Как аргумент в списке параметров другой функции или процедуры</a:t>
            </a:r>
          </a:p>
          <a:p>
            <a:pPr lvl="0"/>
            <a:endParaRPr lang="en-US" altLang="ru-RU" sz="2600">
              <a:latin typeface="Gill Sans MT" pitchFamily="34" charset="0"/>
            </a:endParaRPr>
          </a:p>
        </p:txBody>
      </p:sp>
    </p:spTree>
  </p:cSld>
  <p:clrMapOvr>
    <a:masterClrMapping/>
  </p:clrMapOvr>
  <p:transition/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Функции</a:t>
            </a:r>
          </a:p>
        </p:txBody>
      </p:sp>
      <p:pic>
        <p:nvPicPr>
          <p:cNvPr id="44035" name="Picture 2" descr="create_fun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196975"/>
            <a:ext cx="7200900" cy="40227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4036" name="Picture 2" descr="invoker_rights_clau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3" y="5675313"/>
            <a:ext cx="2257425" cy="5524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Функция </a:t>
            </a:r>
          </a:p>
        </p:txBody>
      </p:sp>
      <p:pic>
        <p:nvPicPr>
          <p:cNvPr id="45059" name="Picture 2" descr="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12875"/>
            <a:ext cx="8189913" cy="31686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SQL Developer</a:t>
            </a:r>
            <a:endParaRPr lang="ru-RU" altLang="ru-RU"/>
          </a:p>
        </p:txBody>
      </p:sp>
      <p:pic>
        <p:nvPicPr>
          <p:cNvPr id="46083" name="Picture 2" descr="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196975"/>
            <a:ext cx="2700337" cy="51085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Отладка</a:t>
            </a:r>
          </a:p>
        </p:txBody>
      </p:sp>
      <p:pic>
        <p:nvPicPr>
          <p:cNvPr id="47107" name="Picture 2" descr="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5111750"/>
            <a:ext cx="5591175" cy="12763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7108" name="Picture 2" descr="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88" y="1162050"/>
            <a:ext cx="5962650" cy="51435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43338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общих пользователей</a:t>
            </a:r>
          </a:p>
        </p:txBody>
      </p:sp>
      <p:pic>
        <p:nvPicPr>
          <p:cNvPr id="3379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196975"/>
            <a:ext cx="7732712" cy="51689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Применение функций в </a:t>
            </a:r>
            <a:r>
              <a:rPr lang="en-US" altLang="ru-RU">
                <a:latin typeface="Bookman Old Style" pitchFamily="18" charset="0"/>
              </a:rPr>
              <a:t>SELECT</a:t>
            </a:r>
            <a:endParaRPr lang="ru-RU" altLang="ru-RU"/>
          </a:p>
        </p:txBody>
      </p:sp>
      <p:pic>
        <p:nvPicPr>
          <p:cNvPr id="48131" name="Picture 2" descr="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6359525" cy="49688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Функция без параметров</a:t>
            </a:r>
          </a:p>
        </p:txBody>
      </p:sp>
      <p:pic>
        <p:nvPicPr>
          <p:cNvPr id="49155" name="Picture 2" descr="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06525"/>
            <a:ext cx="7307263" cy="23749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Вызов в </a:t>
            </a:r>
            <a:r>
              <a:rPr lang="en-US" altLang="ru-RU">
                <a:latin typeface="Bookman Old Style" pitchFamily="18" charset="0"/>
              </a:rPr>
              <a:t>SELECT</a:t>
            </a:r>
            <a:r>
              <a:rPr lang="ru-RU" altLang="ru-RU"/>
              <a:t> </a:t>
            </a:r>
          </a:p>
        </p:txBody>
      </p:sp>
      <p:pic>
        <p:nvPicPr>
          <p:cNvPr id="50179" name="Picture 2" descr="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1412875"/>
            <a:ext cx="6557962" cy="302418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0180" name="Picture 3" descr="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4581525"/>
            <a:ext cx="3581400" cy="16002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Ключевые слова</a:t>
            </a:r>
          </a:p>
        </p:txBody>
      </p:sp>
      <p:sp>
        <p:nvSpPr>
          <p:cNvPr id="512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5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DETERMINISTIC</a:t>
            </a:r>
            <a:r>
              <a:rPr lang="ru-RU" altLang="ru-RU" sz="2600"/>
              <a:t> – функция детерминирована, если она возвращает одно и то же значение при вызове с теми же параметрами 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en-US" altLang="ru-RU" sz="2600">
                <a:latin typeface="Gill Sans MT" pitchFamily="34" charset="0"/>
              </a:rPr>
              <a:t>AGGREGATE USING</a:t>
            </a:r>
            <a:r>
              <a:rPr lang="ru-RU" altLang="ru-RU" sz="2600"/>
              <a:t> – используется для агрегатных функций. </a:t>
            </a:r>
          </a:p>
        </p:txBody>
      </p:sp>
    </p:spTree>
  </p:cSld>
  <p:clrMapOvr>
    <a:masterClrMapping/>
  </p:clrMapOvr>
  <p:transition/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DETERMINISTIC</a:t>
            </a:r>
            <a:endParaRPr lang="ru-RU" altLang="ru-RU"/>
          </a:p>
        </p:txBody>
      </p:sp>
      <p:pic>
        <p:nvPicPr>
          <p:cNvPr id="52227" name="Picture 2" descr="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8229600" cy="309721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Пакеты</a:t>
            </a:r>
          </a:p>
        </p:txBody>
      </p:sp>
      <p:sp>
        <p:nvSpPr>
          <p:cNvPr id="532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Пакеты  - коллекция </a:t>
            </a:r>
            <a:r>
              <a:rPr lang="en-US" altLang="ru-RU" sz="2600">
                <a:latin typeface="Gill Sans MT" pitchFamily="34" charset="0"/>
              </a:rPr>
              <a:t>PL/SQL</a:t>
            </a:r>
            <a:r>
              <a:rPr lang="ru-RU" altLang="ru-RU" sz="2600"/>
              <a:t> объектов, сгруппированных вместе.</a:t>
            </a:r>
          </a:p>
          <a:p>
            <a:pPr lvl="0"/>
            <a:r>
              <a:rPr lang="ru-RU" altLang="ru-RU" sz="2600"/>
              <a:t>Преимущества:</a:t>
            </a:r>
          </a:p>
          <a:p>
            <a:pPr lvl="1"/>
            <a:r>
              <a:rPr lang="ru-RU" altLang="ru-RU" sz="2300"/>
              <a:t>Скрытие информации</a:t>
            </a:r>
          </a:p>
          <a:p>
            <a:pPr lvl="1"/>
            <a:r>
              <a:rPr lang="ru-RU" altLang="ru-RU" sz="2300"/>
              <a:t>Объектно-ориентированный дизайн</a:t>
            </a:r>
          </a:p>
          <a:p>
            <a:pPr lvl="1"/>
            <a:r>
              <a:rPr lang="ru-RU" altLang="ru-RU" sz="2300"/>
              <a:t>Постоянство объектов в транзакциях</a:t>
            </a:r>
          </a:p>
          <a:p>
            <a:pPr lvl="1"/>
            <a:r>
              <a:rPr lang="ru-RU" altLang="ru-RU" sz="2300"/>
              <a:t>Улучшенная производительность</a:t>
            </a:r>
          </a:p>
          <a:p>
            <a:pPr lvl="0"/>
            <a:r>
              <a:rPr lang="ru-RU" altLang="ru-RU" sz="2600"/>
              <a:t>Можно включать в пакет: процедуры, функции, константы, исключения, курсоры, переменные, </a:t>
            </a:r>
            <a:r>
              <a:rPr lang="en-US" altLang="ru-RU" sz="2600">
                <a:latin typeface="Gill Sans MT" pitchFamily="34" charset="0"/>
              </a:rPr>
              <a:t>TYPE</a:t>
            </a:r>
            <a:r>
              <a:rPr lang="ru-RU" altLang="ru-RU" sz="2600"/>
              <a:t> выражения, записи, </a:t>
            </a:r>
            <a:r>
              <a:rPr lang="en-US" altLang="ru-RU" sz="2600">
                <a:latin typeface="Gill Sans MT" pitchFamily="34" charset="0"/>
              </a:rPr>
              <a:t>REF</a:t>
            </a:r>
            <a:r>
              <a:rPr lang="ru-RU" altLang="ru-RU" sz="2600"/>
              <a:t> курсоры</a:t>
            </a:r>
          </a:p>
        </p:txBody>
      </p:sp>
    </p:spTree>
  </p:cSld>
  <p:clrMapOvr>
    <a:masterClrMapping/>
  </p:clrMapOvr>
  <p:transition/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Пакеты</a:t>
            </a:r>
          </a:p>
        </p:txBody>
      </p:sp>
      <p:sp>
        <p:nvSpPr>
          <p:cNvPr id="542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Спецификация пакета (</a:t>
            </a:r>
            <a:r>
              <a:rPr lang="en-US" altLang="ru-RU" sz="2600">
                <a:latin typeface="Gill Sans MT" pitchFamily="34" charset="0"/>
              </a:rPr>
              <a:t>package) – </a:t>
            </a:r>
            <a:r>
              <a:rPr lang="ru-RU" altLang="ru-RU" sz="2600"/>
              <a:t>обязательна, содержит список объектов для общего доступа из других модулей или приложения</a:t>
            </a:r>
            <a:endParaRPr lang="en-US" altLang="ru-RU" sz="2600">
              <a:latin typeface="Gill Sans MT" pitchFamily="34" charset="0"/>
            </a:endParaRPr>
          </a:p>
          <a:p>
            <a:pPr lvl="0"/>
            <a:r>
              <a:rPr lang="ru-RU" altLang="ru-RU" sz="2600"/>
              <a:t>Реализация пакета (</a:t>
            </a:r>
            <a:r>
              <a:rPr lang="en-US" altLang="ru-RU" sz="2600">
                <a:latin typeface="Gill Sans MT" pitchFamily="34" charset="0"/>
              </a:rPr>
              <a:t>package body</a:t>
            </a:r>
            <a:r>
              <a:rPr lang="ru-RU" altLang="ru-RU" sz="2600"/>
              <a:t>) – содержит весь программный код для реализации процедур и функций и спецификации, приватные объекты и секцию инициализации</a:t>
            </a: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Спецификация пакета</a:t>
            </a:r>
          </a:p>
        </p:txBody>
      </p:sp>
      <p:pic>
        <p:nvPicPr>
          <p:cNvPr id="55299" name="Picture 2" descr="create_pack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3" y="1484313"/>
            <a:ext cx="5267325" cy="13335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5300" name="Picture 3" descr="invoker_rights_clau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3427413"/>
            <a:ext cx="2257425" cy="55245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5301" name="Picture 4" descr="create_package_bod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3" y="4652963"/>
            <a:ext cx="5810250" cy="12954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 заголовка пакета </a:t>
            </a:r>
          </a:p>
        </p:txBody>
      </p:sp>
      <p:pic>
        <p:nvPicPr>
          <p:cNvPr id="56323" name="Picture 2" descr="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1268413"/>
            <a:ext cx="6862762" cy="51133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 использования пакета </a:t>
            </a:r>
          </a:p>
        </p:txBody>
      </p:sp>
      <p:pic>
        <p:nvPicPr>
          <p:cNvPr id="57347" name="Picture 2" descr="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6480175" cy="52673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43338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общих пользователей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74" y="1499918"/>
            <a:ext cx="6096851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56586"/>
      </p:ext>
    </p:extLst>
  </p:cSld>
  <p:clrMapOvr>
    <a:masterClrMapping/>
  </p:clrMapOvr>
  <p:transition/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 спецификации пакета </a:t>
            </a:r>
          </a:p>
        </p:txBody>
      </p:sp>
      <p:pic>
        <p:nvPicPr>
          <p:cNvPr id="58371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4313"/>
            <a:ext cx="7745413" cy="20161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8372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3644900"/>
            <a:ext cx="3067050" cy="12239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 реализации пакета </a:t>
            </a:r>
          </a:p>
        </p:txBody>
      </p:sp>
      <p:pic>
        <p:nvPicPr>
          <p:cNvPr id="59395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12875"/>
            <a:ext cx="6569075" cy="4824413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9396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044950"/>
            <a:ext cx="3148013" cy="21955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Пример использования пакета </a:t>
            </a:r>
          </a:p>
        </p:txBody>
      </p:sp>
      <p:pic>
        <p:nvPicPr>
          <p:cNvPr id="60419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196975"/>
            <a:ext cx="7540625" cy="24479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0420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268663"/>
            <a:ext cx="2035175" cy="8604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0421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3994150"/>
            <a:ext cx="8164513" cy="15843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0422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5694363"/>
            <a:ext cx="2117725" cy="68738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0423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850" y="5516563"/>
            <a:ext cx="2139950" cy="12715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altLang="ru-RU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Пример пакета </a:t>
            </a:r>
            <a:r>
              <a:rPr kumimoji="0" lang="en-US" altLang="ru-RU" sz="32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Serially Reusable</a:t>
            </a:r>
            <a:endParaRPr kumimoji="0" lang="ru-RU" altLang="ru-RU" sz="32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43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5111750" cy="54784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altLang="ru-RU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Пример пакета </a:t>
            </a:r>
            <a:r>
              <a:rPr kumimoji="0" lang="en-US" altLang="ru-RU" sz="32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Serially Reusable</a:t>
            </a:r>
            <a:r>
              <a:rPr kumimoji="0" lang="ru-RU" altLang="ru-RU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 pitchFamily="18" charset="0"/>
                <a:ea typeface="+mj-ea" pitchFamily="18" charset="0"/>
                <a:cs typeface="+mj-cs" pitchFamily="18" charset="0"/>
              </a:rPr>
              <a:t> </a:t>
            </a:r>
          </a:p>
        </p:txBody>
      </p:sp>
      <p:pic>
        <p:nvPicPr>
          <p:cNvPr id="62467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557338"/>
            <a:ext cx="8256588" cy="15843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2468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4508500"/>
            <a:ext cx="2489200" cy="15843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Пакеты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Вызов пакета:</a:t>
            </a:r>
          </a:p>
          <a:p>
            <a:pPr lvl="1"/>
            <a:r>
              <a:rPr lang="en-US" altLang="ru-RU" sz="2300">
                <a:latin typeface="Gill Sans MT" pitchFamily="34" charset="0"/>
              </a:rPr>
              <a:t>Package_name.package_element;</a:t>
            </a:r>
            <a:endParaRPr lang="ru-RU" altLang="ru-RU" sz="2300"/>
          </a:p>
          <a:p>
            <a:pPr lvl="0"/>
            <a:r>
              <a:rPr lang="ru-RU" altLang="ru-RU" sz="2600"/>
              <a:t>Структуры данных, объявленные в пакете, называются пакетными данными</a:t>
            </a:r>
          </a:p>
          <a:p>
            <a:pPr lvl="0"/>
            <a:r>
              <a:rPr lang="ru-RU" altLang="ru-RU" sz="2600"/>
              <a:t>Пакетные переменные сохраняют свое состояние от одной транзакции к другой и являются глобальными данными</a:t>
            </a:r>
          </a:p>
        </p:txBody>
      </p:sp>
    </p:spTree>
  </p:cSld>
  <p:clrMapOvr>
    <a:masterClrMapping/>
  </p:clrMapOvr>
  <p:transition/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Пакеты</a:t>
            </a:r>
          </a:p>
        </p:txBody>
      </p:sp>
      <p:sp>
        <p:nvSpPr>
          <p:cNvPr id="645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en-US" altLang="ru-RU" sz="2600">
                <a:latin typeface="Gill Sans MT" pitchFamily="34" charset="0"/>
              </a:rPr>
              <a:t>AUTHID {CURRENT_USER|</a:t>
            </a:r>
            <a:r>
              <a:rPr lang="en-US" altLang="ru-RU" sz="2600" u="sng">
                <a:latin typeface="Gill Sans MT" pitchFamily="34" charset="0"/>
              </a:rPr>
              <a:t>DEFINER</a:t>
            </a:r>
            <a:r>
              <a:rPr lang="en-US" altLang="ru-RU" sz="2600">
                <a:latin typeface="Gill Sans MT" pitchFamily="34" charset="0"/>
              </a:rPr>
              <a:t>}</a:t>
            </a:r>
            <a:endParaRPr lang="ru-RU" altLang="ru-RU" sz="2600"/>
          </a:p>
          <a:p>
            <a:pPr lvl="0"/>
            <a:r>
              <a:rPr lang="ru-RU" altLang="ru-RU" sz="2600"/>
              <a:t>Словарь</a:t>
            </a:r>
            <a:r>
              <a:rPr lang="en-US" altLang="ru-RU" sz="2600">
                <a:latin typeface="Gill Sans MT" pitchFamily="34" charset="0"/>
              </a:rPr>
              <a:t>: USER_PROCEDURES, USER_SOURCE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ALTER PACKAGE COMPILE PACKAGE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ALTER PACKAGE COMPILE BODY</a:t>
            </a:r>
            <a:endParaRPr lang="ru-RU" altLang="ru-RU" sz="2600"/>
          </a:p>
          <a:p>
            <a:pPr lvl="0"/>
            <a:r>
              <a:rPr lang="en-US" altLang="ru-RU" sz="2600">
                <a:latin typeface="Gill Sans MT" pitchFamily="34" charset="0"/>
              </a:rPr>
              <a:t>DROP PACKAGE</a:t>
            </a:r>
            <a:endParaRPr lang="ru-RU" altLang="ru-RU" sz="2600"/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en-US" altLang="ru-RU" b="1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r>
              <a:rPr lang="ru-RU" altLang="ru-RU" b="1">
                <a:solidFill>
                  <a:srgbClr val="000000"/>
                </a:solidFill>
              </a:rPr>
              <a:t> 12с</a:t>
            </a:r>
            <a:endParaRPr lang="ru-RU" altLang="ru-RU" b="1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 txBox="1"/>
          <p:nvPr/>
        </p:nvSpPr>
        <p:spPr>
          <a:xfrm>
            <a:off x="5935663" y="5157788"/>
            <a:ext cx="2236787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ru-RU" altLang="ru-RU" sz="2000">
                <a:solidFill>
                  <a:srgbClr val="000000"/>
                </a:solidFill>
                <a:latin typeface="Cambria" pitchFamily="18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/>
              </a:rPr>
              <a:t>1</a:t>
            </a:r>
            <a:r>
              <a:rPr lang="ru-RU" altLang="ru-RU" sz="2000">
                <a:solidFill>
                  <a:srgbClr val="000000"/>
                </a:solidFill>
                <a:latin typeface="Arial"/>
              </a:rPr>
              <a:t>3</a:t>
            </a:r>
          </a:p>
        </p:txBody>
      </p:sp>
      <p:sp>
        <p:nvSpPr>
          <p:cNvPr id="9220" name="Прямоугольник 1"/>
          <p:cNvSpPr/>
          <p:nvPr/>
        </p:nvSpPr>
        <p:spPr>
          <a:xfrm>
            <a:off x="3995738" y="4076700"/>
            <a:ext cx="4176712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en-US" altLang="ru-RU" b="1">
                <a:solidFill>
                  <a:srgbClr val="000000"/>
                </a:solidFill>
                <a:latin typeface="Arial"/>
              </a:rPr>
              <a:t>PL/SQL</a:t>
            </a:r>
            <a:r>
              <a:rPr lang="ru-RU" altLang="ru-RU" b="1">
                <a:solidFill>
                  <a:srgbClr val="000000"/>
                </a:solidFill>
                <a:latin typeface="Arial"/>
              </a:rPr>
              <a:t> Триггеры</a:t>
            </a:r>
            <a:endParaRPr lang="ru-RU" altLang="ru-RU">
              <a:latin typeface="Arial"/>
            </a:endParaRPr>
          </a:p>
        </p:txBody>
      </p:sp>
    </p:spTree>
  </p:cSld>
  <p:clrMapOvr>
    <a:masterClrMapping/>
  </p:clrMapOvr>
  <p:transition/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Триггеры</a:t>
            </a:r>
          </a:p>
        </p:txBody>
      </p:sp>
      <p:sp>
        <p:nvSpPr>
          <p:cNvPr id="102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46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Триггер  – </a:t>
            </a:r>
            <a:r>
              <a:rPr kumimoji="0" lang="ru-RU" alt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особый вид процедур, которые  срабатывают  по  запускающему их событию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4" name="Picture 5" descr="https://habrastorage.org/files/fe7/b84/164/fe7b84164a5940d4bc6a01860b21a80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8" y="4292600"/>
            <a:ext cx="8115300" cy="8096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Подключение в </a:t>
            </a:r>
            <a:r>
              <a:rPr lang="en-US" altLang="ru-RU">
                <a:latin typeface="Bookman Old Style" pitchFamily="18" charset="0"/>
              </a:rPr>
              <a:t>SQL Developer</a:t>
            </a:r>
            <a:endParaRPr lang="ru-RU" altLang="ru-RU"/>
          </a:p>
        </p:txBody>
      </p:sp>
      <p:pic>
        <p:nvPicPr>
          <p:cNvPr id="34819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262063"/>
            <a:ext cx="8229600" cy="4851400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p:transition/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Применение триггеров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для реализации сложных ограничений целостности базы данных;</a:t>
            </a:r>
          </a:p>
          <a:p>
            <a:pPr marL="273050" lvl="0" indent="-273050"/>
            <a:r>
              <a:rPr lang="ru-RU" altLang="ru-RU" sz="2600"/>
              <a:t>для аудита (контроля хранимой и изменяемой информации);</a:t>
            </a:r>
          </a:p>
          <a:p>
            <a:pPr marL="273050" lvl="0" indent="-273050"/>
            <a:r>
              <a:rPr lang="ru-RU" altLang="ru-RU" sz="2600"/>
              <a:t>для автоматического оповещения программ о произошедших событиях;    </a:t>
            </a:r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Привилегии</a:t>
            </a:r>
          </a:p>
        </p:txBody>
      </p:sp>
      <p:sp>
        <p:nvSpPr>
          <p:cNvPr id="12291" name="Объект 2"/>
          <p:cNvSpPr>
            <a:spLocks noGrp="1"/>
          </p:cNvSpPr>
          <p:nvPr>
            <p:ph sz="quarter" idx="1"/>
          </p:nvPr>
        </p:nvSpPr>
        <p:spPr>
          <a:xfrm>
            <a:off x="323850" y="1268413"/>
            <a:ext cx="8229600" cy="4897437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ru-RU" sz="2400" b="1">
                <a:ea typeface="Calibri" pitchFamily="34" charset="0"/>
              </a:rPr>
              <a:t>CREATE TRIGGER</a:t>
            </a:r>
            <a:r>
              <a:rPr lang="ru-RU" altLang="ru-RU" sz="2400">
                <a:ea typeface="Calibri" pitchFamily="34" charset="0"/>
              </a:rPr>
              <a:t>  - создавать, удалять, изменять в своей подсхеме </a:t>
            </a:r>
          </a:p>
          <a:p>
            <a:pPr marL="273050" lvl="0" indent="-273050"/>
            <a:r>
              <a:rPr lang="en-US" altLang="ru-RU" sz="2400" b="1">
                <a:ea typeface="Calibri" pitchFamily="34" charset="0"/>
              </a:rPr>
              <a:t>CREATE ANY TRIGGER</a:t>
            </a:r>
            <a:r>
              <a:rPr lang="ru-RU" altLang="ru-RU" sz="2400">
                <a:ea typeface="Calibri" pitchFamily="34" charset="0"/>
              </a:rPr>
              <a:t>  - создать любой триггер в любой схеме, кроме </a:t>
            </a:r>
            <a:r>
              <a:rPr lang="en-US" altLang="ru-RU" sz="2400">
                <a:ea typeface="Calibri" pitchFamily="34" charset="0"/>
              </a:rPr>
              <a:t>SYS</a:t>
            </a:r>
            <a:r>
              <a:rPr lang="ru-RU" altLang="ru-RU" sz="2400">
                <a:ea typeface="Calibri" pitchFamily="34" charset="0"/>
              </a:rPr>
              <a:t>, не рекомендуется для словаря, не разрешает менять текст триггера</a:t>
            </a:r>
          </a:p>
          <a:p>
            <a:pPr marL="273050" lvl="0" indent="-273050"/>
            <a:r>
              <a:rPr lang="en-US" altLang="ru-RU" sz="2400" b="1">
                <a:ea typeface="Calibri" pitchFamily="34" charset="0"/>
              </a:rPr>
              <a:t>ALTER ANY TRIGGER</a:t>
            </a:r>
            <a:r>
              <a:rPr lang="ru-RU" altLang="ru-RU" sz="2400">
                <a:ea typeface="Calibri" pitchFamily="34" charset="0"/>
              </a:rPr>
              <a:t>  - разрешать, запрещать, изменять, компилировать, любые, кроме </a:t>
            </a:r>
            <a:r>
              <a:rPr lang="en-US" altLang="ru-RU" sz="2400">
                <a:ea typeface="Calibri" pitchFamily="34" charset="0"/>
              </a:rPr>
              <a:t>SYS</a:t>
            </a:r>
            <a:r>
              <a:rPr lang="ru-RU" altLang="ru-RU" sz="2400">
                <a:ea typeface="Calibri" pitchFamily="34" charset="0"/>
              </a:rPr>
              <a:t>-триггеров, триггеры</a:t>
            </a:r>
          </a:p>
          <a:p>
            <a:pPr marL="273050" lvl="0" indent="-273050"/>
            <a:r>
              <a:rPr lang="en-US" altLang="ru-RU" sz="2400" b="1">
                <a:ea typeface="Calibri" pitchFamily="34" charset="0"/>
              </a:rPr>
              <a:t>DROP ANY TRIGGER</a:t>
            </a:r>
            <a:r>
              <a:rPr lang="ru-RU" altLang="ru-RU" sz="2400">
                <a:ea typeface="Calibri" pitchFamily="34" charset="0"/>
              </a:rPr>
              <a:t>  - удалять любой триггер, кроме </a:t>
            </a:r>
            <a:r>
              <a:rPr lang="en-US" altLang="ru-RU" sz="2400">
                <a:ea typeface="Calibri" pitchFamily="34" charset="0"/>
              </a:rPr>
              <a:t>SYS</a:t>
            </a:r>
            <a:r>
              <a:rPr lang="ru-RU" altLang="ru-RU" sz="2400">
                <a:ea typeface="Calibri" pitchFamily="34" charset="0"/>
              </a:rPr>
              <a:t>-триггеров</a:t>
            </a:r>
          </a:p>
          <a:p>
            <a:pPr marL="273050" lvl="0" indent="-273050"/>
            <a:r>
              <a:rPr lang="en-US" altLang="ru-RU" sz="2400" b="1">
                <a:ea typeface="Calibri" pitchFamily="34" charset="0"/>
              </a:rPr>
              <a:t>ADMINISTER DATABASE TRIGGER</a:t>
            </a:r>
            <a:r>
              <a:rPr lang="en-US" altLang="ru-RU" sz="2400">
                <a:ea typeface="Calibri" pitchFamily="34" charset="0"/>
              </a:rPr>
              <a:t> </a:t>
            </a:r>
            <a:r>
              <a:rPr lang="ru-RU" altLang="ru-RU" sz="2400">
                <a:ea typeface="Calibri" pitchFamily="34" charset="0"/>
              </a:rPr>
              <a:t>- создавать, изменять, удалять системные триггеры, должен иметь привилегию </a:t>
            </a:r>
            <a:r>
              <a:rPr lang="en-US" altLang="ru-RU" sz="2400">
                <a:ea typeface="Calibri" pitchFamily="34" charset="0"/>
              </a:rPr>
              <a:t>CREATE TRIGGER</a:t>
            </a:r>
            <a:r>
              <a:rPr lang="ru-RU" altLang="ru-RU" sz="2400">
                <a:ea typeface="Calibri" pitchFamily="34" charset="0"/>
              </a:rPr>
              <a:t> или </a:t>
            </a:r>
            <a:r>
              <a:rPr lang="en-US" altLang="ru-RU" sz="2400">
                <a:ea typeface="Calibri" pitchFamily="34" charset="0"/>
              </a:rPr>
              <a:t>CREATE ANY TRIGGER</a:t>
            </a:r>
            <a:endParaRPr lang="ru-RU" altLang="ru-RU" sz="24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Привилегии</a:t>
            </a:r>
          </a:p>
        </p:txBody>
      </p:sp>
      <p:pic>
        <p:nvPicPr>
          <p:cNvPr id="13315" name="Picture 4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8" y="1395413"/>
            <a:ext cx="6819900" cy="1962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Привилегии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Триггеры выполняется под правами создателя триггера</a:t>
            </a:r>
          </a:p>
          <a:p>
            <a:pPr marL="273050" lvl="0" indent="-273050"/>
            <a:r>
              <a:rPr lang="ru-RU" altLang="ru-RU" sz="2600"/>
              <a:t>Назначаются напрямую </a:t>
            </a:r>
            <a:r>
              <a:rPr lang="en-US" altLang="ru-RU" sz="2600">
                <a:latin typeface="Gill Sans MT" pitchFamily="34" charset="0"/>
              </a:rPr>
              <a:t>USER</a:t>
            </a:r>
            <a:r>
              <a:rPr lang="ru-RU" altLang="ru-RU" sz="2600"/>
              <a:t>у, а не через роль</a:t>
            </a:r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Транзакции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Триггер – часть транзакции, ошибка в триггере откатывает операцию, изменения таблиц в триггере становятся частью транзакции.</a:t>
            </a:r>
          </a:p>
          <a:p>
            <a:pPr marL="273050" lvl="0" indent="-273050"/>
            <a:r>
              <a:rPr lang="ru-RU" altLang="ru-RU" sz="2600"/>
              <a:t>Если откатывается транзакция, изменения триггера тоже откатываются.</a:t>
            </a:r>
          </a:p>
          <a:p>
            <a:pPr marL="273050" lvl="0" indent="-273050"/>
            <a:endParaRPr lang="ru-RU" altLang="ru-RU" sz="2600"/>
          </a:p>
          <a:p>
            <a:pPr marL="273050" lvl="0" indent="-273050"/>
            <a:r>
              <a:rPr lang="ru-RU" altLang="ru-RU" sz="2600"/>
              <a:t>Не может выдавать </a:t>
            </a:r>
            <a:r>
              <a:rPr lang="en-US" altLang="ru-RU" sz="2600">
                <a:latin typeface="Gill Sans MT" pitchFamily="34" charset="0"/>
              </a:rPr>
              <a:t>COMMIT</a:t>
            </a:r>
            <a:r>
              <a:rPr lang="ru-RU" altLang="ru-RU" sz="2600"/>
              <a:t>/</a:t>
            </a:r>
            <a:r>
              <a:rPr lang="en-US" altLang="ru-RU" sz="2600">
                <a:latin typeface="Gill Sans MT" pitchFamily="34" charset="0"/>
              </a:rPr>
              <a:t>ROLBACK</a:t>
            </a:r>
            <a:r>
              <a:rPr lang="ru-RU" altLang="ru-RU" sz="2600"/>
              <a:t> (исключение - только,  если  в теле триггера есть автономная транзакция)</a:t>
            </a:r>
          </a:p>
          <a:p>
            <a:pPr marL="273050" lvl="0" indent="-273050"/>
            <a:r>
              <a:rPr lang="ru-RU" altLang="ru-RU" sz="2600"/>
              <a:t>Может выдавать </a:t>
            </a:r>
            <a:r>
              <a:rPr lang="en-US" altLang="ru-RU" sz="2600">
                <a:latin typeface="Gill Sans MT" pitchFamily="34" charset="0"/>
              </a:rPr>
              <a:t>RAISE</a:t>
            </a:r>
            <a:r>
              <a:rPr lang="ru-RU" altLang="ru-RU" sz="2600"/>
              <a:t>_</a:t>
            </a:r>
            <a:r>
              <a:rPr lang="en-US" altLang="ru-RU" sz="2600">
                <a:latin typeface="Gill Sans MT" pitchFamily="34" charset="0"/>
              </a:rPr>
              <a:t>APPLICATION</a:t>
            </a:r>
            <a:r>
              <a:rPr lang="ru-RU" altLang="ru-RU" sz="2600"/>
              <a:t>_</a:t>
            </a:r>
            <a:r>
              <a:rPr lang="en-US" altLang="ru-RU" sz="2600">
                <a:latin typeface="Gill Sans MT" pitchFamily="34" charset="0"/>
              </a:rPr>
              <a:t>ERROR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Автономные транзакции</a:t>
            </a:r>
          </a:p>
        </p:txBody>
      </p:sp>
      <p:pic>
        <p:nvPicPr>
          <p:cNvPr id="163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268413"/>
            <a:ext cx="4897438" cy="49911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Триггеры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547688" lvl="1" indent="-273050"/>
            <a:r>
              <a:rPr lang="en-US" altLang="ru-RU" sz="2600">
                <a:solidFill>
                  <a:schemeClr val="tx1"/>
                </a:solidFill>
                <a:latin typeface="Gill Sans MT" pitchFamily="34" charset="0"/>
              </a:rPr>
              <a:t>DML</a:t>
            </a:r>
            <a:r>
              <a:rPr lang="ru-RU" altLang="ru-RU" sz="2600">
                <a:solidFill>
                  <a:schemeClr val="tx1"/>
                </a:solidFill>
              </a:rPr>
              <a:t>-триггеры</a:t>
            </a:r>
            <a:endParaRPr lang="en-US" altLang="ru-RU" sz="2600">
              <a:solidFill>
                <a:schemeClr val="tx1"/>
              </a:solidFill>
              <a:latin typeface="Gill Sans MT" pitchFamily="34" charset="0"/>
            </a:endParaRPr>
          </a:p>
          <a:p>
            <a:pPr marL="547688" lvl="1" indent="-273050"/>
            <a:r>
              <a:rPr lang="ru-RU" altLang="ru-RU" sz="2600">
                <a:solidFill>
                  <a:schemeClr val="tx1"/>
                </a:solidFill>
              </a:rPr>
              <a:t>Системные триггеры</a:t>
            </a:r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Классификация триггеров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547688" lvl="1" indent="-273050"/>
            <a:r>
              <a:rPr sz="2000" b="1"/>
              <a:t>По привязанному объекту:</a:t>
            </a:r>
            <a:br>
              <a:rPr sz="2000"/>
            </a:br>
            <a:r>
              <a:rPr sz="2000"/>
              <a:t>На таблице</a:t>
            </a:r>
          </a:p>
          <a:p>
            <a:pPr marL="547688" lvl="1" indent="-273050"/>
            <a:r>
              <a:rPr sz="2000"/>
              <a:t>На представлении - instead of trigger</a:t>
            </a:r>
          </a:p>
          <a:p>
            <a:pPr marL="547688" lvl="1" indent="-273050"/>
            <a:r>
              <a:rPr sz="2000" b="1"/>
              <a:t>По событиям запуска:</a:t>
            </a:r>
            <a:br>
              <a:rPr sz="2000"/>
            </a:br>
            <a:r>
              <a:rPr sz="2000"/>
              <a:t>Вставка записей - insert</a:t>
            </a:r>
          </a:p>
          <a:p>
            <a:pPr marL="547688" lvl="1" indent="-273050"/>
            <a:r>
              <a:rPr sz="2000"/>
              <a:t>Обновление записей - update</a:t>
            </a:r>
          </a:p>
          <a:p>
            <a:pPr marL="547688" lvl="1" indent="-273050"/>
            <a:r>
              <a:rPr sz="2000"/>
              <a:t>Удаление записей - delete</a:t>
            </a:r>
          </a:p>
          <a:p>
            <a:pPr marL="547688" lvl="1" indent="-273050"/>
            <a:r>
              <a:rPr sz="2000" b="1"/>
              <a:t>По области действия:</a:t>
            </a:r>
            <a:br>
              <a:rPr sz="2000"/>
            </a:br>
            <a:r>
              <a:rPr sz="2000"/>
              <a:t>Уровень оператора - statement level triggers</a:t>
            </a:r>
          </a:p>
          <a:p>
            <a:pPr marL="547688" lvl="1" indent="-273050"/>
            <a:r>
              <a:rPr sz="2000"/>
              <a:t>Уровень записи - row level triggers</a:t>
            </a:r>
          </a:p>
          <a:p>
            <a:pPr marL="547688" lvl="1" indent="-273050"/>
            <a:r>
              <a:rPr sz="2000"/>
              <a:t>Составные триггеры  - compound triggers</a:t>
            </a:r>
          </a:p>
          <a:p>
            <a:pPr marL="547688" lvl="1" indent="-273050"/>
            <a:r>
              <a:rPr sz="2000" b="1"/>
              <a:t>По времени срабатывания:</a:t>
            </a:r>
            <a:br>
              <a:rPr sz="2000"/>
            </a:br>
            <a:r>
              <a:rPr sz="2000"/>
              <a:t>Перед выполнением операции – before</a:t>
            </a:r>
          </a:p>
          <a:p>
            <a:pPr marL="547688" lvl="1" indent="-273050"/>
            <a:r>
              <a:rPr sz="2000"/>
              <a:t> После выполнения операции - after</a:t>
            </a:r>
            <a:br>
              <a:rPr sz="2300"/>
            </a:br>
            <a:endParaRPr lang="ru-RU" altLang="ru-RU" sz="2300"/>
          </a:p>
        </p:txBody>
      </p:sp>
    </p:spTree>
  </p:cSld>
  <p:clrMapOvr>
    <a:masterClrMapping/>
  </p:clrMapOvr>
  <p:transition/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DML</a:t>
            </a:r>
            <a:r>
              <a:rPr lang="ru-RU" altLang="ru-RU"/>
              <a:t>-триггеры</a:t>
            </a:r>
          </a:p>
        </p:txBody>
      </p:sp>
      <p:sp>
        <p:nvSpPr>
          <p:cNvPr id="194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Время события:</a:t>
            </a:r>
          </a:p>
          <a:p>
            <a:pPr marL="547688" lvl="1" indent="-273050"/>
            <a:r>
              <a:rPr lang="en-US" altLang="ru-RU" sz="2300">
                <a:latin typeface="Gill Sans MT" pitchFamily="34" charset="0"/>
              </a:rPr>
              <a:t>AFTER</a:t>
            </a:r>
            <a:r>
              <a:rPr lang="ru-RU" altLang="ru-RU" sz="2300"/>
              <a:t> (после события) –  после записи в журнал, </a:t>
            </a:r>
          </a:p>
          <a:p>
            <a:pPr marL="547688" lvl="1" indent="-273050"/>
            <a:r>
              <a:rPr lang="en-US" altLang="ru-RU" sz="2300">
                <a:latin typeface="Gill Sans MT" pitchFamily="34" charset="0"/>
              </a:rPr>
              <a:t>BEFORE</a:t>
            </a:r>
            <a:r>
              <a:rPr lang="ru-RU" altLang="ru-RU" sz="2300"/>
              <a:t> (до события) – до записи в журнал;</a:t>
            </a:r>
          </a:p>
          <a:p>
            <a:pPr marL="273050" lvl="0" indent="-273050"/>
            <a:endParaRPr lang="ru-RU" altLang="ru-RU" sz="2600"/>
          </a:p>
          <a:p>
            <a:pPr marL="273050" lvl="0" indent="-273050"/>
            <a:endParaRPr lang="ru-RU" altLang="ru-RU" sz="2600"/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Уровни триггеров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ru-RU" sz="2600">
                <a:ea typeface="Calibri" pitchFamily="34" charset="0"/>
              </a:rPr>
              <a:t>FOR EACH ROW</a:t>
            </a:r>
            <a:r>
              <a:rPr lang="ru-RU" altLang="ru-RU" sz="2600">
                <a:ea typeface="Calibri" pitchFamily="34" charset="0"/>
              </a:rPr>
              <a:t> (для каждой строки) - срабатывает для каждой измененной строки</a:t>
            </a:r>
          </a:p>
          <a:p>
            <a:pPr marL="273050" lvl="0" indent="-273050"/>
            <a:r>
              <a:rPr lang="ru-RU" altLang="ru-RU" sz="2600">
                <a:ea typeface="Calibri" pitchFamily="34" charset="0"/>
              </a:rPr>
              <a:t>ПО УМОЛЧАНИЮ (операторный уровень) - срабатывает один раз на тригтерное событие</a:t>
            </a:r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588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Создание инфраструктуры базы данных </a:t>
            </a:r>
          </a:p>
        </p:txBody>
      </p:sp>
      <p:sp>
        <p:nvSpPr>
          <p:cNvPr id="35843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49593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создание табличных пространств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создание ролей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назначение ролям системных привилегий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создание профилей безопасности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создание пользователей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назначение пользователям ролей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создание объектов базы данных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назначение ролям объектных привилегий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>
                <a:latin typeface="Calibri" pitchFamily="34" charset="0"/>
                <a:ea typeface="Calibri" pitchFamily="34" charset="0"/>
              </a:rPr>
              <a:t>Порядок выполнения </a:t>
            </a:r>
            <a:r>
              <a:rPr lang="en-US" altLang="ru-RU">
                <a:latin typeface="Calibri" pitchFamily="34" charset="0"/>
                <a:ea typeface="Calibri" pitchFamily="34" charset="0"/>
              </a:rPr>
              <a:t>DML</a:t>
            </a:r>
            <a:r>
              <a:rPr lang="ru-RU" altLang="ru-RU">
                <a:latin typeface="Calibri" pitchFamily="34" charset="0"/>
                <a:ea typeface="Calibri" pitchFamily="34" charset="0"/>
              </a:rPr>
              <a:t>-триггеров</a:t>
            </a:r>
          </a:p>
        </p:txBody>
      </p:sp>
      <p:sp>
        <p:nvSpPr>
          <p:cNvPr id="215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операторные </a:t>
            </a:r>
            <a:r>
              <a:rPr lang="en-US" altLang="ru-RU" sz="2600">
                <a:latin typeface="Gill Sans MT" pitchFamily="34" charset="0"/>
              </a:rPr>
              <a:t>BEFORE</a:t>
            </a:r>
            <a:r>
              <a:rPr lang="ru-RU" altLang="ru-RU" sz="2600"/>
              <a:t>;</a:t>
            </a:r>
          </a:p>
          <a:p>
            <a:pPr marL="273050" lvl="0" indent="-273050"/>
            <a:r>
              <a:rPr lang="ru-RU" altLang="ru-RU" sz="2600"/>
              <a:t>для каждой строки </a:t>
            </a:r>
            <a:r>
              <a:rPr lang="en-US" altLang="ru-RU" sz="2600">
                <a:latin typeface="Gill Sans MT" pitchFamily="34" charset="0"/>
              </a:rPr>
              <a:t>BEFORE</a:t>
            </a:r>
            <a:r>
              <a:rPr lang="ru-RU" altLang="ru-RU" sz="2600"/>
              <a:t>; </a:t>
            </a:r>
          </a:p>
          <a:p>
            <a:pPr marL="273050" lvl="0" indent="-273050"/>
            <a:r>
              <a:rPr lang="ru-RU" altLang="ru-RU" sz="2600"/>
              <a:t>выполняется оператор;</a:t>
            </a:r>
          </a:p>
          <a:p>
            <a:pPr marL="273050" lvl="0" indent="-273050"/>
            <a:r>
              <a:rPr lang="ru-RU" altLang="ru-RU" sz="2600"/>
              <a:t>для каждой строки </a:t>
            </a:r>
            <a:r>
              <a:rPr lang="en-US" altLang="ru-RU" sz="2600">
                <a:latin typeface="Gill Sans MT" pitchFamily="34" charset="0"/>
              </a:rPr>
              <a:t>AFTER</a:t>
            </a:r>
            <a:r>
              <a:rPr lang="ru-RU" altLang="ru-RU" sz="2600"/>
              <a:t>;</a:t>
            </a:r>
          </a:p>
          <a:p>
            <a:pPr marL="273050" lvl="0" indent="-273050"/>
            <a:r>
              <a:rPr lang="ru-RU" altLang="ru-RU" sz="2600"/>
              <a:t>операторные </a:t>
            </a:r>
            <a:r>
              <a:rPr lang="en-US" altLang="ru-RU" sz="2600">
                <a:latin typeface="Gill Sans MT" pitchFamily="34" charset="0"/>
              </a:rPr>
              <a:t>AFTER</a:t>
            </a:r>
            <a:r>
              <a:rPr lang="ru-RU" altLang="ru-RU" sz="2600"/>
              <a:t>.  </a:t>
            </a:r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Триггерные события </a:t>
            </a:r>
            <a:r>
              <a:rPr lang="en-US" altLang="en-US">
                <a:latin typeface="Bookman Old Style" pitchFamily="18" charset="0"/>
              </a:rPr>
              <a:t>DML</a:t>
            </a:r>
          </a:p>
        </p:txBody>
      </p:sp>
      <p:graphicFrame>
        <p:nvGraphicFramePr>
          <p:cNvPr id="22531" name="Таблица 4"/>
          <p:cNvGraphicFramePr>
            <a:graphicFrameLocks noGrp="1"/>
          </p:cNvGraphicFramePr>
          <p:nvPr/>
        </p:nvGraphicFramePr>
        <p:xfrm>
          <a:off x="468312" y="1196975"/>
          <a:ext cx="8207375" cy="5189539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85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Gill Sans MT" pitchFamily="34" charset="0"/>
                        </a:rPr>
                        <a:t>INSERT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23" marR="91423" marT="45721" marB="45721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400">
                          <a:latin typeface="Calibri" pitchFamily="34" charset="0"/>
                        </a:rPr>
                        <a:t>Событие возникает, когда добавляется строка (строки) в таблицу или представление.</a:t>
                      </a:r>
                    </a:p>
                  </a:txBody>
                  <a:tcPr marL="91423" marR="91423" marT="45721" marB="45721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Gill Sans MT" pitchFamily="34" charset="0"/>
                        </a:rPr>
                        <a:t>UPDATE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23" marR="91423" marT="45721" marB="45721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400">
                          <a:latin typeface="Calibri" pitchFamily="34" charset="0"/>
                        </a:rPr>
                        <a:t>Событие возникает, когда выполняется операция </a:t>
                      </a:r>
                      <a:r>
                        <a:rPr lang="en-US" altLang="en-US" sz="2400">
                          <a:latin typeface="Gill Sans MT" pitchFamily="34" charset="0"/>
                        </a:rPr>
                        <a:t>UPDATE </a:t>
                      </a:r>
                      <a:r>
                        <a:rPr sz="2400">
                          <a:latin typeface="Calibri" pitchFamily="34" charset="0"/>
                        </a:rPr>
                        <a:t>над данными в таблице или представлении. </a:t>
                      </a:r>
                      <a:endParaRPr lang="en-US" altLang="en-US" sz="2400">
                        <a:latin typeface="Gill Sans MT" pitchFamily="34" charset="0"/>
                      </a:endParaRPr>
                    </a:p>
                    <a:p>
                      <a:pPr marL="0" lvl="0" indent="0" eaLnBrk="1" hangingPunct="1"/>
                      <a:r>
                        <a:rPr sz="2400">
                          <a:latin typeface="Calibri" pitchFamily="34" charset="0"/>
                        </a:rPr>
                        <a:t>Можно дополнительно задавать выражение </a:t>
                      </a:r>
                      <a:r>
                        <a:rPr lang="en-US" altLang="en-US" sz="2400">
                          <a:latin typeface="Gill Sans MT" pitchFamily="34" charset="0"/>
                        </a:rPr>
                        <a:t>OF </a:t>
                      </a:r>
                      <a:r>
                        <a:rPr sz="2400">
                          <a:latin typeface="Calibri" pitchFamily="34" charset="0"/>
                        </a:rPr>
                        <a:t>для указания полей, при изменении которых срабатывает триггер.</a:t>
                      </a:r>
                    </a:p>
                  </a:txBody>
                  <a:tcPr marL="91423" marR="91423" marT="45721" marB="45721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49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Gill Sans MT" pitchFamily="34" charset="0"/>
                        </a:rPr>
                        <a:t>DELETE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23" marR="91423" marT="45721" marB="45721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400">
                          <a:latin typeface="Calibri" pitchFamily="34" charset="0"/>
                        </a:rPr>
                        <a:t>Событие возникает, когда удаляется строка (строки) из таблицы или представления. </a:t>
                      </a:r>
                    </a:p>
                    <a:p>
                      <a:pPr marL="0" lvl="0" indent="0" eaLnBrk="1" hangingPunct="1"/>
                      <a:r>
                        <a:rPr sz="2400">
                          <a:latin typeface="Calibri" pitchFamily="34" charset="0"/>
                        </a:rPr>
                        <a:t>Триггер </a:t>
                      </a:r>
                      <a:r>
                        <a:rPr sz="2400" u="sng">
                          <a:latin typeface="Calibri" pitchFamily="34" charset="0"/>
                        </a:rPr>
                        <a:t>не срабатывает </a:t>
                      </a:r>
                      <a:r>
                        <a:rPr sz="2400">
                          <a:latin typeface="Calibri" pitchFamily="34" charset="0"/>
                        </a:rPr>
                        <a:t>при выполнении команды </a:t>
                      </a:r>
                      <a:r>
                        <a:rPr lang="en-US" altLang="en-US" sz="2400">
                          <a:latin typeface="Gill Sans MT" pitchFamily="34" charset="0"/>
                        </a:rPr>
                        <a:t>TRUNCATE table.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23" marR="91423" marT="45721" marB="45721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триггера на вставку</a:t>
            </a:r>
          </a:p>
        </p:txBody>
      </p:sp>
      <p:pic>
        <p:nvPicPr>
          <p:cNvPr id="23555" name="Picture 6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12875"/>
            <a:ext cx="7999413" cy="40322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Выполнение триггера</a:t>
            </a:r>
          </a:p>
        </p:txBody>
      </p:sp>
      <p:pic>
        <p:nvPicPr>
          <p:cNvPr id="24579" name="Picture 4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00163"/>
            <a:ext cx="8034338" cy="39290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Триггер на обновление</a:t>
            </a:r>
          </a:p>
        </p:txBody>
      </p:sp>
      <p:pic>
        <p:nvPicPr>
          <p:cNvPr id="25603" name="Picture 5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298575"/>
            <a:ext cx="5484813" cy="15113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5604" name="Picture 4" descr="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3" y="2997200"/>
            <a:ext cx="4046537" cy="105568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5605" name="Picture 5" descr="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4275138"/>
            <a:ext cx="6165850" cy="20335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Триггер на удаление</a:t>
            </a:r>
          </a:p>
        </p:txBody>
      </p:sp>
      <p:pic>
        <p:nvPicPr>
          <p:cNvPr id="26627" name="Picture 4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484313"/>
            <a:ext cx="7864475" cy="3673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Триггеры </a:t>
            </a:r>
            <a:r>
              <a:rPr lang="en-US" altLang="ru-RU">
                <a:latin typeface="Bookman Old Style" pitchFamily="18" charset="0"/>
              </a:rPr>
              <a:t>for each row</a:t>
            </a:r>
            <a:endParaRPr lang="ru-RU" altLang="ru-RU"/>
          </a:p>
        </p:txBody>
      </p:sp>
      <p:pic>
        <p:nvPicPr>
          <p:cNvPr id="27651" name="Picture 2" descr="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3" y="1393825"/>
            <a:ext cx="5249862" cy="16033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27652" name="Picture 3" descr="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3" y="2997200"/>
            <a:ext cx="6302375" cy="32400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Триггеры </a:t>
            </a:r>
            <a:r>
              <a:rPr lang="en-US" altLang="ru-RU">
                <a:latin typeface="Bookman Old Style" pitchFamily="18" charset="0"/>
              </a:rPr>
              <a:t>for each row</a:t>
            </a:r>
            <a:endParaRPr lang="ru-RU" altLang="ru-RU"/>
          </a:p>
        </p:txBody>
      </p:sp>
      <p:pic>
        <p:nvPicPr>
          <p:cNvPr id="28675" name="Picture 2" descr="1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4213" y="1196975"/>
            <a:ext cx="5422900" cy="3794125"/>
          </a:xfrm>
          <a:prstGeom prst="rect">
            <a:avLst/>
          </a:prstGeom>
          <a:noFill/>
          <a:ln>
            <a:miter lim="800000"/>
          </a:ln>
        </p:spPr>
      </p:pic>
    </p:spTree>
  </p:cSld>
  <p:clrMapOvr>
    <a:masterClrMapping/>
  </p:clrMapOvr>
  <p:transition/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Предикаты триггера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780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Чтобы различать </a:t>
            </a:r>
            <a:r>
              <a:rPr lang="en-US" altLang="en-US" sz="2600">
                <a:latin typeface="Gill Sans MT" pitchFamily="34" charset="0"/>
              </a:rPr>
              <a:t>DML </a:t>
            </a:r>
            <a:r>
              <a:rPr sz="2600"/>
              <a:t>команды и события, которые выполняют триггер, используются триггерные предикаты </a:t>
            </a:r>
            <a:r>
              <a:rPr lang="en-US" altLang="en-US" sz="2600">
                <a:latin typeface="Gill Sans MT" pitchFamily="34" charset="0"/>
              </a:rPr>
              <a:t>INSERTING, UPDATING, and DELETING </a:t>
            </a:r>
            <a:r>
              <a:rPr sz="2600"/>
              <a:t>в условиях </a:t>
            </a:r>
            <a:r>
              <a:rPr lang="en-US" altLang="en-US" sz="2600">
                <a:latin typeface="Gill Sans MT" pitchFamily="34" charset="0"/>
              </a:rPr>
              <a:t>IF</a:t>
            </a:r>
            <a:endParaRPr lang="ru-RU" altLang="ru-RU" sz="2600"/>
          </a:p>
        </p:txBody>
      </p:sp>
      <p:pic>
        <p:nvPicPr>
          <p:cNvPr id="29700" name="Picture 2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852738"/>
            <a:ext cx="4537075" cy="3479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Предикаты триггера</a:t>
            </a:r>
          </a:p>
        </p:txBody>
      </p:sp>
      <p:sp>
        <p:nvSpPr>
          <p:cNvPr id="3072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540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Для триггера </a:t>
            </a:r>
            <a:r>
              <a:rPr lang="en-US" altLang="ru-RU" sz="2600">
                <a:latin typeface="Gill Sans MT" pitchFamily="34" charset="0"/>
              </a:rPr>
              <a:t>for each row</a:t>
            </a:r>
            <a:endParaRPr lang="ru-RU" altLang="ru-RU" sz="2600"/>
          </a:p>
        </p:txBody>
      </p:sp>
      <p:pic>
        <p:nvPicPr>
          <p:cNvPr id="30724" name="Picture 2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773238"/>
            <a:ext cx="6691312" cy="43195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588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Табличные пространства - </a:t>
            </a:r>
            <a:r>
              <a:rPr lang="en-US" altLang="ru-RU">
                <a:latin typeface="Bookman Old Style" pitchFamily="18" charset="0"/>
              </a:rPr>
              <a:t>TABLESPACES</a:t>
            </a:r>
            <a:endParaRPr lang="ru-RU" altLang="ru-RU"/>
          </a:p>
        </p:txBody>
      </p:sp>
      <p:sp>
        <p:nvSpPr>
          <p:cNvPr id="36867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49593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400"/>
              <a:t>Табличное пространство – логическая структура хранения данных, контейнер сегментов</a:t>
            </a:r>
            <a:endParaRPr lang="en-US" altLang="ru-RU" sz="2400">
              <a:latin typeface="Gill Sans MT" pitchFamily="34" charset="0"/>
            </a:endParaRPr>
          </a:p>
          <a:p>
            <a:pPr lvl="0"/>
            <a:r>
              <a:rPr lang="ru-RU" altLang="ru-RU" sz="2400"/>
              <a:t>С одним табличным пространством связаны один или несколько файлов операционной системы, с каждым файлом связано только одно табличное пространство</a:t>
            </a:r>
            <a:endParaRPr lang="en-US" altLang="ru-RU" sz="2400">
              <a:latin typeface="Gill Sans MT" pitchFamily="34" charset="0"/>
            </a:endParaRPr>
          </a:p>
          <a:p>
            <a:pPr lvl="0"/>
            <a:endParaRPr lang="ru-RU" altLang="ru-RU" sz="2600"/>
          </a:p>
        </p:txBody>
      </p:sp>
    </p:spTree>
  </p:cSld>
  <p:clrMapOvr>
    <a:masterClrMapping/>
  </p:clrMapOvr>
  <p:transition/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Применение набора триггеров</a:t>
            </a:r>
          </a:p>
        </p:txBody>
      </p:sp>
      <p:pic>
        <p:nvPicPr>
          <p:cNvPr id="31747" name="Picture 2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196975"/>
            <a:ext cx="5976937" cy="5070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Применение набора триггеров</a:t>
            </a:r>
          </a:p>
        </p:txBody>
      </p:sp>
      <p:pic>
        <p:nvPicPr>
          <p:cNvPr id="32771" name="Picture 2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268413"/>
            <a:ext cx="5446712" cy="36004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Применение набора триггеров</a:t>
            </a:r>
          </a:p>
        </p:txBody>
      </p:sp>
      <p:pic>
        <p:nvPicPr>
          <p:cNvPr id="33795" name="Picture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41438"/>
            <a:ext cx="4824412" cy="46497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Порядок выполнения триггеров</a:t>
            </a:r>
          </a:p>
        </p:txBody>
      </p:sp>
      <p:pic>
        <p:nvPicPr>
          <p:cNvPr id="34819" name="Picture 2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41438"/>
            <a:ext cx="4895850" cy="48958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Порядок выполнения триггеров</a:t>
            </a:r>
          </a:p>
        </p:txBody>
      </p:sp>
      <p:pic>
        <p:nvPicPr>
          <p:cNvPr id="35843" name="Picture 2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7132637" cy="32400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Порядок выполнения триггеров</a:t>
            </a:r>
          </a:p>
        </p:txBody>
      </p:sp>
      <p:pic>
        <p:nvPicPr>
          <p:cNvPr id="36867" name="Picture 2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4537075" cy="43434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Before</a:t>
            </a:r>
            <a:r>
              <a:rPr lang="ru-RU" altLang="ru-RU"/>
              <a:t> </a:t>
            </a:r>
            <a:r>
              <a:rPr lang="en-US" altLang="ru-RU">
                <a:latin typeface="Bookman Old Style" pitchFamily="18" charset="0"/>
              </a:rPr>
              <a:t>-</a:t>
            </a:r>
            <a:r>
              <a:rPr lang="ru-RU" altLang="ru-RU"/>
              <a:t> триггеры</a:t>
            </a:r>
            <a:r>
              <a:rPr lang="ru-RU" altLang="ru-RU" b="1"/>
              <a:t> </a:t>
            </a:r>
            <a:endParaRPr lang="ru-RU" altLang="ru-RU"/>
          </a:p>
        </p:txBody>
      </p:sp>
      <p:pic>
        <p:nvPicPr>
          <p:cNvPr id="37891" name="Picture 2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196975"/>
            <a:ext cx="5256212" cy="50673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Before</a:t>
            </a:r>
            <a:r>
              <a:rPr lang="ru-RU" altLang="ru-RU"/>
              <a:t> </a:t>
            </a:r>
            <a:r>
              <a:rPr lang="en-US" altLang="ru-RU">
                <a:latin typeface="Bookman Old Style" pitchFamily="18" charset="0"/>
              </a:rPr>
              <a:t>-</a:t>
            </a:r>
            <a:r>
              <a:rPr lang="ru-RU" altLang="ru-RU"/>
              <a:t> триггеры</a:t>
            </a:r>
            <a:r>
              <a:rPr lang="ru-RU" altLang="ru-RU" b="1"/>
              <a:t> </a:t>
            </a:r>
            <a:endParaRPr lang="ru-RU" altLang="ru-RU"/>
          </a:p>
        </p:txBody>
      </p:sp>
      <p:pic>
        <p:nvPicPr>
          <p:cNvPr id="38915" name="Picture 2" descr="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1196975"/>
            <a:ext cx="5041900" cy="50736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Before</a:t>
            </a:r>
            <a:r>
              <a:rPr lang="ru-RU" altLang="ru-RU"/>
              <a:t> </a:t>
            </a:r>
            <a:r>
              <a:rPr lang="en-US" altLang="ru-RU">
                <a:latin typeface="Bookman Old Style" pitchFamily="18" charset="0"/>
              </a:rPr>
              <a:t>-</a:t>
            </a:r>
            <a:r>
              <a:rPr lang="ru-RU" altLang="ru-RU"/>
              <a:t> триггеры</a:t>
            </a:r>
            <a:r>
              <a:rPr lang="ru-RU" altLang="ru-RU" b="1"/>
              <a:t> </a:t>
            </a:r>
            <a:endParaRPr lang="ru-RU" altLang="ru-RU"/>
          </a:p>
        </p:txBody>
      </p:sp>
      <p:pic>
        <p:nvPicPr>
          <p:cNvPr id="39939" name="Picture 2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7445375" cy="41052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Before</a:t>
            </a:r>
            <a:r>
              <a:rPr lang="ru-RU" altLang="ru-RU"/>
              <a:t> </a:t>
            </a:r>
            <a:r>
              <a:rPr lang="en-US" altLang="ru-RU">
                <a:latin typeface="Bookman Old Style" pitchFamily="18" charset="0"/>
              </a:rPr>
              <a:t>-</a:t>
            </a:r>
            <a:r>
              <a:rPr lang="ru-RU" altLang="ru-RU"/>
              <a:t> триггеры</a:t>
            </a:r>
            <a:r>
              <a:rPr lang="ru-RU" altLang="ru-RU" b="1"/>
              <a:t> </a:t>
            </a:r>
            <a:endParaRPr lang="ru-RU" altLang="ru-RU"/>
          </a:p>
        </p:txBody>
      </p:sp>
      <p:pic>
        <p:nvPicPr>
          <p:cNvPr id="40963" name="Picture 2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25" y="520700"/>
            <a:ext cx="3398838" cy="57626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588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Табличные пространства - </a:t>
            </a:r>
            <a:r>
              <a:rPr lang="en-US" altLang="ru-RU">
                <a:latin typeface="Bookman Old Style" pitchFamily="18" charset="0"/>
              </a:rPr>
              <a:t>TABLESPACES</a:t>
            </a:r>
            <a:endParaRPr lang="ru-RU" altLang="ru-RU"/>
          </a:p>
        </p:txBody>
      </p:sp>
      <p:sp>
        <p:nvSpPr>
          <p:cNvPr id="37891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49593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342900" lvl="1" indent="-342900"/>
            <a:r>
              <a:rPr lang="en-US" altLang="ru-RU" sz="2800">
                <a:solidFill>
                  <a:schemeClr val="tx1"/>
                </a:solidFill>
                <a:latin typeface="Gill Sans MT" pitchFamily="34" charset="0"/>
              </a:rPr>
              <a:t>PERMANENT - </a:t>
            </a:r>
            <a:r>
              <a:rPr lang="ru-RU" altLang="ru-RU" sz="2800">
                <a:solidFill>
                  <a:schemeClr val="tx1"/>
                </a:solidFill>
              </a:rPr>
              <a:t>хранение постоянных объектов БД</a:t>
            </a:r>
            <a:endParaRPr lang="en-US" altLang="ru-RU" sz="2800">
              <a:solidFill>
                <a:schemeClr val="tx1"/>
              </a:solidFill>
              <a:latin typeface="Gill Sans MT" pitchFamily="34" charset="0"/>
            </a:endParaRPr>
          </a:p>
          <a:p>
            <a:pPr marL="342900" lvl="1" indent="-342900"/>
            <a:r>
              <a:rPr lang="en-US" altLang="ru-RU" sz="2800">
                <a:solidFill>
                  <a:schemeClr val="tx1"/>
                </a:solidFill>
                <a:latin typeface="Gill Sans MT" pitchFamily="34" charset="0"/>
              </a:rPr>
              <a:t>TEMPORARY - </a:t>
            </a:r>
            <a:r>
              <a:rPr lang="ru-RU" altLang="ru-RU" sz="2800">
                <a:solidFill>
                  <a:schemeClr val="tx1"/>
                </a:solidFill>
              </a:rPr>
              <a:t>хранение временных данных  </a:t>
            </a:r>
            <a:endParaRPr lang="en-US" altLang="ru-RU" sz="2800">
              <a:solidFill>
                <a:schemeClr val="tx1"/>
              </a:solidFill>
              <a:latin typeface="Gill Sans MT" pitchFamily="34" charset="0"/>
            </a:endParaRPr>
          </a:p>
          <a:p>
            <a:pPr marL="342900" lvl="1" indent="-342900"/>
            <a:r>
              <a:rPr lang="en-US" altLang="ru-RU" sz="2800">
                <a:solidFill>
                  <a:schemeClr val="tx1"/>
                </a:solidFill>
                <a:latin typeface="Gill Sans MT" pitchFamily="34" charset="0"/>
              </a:rPr>
              <a:t>UNDO</a:t>
            </a:r>
            <a:r>
              <a:rPr lang="ru-RU" altLang="ru-RU" sz="2800">
                <a:solidFill>
                  <a:schemeClr val="tx1"/>
                </a:solidFill>
              </a:rPr>
              <a:t> - хранение сегментов отката, используется всегда один</a:t>
            </a:r>
          </a:p>
        </p:txBody>
      </p:sp>
    </p:spTree>
  </p:cSld>
  <p:clrMapOvr>
    <a:masterClrMapping/>
  </p:clrMapOvr>
  <p:transition/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Псевдозаписи </a:t>
            </a:r>
            <a:r>
              <a:rPr lang="en-US" altLang="ru-RU">
                <a:latin typeface="Bookman Old Style" pitchFamily="18" charset="0"/>
              </a:rPr>
              <a:t>new, old </a:t>
            </a:r>
            <a:endParaRPr lang="ru-RU" altLang="ru-RU"/>
          </a:p>
        </p:txBody>
      </p:sp>
      <p:graphicFrame>
        <p:nvGraphicFramePr>
          <p:cNvPr id="41987" name="Таблица 2"/>
          <p:cNvGraphicFramePr>
            <a:graphicFrameLocks noGrp="1"/>
          </p:cNvGraphicFramePr>
          <p:nvPr/>
        </p:nvGraphicFramePr>
        <p:xfrm>
          <a:off x="468312" y="1268412"/>
          <a:ext cx="8135938" cy="4327525"/>
        </p:xfrm>
        <a:graphic>
          <a:graphicData uri="http://schemas.openxmlformats.org/drawingml/2006/table">
            <a:tbl>
              <a:tblPr/>
              <a:tblGrid>
                <a:gridCol w="271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3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90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sz="2400">
                          <a:latin typeface="Calibri" pitchFamily="34" charset="0"/>
                        </a:rPr>
                        <a:t>Операция срабатывания триггера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lang="en-US" altLang="en-US" sz="2400">
                          <a:latin typeface="Gill Sans MT" pitchFamily="34" charset="0"/>
                        </a:rPr>
                        <a:t>OLD.column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lang="en-US" altLang="en-US" sz="2400">
                          <a:latin typeface="Gill Sans MT" pitchFamily="34" charset="0"/>
                        </a:rPr>
                        <a:t>NEW.column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1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lang="en-US" altLang="en-US" sz="2400">
                          <a:latin typeface="Gill Sans MT" pitchFamily="34" charset="0"/>
                        </a:rPr>
                        <a:t>Insert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lang="en-US" altLang="en-US" sz="2400">
                          <a:latin typeface="Gill Sans MT" pitchFamily="34" charset="0"/>
                        </a:rPr>
                        <a:t>Null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sz="2400">
                          <a:latin typeface="Calibri" pitchFamily="34" charset="0"/>
                        </a:rPr>
                        <a:t>Новое значение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1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lang="en-US" altLang="en-US" sz="2400">
                          <a:latin typeface="Gill Sans MT" pitchFamily="34" charset="0"/>
                        </a:rPr>
                        <a:t>Update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sz="2400">
                          <a:latin typeface="Calibri" pitchFamily="34" charset="0"/>
                        </a:rPr>
                        <a:t>Старое значение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sz="2400">
                          <a:latin typeface="Calibri" pitchFamily="34" charset="0"/>
                        </a:rPr>
                        <a:t>Новое значение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61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lang="en-US" altLang="en-US" sz="2400">
                          <a:latin typeface="Gill Sans MT" pitchFamily="34" charset="0"/>
                        </a:rPr>
                        <a:t>Delete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sz="2400">
                          <a:latin typeface="Calibri" pitchFamily="34" charset="0"/>
                        </a:rPr>
                        <a:t>Старое значение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fontAlgn="t" hangingPunct="1"/>
                      <a:r>
                        <a:rPr lang="en-US" altLang="en-US" sz="2400">
                          <a:latin typeface="Gill Sans MT" pitchFamily="34" charset="0"/>
                        </a:rPr>
                        <a:t>Null</a:t>
                      </a:r>
                    </a:p>
                  </a:txBody>
                  <a:tcPr marL="91429" marR="91429" marT="45728" marB="45728">
                    <a:lnL>
                      <a:solidFill>
                        <a:srgbClr val="CCCCCC"/>
                      </a:solidFill>
                      <a:miter lim="800000"/>
                    </a:lnL>
                    <a:lnR>
                      <a:solidFill>
                        <a:srgbClr val="CCCCCC"/>
                      </a:solidFill>
                      <a:miter lim="800000"/>
                    </a:lnR>
                    <a:lnT>
                      <a:solidFill>
                        <a:srgbClr val="CCCCCC"/>
                      </a:solidFill>
                      <a:miter lim="800000"/>
                    </a:lnT>
                    <a:lnB>
                      <a:solidFill>
                        <a:srgbClr val="CCCCCC"/>
                      </a:solidFill>
                      <a:miter lim="8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Псевдозаписи </a:t>
            </a:r>
            <a:r>
              <a:rPr lang="en-US" altLang="ru-RU">
                <a:latin typeface="Bookman Old Style" pitchFamily="18" charset="0"/>
              </a:rPr>
              <a:t>new, old </a:t>
            </a:r>
            <a:endParaRPr lang="ru-RU" altLang="ru-RU"/>
          </a:p>
        </p:txBody>
      </p:sp>
      <p:pic>
        <p:nvPicPr>
          <p:cNvPr id="43011" name="Picture 2" descr="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8" y="1196975"/>
            <a:ext cx="4449762" cy="5070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Псевдозаписи  </a:t>
            </a:r>
            <a:r>
              <a:rPr lang="en-US" altLang="ru-RU">
                <a:latin typeface="Bookman Old Style" pitchFamily="18" charset="0"/>
              </a:rPr>
              <a:t>new, old</a:t>
            </a:r>
            <a:endParaRPr lang="ru-RU" altLang="ru-RU"/>
          </a:p>
        </p:txBody>
      </p:sp>
      <p:pic>
        <p:nvPicPr>
          <p:cNvPr id="44035" name="Picture 2" descr="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96975"/>
            <a:ext cx="7588250" cy="43926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Псевдозаписи  </a:t>
            </a:r>
            <a:r>
              <a:rPr lang="en-US" altLang="ru-RU">
                <a:latin typeface="Bookman Old Style" pitchFamily="18" charset="0"/>
              </a:rPr>
              <a:t>new, old </a:t>
            </a:r>
            <a:endParaRPr lang="ru-RU" altLang="ru-RU"/>
          </a:p>
        </p:txBody>
      </p:sp>
      <p:pic>
        <p:nvPicPr>
          <p:cNvPr id="45059" name="Picture 2" descr="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5832475" cy="5070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Псевдозаписи </a:t>
            </a:r>
            <a:r>
              <a:rPr lang="en-US" altLang="ru-RU">
                <a:latin typeface="Bookman Old Style" pitchFamily="18" charset="0"/>
              </a:rPr>
              <a:t>new, old </a:t>
            </a:r>
            <a:endParaRPr lang="ru-RU" altLang="ru-RU"/>
          </a:p>
        </p:txBody>
      </p:sp>
      <p:pic>
        <p:nvPicPr>
          <p:cNvPr id="46083" name="Picture 2" descr="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287463"/>
            <a:ext cx="5783263" cy="50038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Выражение</a:t>
            </a:r>
            <a:r>
              <a:rPr b="1"/>
              <a:t> </a:t>
            </a:r>
            <a:r>
              <a:rPr lang="en-US" altLang="en-US" b="1">
                <a:latin typeface="Bookman Old Style" pitchFamily="18" charset="0"/>
              </a:rPr>
              <a:t> </a:t>
            </a:r>
            <a:r>
              <a:rPr lang="en-US" altLang="ru-RU">
                <a:latin typeface="Bookman Old Style" pitchFamily="18" charset="0"/>
              </a:rPr>
              <a:t>REFERENCING</a:t>
            </a:r>
            <a:endParaRPr lang="ru-RU" altLang="ru-RU"/>
          </a:p>
        </p:txBody>
      </p:sp>
      <p:sp>
        <p:nvSpPr>
          <p:cNvPr id="471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858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 b="1">
                <a:latin typeface="Gill Sans MT" pitchFamily="34" charset="0"/>
              </a:rPr>
              <a:t>REFERENCING</a:t>
            </a:r>
            <a:r>
              <a:rPr lang="en-US" altLang="en-US" sz="2600">
                <a:latin typeface="Gill Sans MT" pitchFamily="34" charset="0"/>
              </a:rPr>
              <a:t> </a:t>
            </a:r>
            <a:r>
              <a:rPr sz="2600"/>
              <a:t>позволяет определить имена для триггерных записей, отличные от имен по умолчанию</a:t>
            </a:r>
            <a:endParaRPr lang="ru-RU" altLang="ru-RU" sz="2600"/>
          </a:p>
        </p:txBody>
      </p:sp>
      <p:pic>
        <p:nvPicPr>
          <p:cNvPr id="47108" name="Picture 5" descr="https://habrastorage.org/files/a7a/ab7/988/a7aab7988e7f4992b0a2d49c03d83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4868863"/>
            <a:ext cx="3455988" cy="13716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7109" name="Picture 7" descr="https://habrastorage.org/files/264/a0b/d19/264a0bd19eac4875a2bee996de0391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133600"/>
            <a:ext cx="6624638" cy="25257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Выражение</a:t>
            </a:r>
            <a:r>
              <a:rPr b="1"/>
              <a:t> </a:t>
            </a:r>
            <a:r>
              <a:rPr lang="en-US" altLang="en-US">
                <a:latin typeface="Bookman Old Style" pitchFamily="18" charset="0"/>
              </a:rPr>
              <a:t>WHEN</a:t>
            </a:r>
            <a:endParaRPr lang="ru-RU" altLang="ru-RU"/>
          </a:p>
        </p:txBody>
      </p:sp>
      <p:sp>
        <p:nvSpPr>
          <p:cNvPr id="481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780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>
                <a:ea typeface="Calibri" pitchFamily="34" charset="0"/>
              </a:rPr>
              <a:t>Выражение</a:t>
            </a:r>
            <a:r>
              <a:rPr sz="2600" b="1">
                <a:ea typeface="Calibri" pitchFamily="34" charset="0"/>
              </a:rPr>
              <a:t> </a:t>
            </a:r>
            <a:r>
              <a:rPr lang="en-US" altLang="en-US" sz="2600" b="1">
                <a:ea typeface="Calibri" pitchFamily="34" charset="0"/>
              </a:rPr>
              <a:t>WHEN</a:t>
            </a:r>
            <a:r>
              <a:rPr lang="en-US" altLang="en-US" sz="2600">
                <a:ea typeface="Calibri" pitchFamily="34" charset="0"/>
              </a:rPr>
              <a:t> определяет условия, при которых срабатывает триггер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Хранимые функции и объектные методы не разрешены для использования в выражении WHEN</a:t>
            </a:r>
          </a:p>
          <a:p>
            <a:pPr marL="273050" lvl="0" indent="-273050"/>
            <a:endParaRPr lang="ru-RU" altLang="ru-RU" sz="2600"/>
          </a:p>
          <a:p>
            <a:pPr marL="273050" lvl="0" indent="-273050"/>
            <a:endParaRPr lang="ru-RU" altLang="ru-RU" sz="2600"/>
          </a:p>
        </p:txBody>
      </p:sp>
      <p:pic>
        <p:nvPicPr>
          <p:cNvPr id="48132" name="Picture 2" descr="https://habrastorage.org/files/264/a0b/d19/264a0bd19eac4875a2bee996de03917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3141663"/>
            <a:ext cx="7742237" cy="2951162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Мутация таблиц</a:t>
            </a:r>
          </a:p>
        </p:txBody>
      </p:sp>
      <p:pic>
        <p:nvPicPr>
          <p:cNvPr id="4915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025" y="1466850"/>
            <a:ext cx="1838325" cy="10001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4915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196975"/>
            <a:ext cx="5341937" cy="26638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4915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3" y="3851275"/>
            <a:ext cx="5613400" cy="7905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49158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3" y="4641850"/>
            <a:ext cx="5499100" cy="16446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Мутация таблиц</a:t>
            </a:r>
          </a:p>
        </p:txBody>
      </p:sp>
      <p:pic>
        <p:nvPicPr>
          <p:cNvPr id="501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5218112" cy="4824412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018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4724400"/>
            <a:ext cx="2012950" cy="11525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Триггеры замещения </a:t>
            </a:r>
            <a:r>
              <a:rPr lang="en-US" altLang="ru-RU">
                <a:latin typeface="Bookman Old Style" pitchFamily="18" charset="0"/>
              </a:rPr>
              <a:t>- INSTEAD OF</a:t>
            </a:r>
            <a:endParaRPr lang="ru-RU" altLang="ru-RU"/>
          </a:p>
        </p:txBody>
      </p:sp>
      <p:sp>
        <p:nvSpPr>
          <p:cNvPr id="512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621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Создаются только для представлений, для таблиц нельзя. </a:t>
            </a:r>
          </a:p>
          <a:p>
            <a:pPr marL="273050" lvl="0" indent="-273050"/>
            <a:r>
              <a:rPr lang="ru-RU" altLang="ru-RU" sz="2600"/>
              <a:t>Только уровня строки.</a:t>
            </a:r>
          </a:p>
          <a:p>
            <a:pPr marL="273050" lvl="0" indent="-273050"/>
            <a:endParaRPr lang="ru-RU" altLang="ru-RU" sz="2600"/>
          </a:p>
        </p:txBody>
      </p:sp>
      <p:pic>
        <p:nvPicPr>
          <p:cNvPr id="51204" name="Picture 5" descr="https://habrastorage.org/files/8c1/f9b/8fc/8c1f9b8fcdbe4cbdbc26b8d3131250b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636838"/>
            <a:ext cx="6756400" cy="36718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588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altLang="ru-RU">
                <a:latin typeface="Bookman Old Style" pitchFamily="18" charset="0"/>
              </a:rPr>
              <a:t>TABLESPACES</a:t>
            </a:r>
            <a:endParaRPr lang="ru-RU" altLang="ru-RU"/>
          </a:p>
        </p:txBody>
      </p:sp>
      <p:sp>
        <p:nvSpPr>
          <p:cNvPr id="38915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49593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PERMANENT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-пространств</a:t>
            </a: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может быть несколько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можно создавать свои объекты в любом</a:t>
            </a: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 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из  </a:t>
            </a: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PERMANENT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-пространств, если это не запрещено,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одно может приписано в качестве пространства по умолчанию. </a:t>
            </a:r>
            <a:endParaRPr kumimoji="0" lang="en-US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TERMPORARY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-пространств может быть несколько</a:t>
            </a:r>
            <a:endParaRPr kumimoji="0" lang="en-US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TERMPORARY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-пространство приписывается одному или нескольким пользователям, которые могут там размещать свои временные данные</a:t>
            </a:r>
            <a:endParaRPr kumimoji="0" lang="en-US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UNDO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-пространств может быть несколько, но активным является всегда только одно (указывается в конфигурационном файле </a:t>
            </a: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SPIFLE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.</a:t>
            </a:r>
            <a:r>
              <a:rPr kumimoji="0" lang="en-US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ORA</a:t>
            </a:r>
            <a:r>
              <a:rPr kumimoji="0" lang="ru-RU" alt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/>
              </a:rPr>
              <a:t>)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Триггеры замещения </a:t>
            </a:r>
            <a:r>
              <a:rPr lang="en-US" altLang="ru-RU">
                <a:latin typeface="Bookman Old Style" pitchFamily="18" charset="0"/>
              </a:rPr>
              <a:t>- INSTEAD OF</a:t>
            </a:r>
            <a:endParaRPr lang="ru-RU" altLang="ru-RU"/>
          </a:p>
        </p:txBody>
      </p:sp>
      <p:pic>
        <p:nvPicPr>
          <p:cNvPr id="52227" name="Picture 2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8251825" cy="468153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Триггеры замещения </a:t>
            </a:r>
            <a:r>
              <a:rPr lang="en-US" altLang="ru-RU">
                <a:latin typeface="Bookman Old Style" pitchFamily="18" charset="0"/>
              </a:rPr>
              <a:t>- INSTEAD OF</a:t>
            </a:r>
            <a:endParaRPr lang="ru-RU" altLang="ru-RU"/>
          </a:p>
        </p:txBody>
      </p:sp>
      <p:pic>
        <p:nvPicPr>
          <p:cNvPr id="53251" name="Picture 2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1325563"/>
            <a:ext cx="2303462" cy="46291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Порядок выполнения триггеров</a:t>
            </a:r>
          </a:p>
        </p:txBody>
      </p:sp>
      <p:sp>
        <p:nvSpPr>
          <p:cNvPr id="542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03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В каком порядке выполняются триггеры?</a:t>
            </a:r>
          </a:p>
          <a:p>
            <a:pPr marL="273050" lvl="0" indent="-273050"/>
            <a:endParaRPr lang="ru-RU" altLang="ru-RU" sz="2600"/>
          </a:p>
        </p:txBody>
      </p:sp>
      <p:pic>
        <p:nvPicPr>
          <p:cNvPr id="54276" name="Picture 2" descr="https://habrastorage.org/files/cc9/234/2f4/cc92342f4e204651a50e8df878843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2565400"/>
            <a:ext cx="6505575" cy="167640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Включение/отключение триггеров</a:t>
            </a:r>
          </a:p>
        </p:txBody>
      </p:sp>
      <p:sp>
        <p:nvSpPr>
          <p:cNvPr id="552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Включение и отключение триггеров:</a:t>
            </a:r>
          </a:p>
          <a:p>
            <a:pPr marL="547688" lvl="1" indent="-273050"/>
            <a:r>
              <a:rPr lang="ru-RU" altLang="ru-RU" sz="2300"/>
              <a:t> </a:t>
            </a:r>
            <a:r>
              <a:rPr lang="en-US" altLang="ru-RU" sz="2300">
                <a:latin typeface="Gill Sans MT" pitchFamily="34" charset="0"/>
              </a:rPr>
              <a:t>alter trigger  {</a:t>
            </a:r>
            <a:r>
              <a:rPr lang="ru-RU" altLang="ru-RU" sz="2300"/>
              <a:t> </a:t>
            </a:r>
            <a:r>
              <a:rPr lang="en-US" altLang="ru-RU" sz="2300">
                <a:latin typeface="Gill Sans MT" pitchFamily="34" charset="0"/>
              </a:rPr>
              <a:t>disable</a:t>
            </a:r>
            <a:r>
              <a:rPr lang="ru-RU" altLang="ru-RU" sz="2300"/>
              <a:t> </a:t>
            </a:r>
            <a:r>
              <a:rPr lang="en-US" altLang="ru-RU" sz="2300">
                <a:latin typeface="Gill Sans MT" pitchFamily="34" charset="0"/>
              </a:rPr>
              <a:t>|</a:t>
            </a:r>
            <a:r>
              <a:rPr lang="ru-RU" altLang="ru-RU" sz="2300"/>
              <a:t> </a:t>
            </a:r>
            <a:r>
              <a:rPr lang="en-US" altLang="ru-RU" sz="2300">
                <a:latin typeface="Gill Sans MT" pitchFamily="34" charset="0"/>
              </a:rPr>
              <a:t>enable</a:t>
            </a:r>
            <a:r>
              <a:rPr lang="ru-RU" altLang="ru-RU" sz="2300"/>
              <a:t> </a:t>
            </a:r>
            <a:r>
              <a:rPr lang="en-US" altLang="ru-RU" sz="2300">
                <a:latin typeface="Gill Sans MT" pitchFamily="34" charset="0"/>
              </a:rPr>
              <a:t>}</a:t>
            </a:r>
            <a:endParaRPr lang="ru-RU" altLang="ru-RU" sz="2300"/>
          </a:p>
          <a:p>
            <a:pPr marL="273050" lvl="0" indent="-273050"/>
            <a:r>
              <a:rPr lang="ru-RU" altLang="ru-RU" sz="2600"/>
              <a:t>Всех для таблицы:</a:t>
            </a:r>
          </a:p>
          <a:p>
            <a:pPr marL="547688" lvl="1" indent="-273050"/>
            <a:r>
              <a:rPr lang="en-US" altLang="en-US" sz="2300">
                <a:latin typeface="Gill Sans MT" pitchFamily="34" charset="0"/>
              </a:rPr>
              <a:t>ALTER TABLE table_name { ENABLE | DISABLE } ALL TRIGGERS;</a:t>
            </a:r>
            <a:endParaRPr lang="ru-RU" altLang="ru-RU" sz="2300"/>
          </a:p>
          <a:p>
            <a:pPr marL="273050" lvl="0" indent="-273050"/>
            <a:r>
              <a:rPr sz="2600"/>
              <a:t>Компиляция триггера:</a:t>
            </a:r>
            <a:br>
              <a:rPr sz="2600"/>
            </a:br>
            <a:r>
              <a:rPr sz="2600"/>
              <a:t>	</a:t>
            </a:r>
            <a:r>
              <a:rPr lang="en-US" altLang="en-US" sz="2300">
                <a:solidFill>
                  <a:schemeClr val="tx2"/>
                </a:solidFill>
                <a:latin typeface="Gill Sans MT" pitchFamily="34" charset="0"/>
              </a:rPr>
              <a:t>alter trigger TRIGGER_NAME compile;</a:t>
            </a:r>
            <a:endParaRPr sz="2300">
              <a:solidFill>
                <a:schemeClr val="tx2"/>
              </a:solidFill>
            </a:endParaRPr>
          </a:p>
          <a:p>
            <a:pPr marL="273050" lvl="0" indent="-273050"/>
            <a:r>
              <a:rPr lang="ru-RU" altLang="ru-RU" sz="2600"/>
              <a:t>Переименование триггера</a:t>
            </a:r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Триггеры - словарь</a:t>
            </a:r>
          </a:p>
        </p:txBody>
      </p:sp>
      <p:sp>
        <p:nvSpPr>
          <p:cNvPr id="5632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76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dba_triggers 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dba_source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dba_objects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Триггеры - словарь</a:t>
            </a:r>
          </a:p>
        </p:txBody>
      </p:sp>
      <p:pic>
        <p:nvPicPr>
          <p:cNvPr id="57347" name="Picture 2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1341438"/>
            <a:ext cx="7869238" cy="26638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Системные триггеры</a:t>
            </a:r>
          </a:p>
        </p:txBody>
      </p:sp>
      <p:sp>
        <p:nvSpPr>
          <p:cNvPr id="583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7307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>
                <a:ea typeface="Calibri" pitchFamily="34" charset="0"/>
              </a:rPr>
              <a:t>По времени срабатывания:</a:t>
            </a:r>
          </a:p>
          <a:p>
            <a:pPr marL="547688" lvl="1" indent="-273050"/>
            <a:r>
              <a:rPr lang="en-US" altLang="ru-RU" sz="2300">
                <a:ea typeface="Calibri" pitchFamily="34" charset="0"/>
              </a:rPr>
              <a:t>BEFORE</a:t>
            </a:r>
            <a:r>
              <a:rPr lang="ru-RU" altLang="ru-RU" sz="2300">
                <a:ea typeface="Calibri" pitchFamily="34" charset="0"/>
              </a:rPr>
              <a:t>, </a:t>
            </a:r>
            <a:r>
              <a:rPr lang="en-US" altLang="ru-RU" sz="2300">
                <a:ea typeface="Calibri" pitchFamily="34" charset="0"/>
              </a:rPr>
              <a:t>AFTER</a:t>
            </a:r>
            <a:endParaRPr lang="ru-RU" altLang="ru-RU" sz="2300">
              <a:ea typeface="Calibri" pitchFamily="34" charset="0"/>
            </a:endParaRPr>
          </a:p>
          <a:p>
            <a:pPr marL="273050" lvl="0" indent="-273050"/>
            <a:r>
              <a:rPr lang="ru-RU" altLang="ru-RU" sz="2600">
                <a:ea typeface="Calibri" pitchFamily="34" charset="0"/>
              </a:rPr>
              <a:t>По уровню триггера: </a:t>
            </a:r>
          </a:p>
          <a:p>
            <a:pPr marL="547688" lvl="1" indent="-273050"/>
            <a:r>
              <a:rPr lang="en-US" altLang="ru-RU" sz="2300">
                <a:ea typeface="Calibri" pitchFamily="34" charset="0"/>
              </a:rPr>
              <a:t>SCHEMA</a:t>
            </a:r>
            <a:r>
              <a:rPr lang="ru-RU" altLang="ru-RU" sz="2300">
                <a:ea typeface="Calibri" pitchFamily="34" charset="0"/>
              </a:rPr>
              <a:t>, </a:t>
            </a:r>
            <a:r>
              <a:rPr lang="en-US" altLang="ru-RU" sz="2300">
                <a:ea typeface="Calibri" pitchFamily="34" charset="0"/>
              </a:rPr>
              <a:t>DATABASE</a:t>
            </a:r>
            <a:endParaRPr lang="ru-RU" altLang="ru-RU" sz="2300">
              <a:ea typeface="Calibri" pitchFamily="34" charset="0"/>
            </a:endParaRPr>
          </a:p>
          <a:p>
            <a:pPr marL="273050" lvl="0" indent="-273050"/>
            <a:r>
              <a:rPr lang="ru-RU" altLang="ru-RU" sz="2600">
                <a:ea typeface="Calibri" pitchFamily="34" charset="0"/>
              </a:rPr>
              <a:t>По виду события:  </a:t>
            </a:r>
          </a:p>
          <a:p>
            <a:pPr marL="547688" lvl="1" indent="-273050"/>
            <a:r>
              <a:rPr lang="ru-RU" altLang="ru-RU" sz="2300">
                <a:ea typeface="Calibri" pitchFamily="34" charset="0"/>
              </a:rPr>
              <a:t>1)серверные события</a:t>
            </a:r>
          </a:p>
          <a:p>
            <a:pPr marL="547688" lvl="1" indent="-273050"/>
            <a:r>
              <a:rPr lang="ru-RU" altLang="ru-RU" sz="2300">
                <a:ea typeface="Calibri" pitchFamily="34" charset="0"/>
              </a:rPr>
              <a:t>2) </a:t>
            </a:r>
            <a:r>
              <a:rPr lang="en-US" altLang="ru-RU" sz="2300">
                <a:ea typeface="Calibri" pitchFamily="34" charset="0"/>
              </a:rPr>
              <a:t>DDL</a:t>
            </a:r>
            <a:r>
              <a:rPr lang="ru-RU" altLang="ru-RU" sz="2300">
                <a:ea typeface="Calibri" pitchFamily="34" charset="0"/>
              </a:rPr>
              <a:t>-события</a:t>
            </a:r>
          </a:p>
          <a:p>
            <a:pPr marL="547688" lvl="1" indent="-273050"/>
            <a:r>
              <a:rPr lang="ru-RU" altLang="ru-RU" sz="2300">
                <a:ea typeface="Calibri" pitchFamily="34" charset="0"/>
              </a:rPr>
              <a:t>3)события сбора статистики</a:t>
            </a:r>
          </a:p>
          <a:p>
            <a:pPr marL="547688" lvl="1" indent="-273050"/>
            <a:r>
              <a:rPr lang="ru-RU" altLang="ru-RU" sz="2300">
                <a:ea typeface="Calibri" pitchFamily="34" charset="0"/>
              </a:rPr>
              <a:t>4) события аудита</a:t>
            </a:r>
          </a:p>
          <a:p>
            <a:pPr marL="547688" lvl="1" indent="-273050"/>
            <a:r>
              <a:rPr lang="ru-RU" altLang="ru-RU" sz="2300">
                <a:ea typeface="Calibri" pitchFamily="34" charset="0"/>
              </a:rPr>
              <a:t>5) </a:t>
            </a:r>
            <a:r>
              <a:rPr lang="en-US" altLang="ru-RU" sz="2300">
                <a:ea typeface="Calibri" pitchFamily="34" charset="0"/>
              </a:rPr>
              <a:t>DCL</a:t>
            </a:r>
            <a:r>
              <a:rPr lang="ru-RU" altLang="ru-RU" sz="2300">
                <a:ea typeface="Calibri" pitchFamily="34" charset="0"/>
              </a:rPr>
              <a:t>-события</a:t>
            </a:r>
          </a:p>
        </p:txBody>
      </p:sp>
    </p:spTree>
  </p:cSld>
  <p:clrMapOvr>
    <a:masterClrMapping/>
  </p:clrMapOvr>
  <p:transition/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Триггерные события</a:t>
            </a:r>
            <a:r>
              <a:rPr lang="en-US" altLang="en-US">
                <a:latin typeface="Calibri" pitchFamily="34" charset="0"/>
                <a:ea typeface="Calibri" pitchFamily="34" charset="0"/>
              </a:rPr>
              <a:t> DDL уровня схемы</a:t>
            </a:r>
          </a:p>
        </p:txBody>
      </p:sp>
      <p:graphicFrame>
        <p:nvGraphicFramePr>
          <p:cNvPr id="59395" name="Таблица 4"/>
          <p:cNvGraphicFramePr>
            <a:graphicFrameLocks noGrp="1"/>
          </p:cNvGraphicFramePr>
          <p:nvPr/>
        </p:nvGraphicFramePr>
        <p:xfrm>
          <a:off x="468312" y="1196975"/>
          <a:ext cx="8207375" cy="2604095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Calibri" pitchFamily="34" charset="0"/>
                          <a:ea typeface="Calibri" pitchFamily="34" charset="0"/>
                        </a:rPr>
                        <a:t>CREATE</a:t>
                      </a:r>
                      <a:endParaRPr sz="24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1423" marR="91423" marT="45700" marB="4570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400">
                          <a:latin typeface="Calibri" pitchFamily="34" charset="0"/>
                          <a:ea typeface="Calibri" pitchFamily="34" charset="0"/>
                        </a:rPr>
                        <a:t>Событие возникает, когда создается объект базы данных</a:t>
                      </a:r>
                    </a:p>
                  </a:txBody>
                  <a:tcPr marL="91423" marR="91423" marT="45700" marB="4570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Calibri" pitchFamily="34" charset="0"/>
                          <a:ea typeface="Calibri" pitchFamily="34" charset="0"/>
                        </a:rPr>
                        <a:t>ALTER </a:t>
                      </a:r>
                      <a:endParaRPr sz="24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1423" marR="91423" marT="45700" marB="4570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400">
                          <a:latin typeface="Calibri" pitchFamily="34" charset="0"/>
                          <a:ea typeface="Calibri" pitchFamily="34" charset="0"/>
                        </a:rPr>
                        <a:t>Событие возникает, когда выполняется команда </a:t>
                      </a:r>
                      <a:r>
                        <a:rPr lang="en-US" altLang="en-US" sz="2400">
                          <a:latin typeface="Calibri" pitchFamily="34" charset="0"/>
                          <a:ea typeface="Calibri" pitchFamily="34" charset="0"/>
                        </a:rPr>
                        <a:t>ALTER над объектом базы данных</a:t>
                      </a:r>
                      <a:endParaRPr sz="24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1423" marR="91423" marT="45700" marB="4570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1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400">
                          <a:latin typeface="Calibri" pitchFamily="34" charset="0"/>
                          <a:ea typeface="Calibri" pitchFamily="34" charset="0"/>
                        </a:rPr>
                        <a:t>DROP</a:t>
                      </a:r>
                      <a:endParaRPr sz="24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1423" marR="91423" marT="45700" marB="4570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400">
                          <a:latin typeface="Calibri" pitchFamily="34" charset="0"/>
                          <a:ea typeface="Calibri" pitchFamily="34" charset="0"/>
                        </a:rPr>
                        <a:t>Событие возникает, когда выполняется команда удаления объекта </a:t>
                      </a:r>
                      <a:r>
                        <a:rPr lang="en-US" altLang="en-US" sz="2400">
                          <a:latin typeface="Calibri" pitchFamily="34" charset="0"/>
                          <a:ea typeface="Calibri" pitchFamily="34" charset="0"/>
                        </a:rPr>
                        <a:t>DROP</a:t>
                      </a:r>
                      <a:endParaRPr sz="2400"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1423" marR="91423" marT="45700" marB="45700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409" name="Объект 2"/>
          <p:cNvSpPr>
            <a:spLocks noGrp="1"/>
          </p:cNvSpPr>
          <p:nvPr>
            <p:ph sz="quarter" idx="1"/>
          </p:nvPr>
        </p:nvSpPr>
        <p:spPr>
          <a:xfrm>
            <a:off x="457200" y="4005263"/>
            <a:ext cx="8229600" cy="208756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400">
                <a:ea typeface="Calibri" pitchFamily="34" charset="0"/>
              </a:rPr>
              <a:t>К объектам события относятся таблицы, пакеты и другие объекты базы данных, которые можно найти в системном представлении </a:t>
            </a:r>
            <a:r>
              <a:rPr lang="en-US" altLang="en-US" sz="2400">
                <a:ea typeface="Calibri" pitchFamily="34" charset="0"/>
              </a:rPr>
              <a:t>ALL_OBJECTS</a:t>
            </a:r>
          </a:p>
          <a:p>
            <a:pPr marL="273050" lvl="0" indent="-273050"/>
            <a:r>
              <a:rPr lang="en-US" altLang="en-US" sz="2400">
                <a:ea typeface="Calibri" pitchFamily="34" charset="0"/>
              </a:rPr>
              <a:t>Может применяться к отдельной схеме или базе данных в целом</a:t>
            </a:r>
          </a:p>
        </p:txBody>
      </p:sp>
    </p:spTree>
  </p:cSld>
  <p:clrMapOvr>
    <a:masterClrMapping/>
  </p:clrMapOvr>
  <p:transition/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Триггерные события</a:t>
            </a:r>
            <a:r>
              <a:rPr lang="en-US" altLang="en-US">
                <a:latin typeface="Calibri" pitchFamily="34" charset="0"/>
                <a:ea typeface="Calibri" pitchFamily="34" charset="0"/>
              </a:rPr>
              <a:t> DDL уровня схемы</a:t>
            </a:r>
          </a:p>
        </p:txBody>
      </p:sp>
      <p:pic>
        <p:nvPicPr>
          <p:cNvPr id="604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12875"/>
            <a:ext cx="7842250" cy="1223963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042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3038475"/>
            <a:ext cx="3225800" cy="6064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042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938" y="3194050"/>
            <a:ext cx="3400425" cy="2952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042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4437063"/>
            <a:ext cx="2009775" cy="3238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0423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4402138"/>
            <a:ext cx="2257425" cy="3333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Триггерные события</a:t>
            </a:r>
            <a:r>
              <a:rPr lang="en-US" altLang="en-US">
                <a:latin typeface="Bookman Old Style" pitchFamily="18" charset="0"/>
              </a:rPr>
              <a:t> </a:t>
            </a:r>
            <a:r>
              <a:t>базы данных</a:t>
            </a:r>
          </a:p>
        </p:txBody>
      </p:sp>
      <p:graphicFrame>
        <p:nvGraphicFramePr>
          <p:cNvPr id="61443" name="Таблица 4"/>
          <p:cNvGraphicFramePr>
            <a:graphicFrameLocks noGrp="1"/>
          </p:cNvGraphicFramePr>
          <p:nvPr/>
        </p:nvGraphicFramePr>
        <p:xfrm>
          <a:off x="468312" y="1196975"/>
          <a:ext cx="8207375" cy="4756150"/>
        </p:xfrm>
        <a:graphic>
          <a:graphicData uri="http://schemas.openxmlformats.org/drawingml/2006/table">
            <a:tbl>
              <a:tblPr/>
              <a:tblGrid>
                <a:gridCol w="3024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0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sz="2400">
                          <a:latin typeface="Calibri" pitchFamily="34" charset="0"/>
                        </a:rPr>
                        <a:t>BEFORE GRANT</a:t>
                      </a:r>
                      <a:br>
                        <a:rPr sz="2400">
                          <a:latin typeface="Calibri" pitchFamily="34" charset="0"/>
                        </a:rPr>
                      </a:br>
                      <a:br>
                        <a:rPr sz="2400">
                          <a:latin typeface="Calibri" pitchFamily="34" charset="0"/>
                        </a:rPr>
                      </a:br>
                      <a:r>
                        <a:rPr sz="2400">
                          <a:latin typeface="Calibri" pitchFamily="34" charset="0"/>
                        </a:rPr>
                        <a:t>AFTER GRANT</a:t>
                      </a:r>
                    </a:p>
                  </a:txBody>
                  <a:tcPr marL="91423" marR="91423" marT="45706" marB="45706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sz="2400">
                          <a:latin typeface="Calibri" pitchFamily="34" charset="0"/>
                        </a:rPr>
                        <a:t>При выполнении команды grant</a:t>
                      </a:r>
                    </a:p>
                  </a:txBody>
                  <a:tcPr marL="91423" marR="91423" marT="45706" marB="45706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 pitchFamily="18" charset="0"/>
                        </a:rPr>
                        <a:t>BEFORE REVOKE</a:t>
                      </a:r>
                      <a:b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 pitchFamily="18" charset="0"/>
                        </a:rPr>
                      </a:br>
                      <a:b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 pitchFamily="18" charset="0"/>
                        </a:rPr>
                      </a:br>
                      <a:r>
                        <a:rPr sz="240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 pitchFamily="18" charset="0"/>
                        </a:rPr>
                        <a:t>AFTER REVOKE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23" marR="91423" marT="45706" marB="45706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sz="2400">
                          <a:latin typeface="Calibri" pitchFamily="34" charset="0"/>
                        </a:rPr>
                        <a:t>При выполнении команды revoke</a:t>
                      </a:r>
                    </a:p>
                  </a:txBody>
                  <a:tcPr marL="91423" marR="91423" marT="45706" marB="45706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90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sz="2400">
                          <a:latin typeface="Calibri" pitchFamily="34" charset="0"/>
                        </a:rPr>
                        <a:t>BEFORE DDL</a:t>
                      </a:r>
                      <a:br>
                        <a:rPr sz="2400">
                          <a:latin typeface="Calibri" pitchFamily="34" charset="0"/>
                        </a:rPr>
                      </a:br>
                      <a:br>
                        <a:rPr sz="2400">
                          <a:latin typeface="Calibri" pitchFamily="34" charset="0"/>
                        </a:rPr>
                      </a:br>
                      <a:r>
                        <a:rPr sz="2400">
                          <a:latin typeface="Calibri" pitchFamily="34" charset="0"/>
                        </a:rPr>
                        <a:t>AFTER DDL</a:t>
                      </a:r>
                    </a:p>
                  </a:txBody>
                  <a:tcPr marL="91423" marR="91423" marT="45706" marB="45706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sz="2400">
                          <a:latin typeface="Calibri" pitchFamily="34" charset="0"/>
                        </a:rPr>
                        <a:t>Срабатывает на большинство команд</a:t>
                      </a:r>
                      <a:r>
                        <a:rPr lang="en-US" altLang="en-US" sz="2400">
                          <a:latin typeface="Gill Sans MT" pitchFamily="34" charset="0"/>
                        </a:rPr>
                        <a:t> DDL, </a:t>
                      </a:r>
                      <a:r>
                        <a:rPr sz="2400">
                          <a:latin typeface="Calibri" pitchFamily="34" charset="0"/>
                        </a:rPr>
                        <a:t>кроме</a:t>
                      </a:r>
                      <a:r>
                        <a:rPr lang="en-US" altLang="en-US" sz="2400">
                          <a:latin typeface="Gill Sans MT" pitchFamily="34" charset="0"/>
                        </a:rPr>
                        <a:t>: alter database, create control file, create database</a:t>
                      </a:r>
                      <a:endParaRPr sz="2400">
                        <a:latin typeface="Calibri" pitchFamily="34" charset="0"/>
                      </a:endParaRPr>
                    </a:p>
                  </a:txBody>
                  <a:tcPr marL="91423" marR="91423" marT="45706" marB="45706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0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sz="2400">
                          <a:latin typeface="Calibri" pitchFamily="34" charset="0"/>
                        </a:rPr>
                        <a:t>BEFORE TRUNCATE</a:t>
                      </a:r>
                      <a:br>
                        <a:rPr sz="2400">
                          <a:latin typeface="Calibri" pitchFamily="34" charset="0"/>
                        </a:rPr>
                      </a:br>
                      <a:br>
                        <a:rPr sz="2400">
                          <a:latin typeface="Calibri" pitchFamily="34" charset="0"/>
                        </a:rPr>
                      </a:br>
                      <a:r>
                        <a:rPr sz="2400">
                          <a:latin typeface="Calibri" pitchFamily="34" charset="0"/>
                        </a:rPr>
                        <a:t>AFTER TRUNCATE</a:t>
                      </a:r>
                    </a:p>
                  </a:txBody>
                  <a:tcPr marL="91423" marR="91423" marT="45706" marB="45706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sz="2400">
                          <a:latin typeface="Calibri" pitchFamily="34" charset="0"/>
                        </a:rPr>
                        <a:t>При выполнении команды truncate</a:t>
                      </a:r>
                    </a:p>
                  </a:txBody>
                  <a:tcPr marL="91423" marR="91423" marT="45706" marB="45706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588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altLang="ru-RU">
                <a:latin typeface="Bookman Old Style" pitchFamily="18" charset="0"/>
              </a:rPr>
              <a:t>PERMANENT TABLESPACES</a:t>
            </a:r>
            <a:endParaRPr lang="ru-RU" altLang="ru-RU"/>
          </a:p>
        </p:txBody>
      </p:sp>
      <p:pic>
        <p:nvPicPr>
          <p:cNvPr id="3993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6416675" cy="24479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994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4797425"/>
            <a:ext cx="3816350" cy="654050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59372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Триггерные события</a:t>
            </a:r>
            <a:r>
              <a:rPr lang="en-US" altLang="en-US">
                <a:latin typeface="Bookman Old Style" pitchFamily="18" charset="0"/>
              </a:rPr>
              <a:t> </a:t>
            </a:r>
            <a:r>
              <a:t>базы данных</a:t>
            </a:r>
          </a:p>
        </p:txBody>
      </p:sp>
      <p:graphicFrame>
        <p:nvGraphicFramePr>
          <p:cNvPr id="62467" name="Таблица 4"/>
          <p:cNvGraphicFramePr>
            <a:graphicFrameLocks noGrp="1"/>
          </p:cNvGraphicFramePr>
          <p:nvPr/>
        </p:nvGraphicFramePr>
        <p:xfrm>
          <a:off x="468312" y="1196975"/>
          <a:ext cx="8207375" cy="5221577"/>
        </p:xfrm>
        <a:graphic>
          <a:graphicData uri="http://schemas.openxmlformats.org/drawingml/2006/table">
            <a:tbl>
              <a:tblPr/>
              <a:tblGrid>
                <a:gridCol w="1871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5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17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000">
                          <a:latin typeface="Gill Sans MT" pitchFamily="34" charset="0"/>
                        </a:rPr>
                        <a:t>SERVERERROR</a:t>
                      </a:r>
                      <a:endParaRPr sz="2000">
                        <a:latin typeface="Calibri" pitchFamily="34" charset="0"/>
                      </a:endParaRP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Событие возникает, когда сервер генерирует ошибку. </a:t>
                      </a:r>
                    </a:p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Допустимы только </a:t>
                      </a:r>
                      <a:r>
                        <a:rPr lang="en-US" altLang="en-US" sz="2000">
                          <a:latin typeface="Gill Sans MT" pitchFamily="34" charset="0"/>
                        </a:rPr>
                        <a:t>AFTER </a:t>
                      </a:r>
                      <a:r>
                        <a:rPr sz="2000">
                          <a:latin typeface="Calibri" pitchFamily="34" charset="0"/>
                        </a:rPr>
                        <a:t>триггеры.</a:t>
                      </a: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000">
                          <a:latin typeface="Gill Sans MT" pitchFamily="34" charset="0"/>
                        </a:rPr>
                        <a:t>LOGON</a:t>
                      </a:r>
                      <a:endParaRPr sz="2000">
                        <a:latin typeface="Calibri" pitchFamily="34" charset="0"/>
                      </a:endParaRP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Событие возникает, когда создается соединение пользователя с базой данных. </a:t>
                      </a:r>
                    </a:p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Допустимы только </a:t>
                      </a:r>
                      <a:r>
                        <a:rPr lang="en-US" altLang="en-US" sz="2000">
                          <a:latin typeface="Gill Sans MT" pitchFamily="34" charset="0"/>
                        </a:rPr>
                        <a:t>AFTER </a:t>
                      </a:r>
                      <a:r>
                        <a:rPr sz="2000">
                          <a:latin typeface="Calibri" pitchFamily="34" charset="0"/>
                        </a:rPr>
                        <a:t>триггеры.</a:t>
                      </a: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000">
                          <a:latin typeface="Gill Sans MT" pitchFamily="34" charset="0"/>
                        </a:rPr>
                        <a:t>LOGOFF</a:t>
                      </a:r>
                      <a:endParaRPr sz="2000">
                        <a:latin typeface="Calibri" pitchFamily="34" charset="0"/>
                      </a:endParaRP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Событие возникает, когда завершается соединение пользователя с базой данных. </a:t>
                      </a:r>
                    </a:p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Допустимы только </a:t>
                      </a:r>
                      <a:r>
                        <a:rPr lang="en-US" altLang="en-US" sz="2000">
                          <a:latin typeface="Gill Sans MT" pitchFamily="34" charset="0"/>
                        </a:rPr>
                        <a:t>BEFORE </a:t>
                      </a:r>
                      <a:r>
                        <a:rPr sz="2000">
                          <a:latin typeface="Calibri" pitchFamily="34" charset="0"/>
                        </a:rPr>
                        <a:t>триггеры.</a:t>
                      </a: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000">
                          <a:latin typeface="Gill Sans MT" pitchFamily="34" charset="0"/>
                        </a:rPr>
                        <a:t>STARTUP</a:t>
                      </a:r>
                      <a:endParaRPr sz="2000">
                        <a:latin typeface="Calibri" pitchFamily="34" charset="0"/>
                      </a:endParaRP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Событие возникает, когда база данных открывается для работы.</a:t>
                      </a:r>
                    </a:p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 Допустимы только </a:t>
                      </a:r>
                      <a:r>
                        <a:rPr lang="en-US" altLang="en-US" sz="2000">
                          <a:latin typeface="Gill Sans MT" pitchFamily="34" charset="0"/>
                        </a:rPr>
                        <a:t>AFTER </a:t>
                      </a:r>
                      <a:r>
                        <a:rPr sz="2000">
                          <a:latin typeface="Calibri" pitchFamily="34" charset="0"/>
                        </a:rPr>
                        <a:t>триггеры.</a:t>
                      </a: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01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 sz="2000">
                          <a:latin typeface="Gill Sans MT" pitchFamily="34" charset="0"/>
                        </a:rPr>
                        <a:t>SHUTDOWN</a:t>
                      </a:r>
                      <a:endParaRPr sz="2000">
                        <a:latin typeface="Calibri" pitchFamily="34" charset="0"/>
                      </a:endParaRP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Событие возникает, когда база данных закрывается. </a:t>
                      </a:r>
                    </a:p>
                    <a:p>
                      <a:pPr marL="0" lvl="0" indent="0" eaLnBrk="1" hangingPunct="1"/>
                      <a:r>
                        <a:rPr sz="2000">
                          <a:latin typeface="Calibri" pitchFamily="34" charset="0"/>
                        </a:rPr>
                        <a:t>Допустимы только </a:t>
                      </a:r>
                      <a:r>
                        <a:rPr lang="en-US" altLang="en-US" sz="2000">
                          <a:latin typeface="Gill Sans MT" pitchFamily="34" charset="0"/>
                        </a:rPr>
                        <a:t>BEFORE </a:t>
                      </a:r>
                      <a:r>
                        <a:rPr sz="2000">
                          <a:latin typeface="Calibri" pitchFamily="34" charset="0"/>
                        </a:rPr>
                        <a:t>триггеры.</a:t>
                      </a:r>
                    </a:p>
                  </a:txBody>
                  <a:tcPr marL="91423" marR="91423" marT="45713" marB="45713">
                    <a:lnL w="12700">
                      <a:solidFill>
                        <a:schemeClr val="tx1"/>
                      </a:solidFill>
                      <a:miter lim="800000"/>
                    </a:lnL>
                    <a:lnR w="12700">
                      <a:solidFill>
                        <a:schemeClr val="tx1"/>
                      </a:solidFill>
                      <a:miter lim="800000"/>
                    </a:lnR>
                    <a:lnT w="12700">
                      <a:solidFill>
                        <a:schemeClr val="tx1"/>
                      </a:solidFill>
                      <a:miter lim="800000"/>
                    </a:lnT>
                    <a:lnB w="12700">
                      <a:solidFill>
                        <a:schemeClr val="tx1"/>
                      </a:solidFill>
                      <a:miter lim="8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Системные триггеры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5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Все кроме </a:t>
            </a:r>
            <a:r>
              <a:rPr lang="en-US" altLang="ru-RU" sz="2600">
                <a:latin typeface="Gill Sans MT" pitchFamily="34" charset="0"/>
              </a:rPr>
              <a:t>LOGOFF </a:t>
            </a:r>
            <a:r>
              <a:rPr lang="ru-RU" altLang="ru-RU" sz="2600"/>
              <a:t>работают в режиме автофиксации  </a:t>
            </a:r>
          </a:p>
          <a:p>
            <a:pPr marL="273050" lvl="0" indent="-273050"/>
            <a:r>
              <a:rPr lang="en-US" altLang="ru-RU" sz="2600">
                <a:latin typeface="Gill Sans MT" pitchFamily="34" charset="0"/>
              </a:rPr>
              <a:t>LOGOFF </a:t>
            </a:r>
            <a:r>
              <a:rPr lang="ru-RU" altLang="ru-RU" sz="2600"/>
              <a:t>входит в транзакцию отключения</a:t>
            </a:r>
          </a:p>
          <a:p>
            <a:pPr marL="273050" lvl="0" indent="-273050"/>
            <a:r>
              <a:rPr lang="ru-RU" altLang="ru-RU" sz="2600"/>
              <a:t>Системный триггер  может генерировать исключение </a:t>
            </a:r>
            <a:r>
              <a:rPr lang="en-US" altLang="ru-RU" sz="2600">
                <a:latin typeface="Gill Sans MT" pitchFamily="34" charset="0"/>
              </a:rPr>
              <a:t>RAISE</a:t>
            </a:r>
            <a:endParaRPr lang="ru-RU" altLang="ru-RU" sz="2600"/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logon/logoff – </a:t>
            </a:r>
            <a:r>
              <a:rPr lang="ru-RU" altLang="ru-RU"/>
              <a:t>триггер</a:t>
            </a:r>
          </a:p>
        </p:txBody>
      </p:sp>
      <p:pic>
        <p:nvPicPr>
          <p:cNvPr id="64515" name="Picture 2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975"/>
            <a:ext cx="7126287" cy="47529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ru-RU">
                <a:latin typeface="Bookman Old Style" pitchFamily="18" charset="0"/>
              </a:rPr>
              <a:t>logon/logoff – </a:t>
            </a:r>
            <a:r>
              <a:rPr lang="ru-RU" altLang="ru-RU"/>
              <a:t>триггер</a:t>
            </a:r>
          </a:p>
        </p:txBody>
      </p:sp>
      <p:pic>
        <p:nvPicPr>
          <p:cNvPr id="65539" name="Picture 2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3" y="1341438"/>
            <a:ext cx="8004175" cy="2808287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2592288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r>
              <a:rPr lang="ru-RU"/>
              <a:t>Секционирование данных в СУБД </a:t>
            </a:r>
            <a:r>
              <a:rPr lang="en-US"/>
              <a:t>ORACLE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229292"/>
      </p:ext>
    </p:extLst>
  </p:cSld>
  <p:clrMapOvr>
    <a:masterClrMapping/>
  </p:clrMapOvr>
  <p:transition/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5232" y="634678"/>
            <a:ext cx="4474840" cy="850106"/>
          </a:xfr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r>
              <a:rPr lang="ru-RU"/>
              <a:t>Секционирование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560" y="2348880"/>
            <a:ext cx="6048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/>
              <a:t>Метод, позволяющий хранить сегмент данных, такой как таблица, в виде нескольких сегментов, сохраняя логическую монолитную структуру</a:t>
            </a:r>
            <a:endParaRPr lang="en-US" sz="28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9254" y="2060848"/>
            <a:ext cx="1944216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387277"/>
      </p:ext>
    </p:extLst>
  </p:cSld>
  <p:clrMapOvr>
    <a:masterClrMapping/>
  </p:clrMapOvr>
  <p:transition/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2204864"/>
            <a:ext cx="77768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…_TABLES</a:t>
            </a:r>
            <a:r>
              <a:rPr lang="en-US"/>
              <a:t> –</a:t>
            </a:r>
            <a:r>
              <a:rPr lang="ru-RU"/>
              <a:t> информация о таблицах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…_PART_TABLES</a:t>
            </a:r>
            <a:r>
              <a:rPr lang="ru-RU" sz="2400"/>
              <a:t> </a:t>
            </a:r>
            <a:r>
              <a:rPr lang="ru-RU"/>
              <a:t>- информация о секционированных таблицах</a:t>
            </a:r>
          </a:p>
          <a:p>
            <a:pPr marL="285750" indent="-285750">
              <a:buFont typeface="Arial" pitchFamily="34" charset="0"/>
              <a:buChar char="•"/>
            </a:pP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…_ TAB_PARTITIONS</a:t>
            </a:r>
            <a:r>
              <a:rPr lang="ru-RU"/>
              <a:t> - информация о табличных секциях</a:t>
            </a:r>
          </a:p>
          <a:p>
            <a:pPr marL="285750" indent="-285750">
              <a:buFont typeface="Arial" pitchFamily="34" charset="0"/>
              <a:buChar char="•"/>
            </a:pP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…_PART_KEY_COLUMNS</a:t>
            </a:r>
            <a:r>
              <a:rPr lang="ru-RU" sz="2400"/>
              <a:t> </a:t>
            </a:r>
            <a:r>
              <a:rPr lang="en-US"/>
              <a:t>–</a:t>
            </a:r>
            <a:r>
              <a:rPr lang="ru-RU"/>
              <a:t> информация о ключах секционирования</a:t>
            </a:r>
          </a:p>
          <a:p>
            <a:pPr marL="285750" indent="-285750">
              <a:buFont typeface="Arial" pitchFamily="34" charset="0"/>
              <a:buChar char="•"/>
            </a:pP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…_SEGMENTS</a:t>
            </a:r>
            <a:r>
              <a:rPr lang="ru-RU"/>
              <a:t> - информация о сегментах хранения</a:t>
            </a:r>
          </a:p>
          <a:p>
            <a:pPr marL="285750" indent="-285750">
              <a:buFont typeface="Arial" pitchFamily="34" charset="0"/>
              <a:buChar char="•"/>
            </a:pP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…_OBJECTS</a:t>
            </a:r>
            <a:r>
              <a:rPr lang="ru-RU"/>
              <a:t> - информация о объектах БД</a:t>
            </a:r>
          </a:p>
        </p:txBody>
      </p:sp>
      <p:sp>
        <p:nvSpPr>
          <p:cNvPr id="4" name="Заголовок 1"/>
          <p:cNvSpPr txBox="1"/>
          <p:nvPr/>
        </p:nvSpPr>
        <p:spPr>
          <a:xfrm>
            <a:off x="457200" y="620688"/>
            <a:ext cx="6491064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Информация о секционировании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628800"/>
            <a:ext cx="4391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USER, ALL </a:t>
            </a:r>
            <a:r>
              <a:rPr lang="ru-RU" sz="2400" i="1">
                <a:solidFill>
                  <a:schemeClr val="bg1">
                    <a:lumMod val="50000"/>
                  </a:schemeClr>
                </a:solidFill>
              </a:rPr>
              <a:t>и </a:t>
            </a:r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DBA </a:t>
            </a:r>
            <a:r>
              <a:rPr lang="ru-RU" sz="2400" i="1">
                <a:solidFill>
                  <a:schemeClr val="bg1">
                    <a:lumMod val="50000"/>
                  </a:schemeClr>
                </a:solidFill>
              </a:rPr>
              <a:t>представления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915375132"/>
      </p:ext>
    </p:extLst>
  </p:cSld>
  <p:clrMapOvr>
    <a:masterClrMapping/>
  </p:clrMapOvr>
  <p:transition/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5232" y="634678"/>
            <a:ext cx="6491064" cy="85010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r>
              <a:rPr lang="ru-RU"/>
              <a:t>Секция – отдельный сегмент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560" y="2060848"/>
            <a:ext cx="76328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ru-RU" sz="2400"/>
              <a:t>Разные сегменты могут находиться в разных ТП , а значит на разных дисках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/>
              <a:t>Различные секции-сегменты при общности логической структуры могут иметь собственные физические атрибуты</a:t>
            </a:r>
            <a:endParaRPr lang="en-US" sz="2400"/>
          </a:p>
          <a:p>
            <a:pPr marL="285750" indent="-285750">
              <a:buFont typeface="Arial" pitchFamily="34" charset="0"/>
              <a:buChar char="•"/>
            </a:pPr>
            <a:endParaRPr lang="en-US" sz="240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/>
              <a:t>Отдельные ТП находиться в состоянии </a:t>
            </a:r>
            <a:r>
              <a:rPr lang="en-US" sz="2400"/>
              <a:t>OFFLINE</a:t>
            </a:r>
            <a:r>
              <a:rPr lang="ru-RU" sz="2400"/>
              <a:t>, не нарушая работоспособности всей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3382645054"/>
      </p:ext>
    </p:extLst>
  </p:cSld>
  <p:clrMapOvr>
    <a:masterClrMapping/>
  </p:clrMapOvr>
  <p:transition/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5232" y="634678"/>
            <a:ext cx="6635080" cy="85010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r>
              <a:rPr lang="ru-RU"/>
              <a:t>Физические атрибуты секций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621" y="1916832"/>
            <a:ext cx="648809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210674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588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altLang="ru-RU">
                <a:latin typeface="Bookman Old Style" pitchFamily="18" charset="0"/>
              </a:rPr>
              <a:t>PERMANENT TABLESPACES</a:t>
            </a:r>
            <a:endParaRPr lang="ru-RU" altLang="ru-RU"/>
          </a:p>
        </p:txBody>
      </p:sp>
      <p:pic>
        <p:nvPicPr>
          <p:cNvPr id="40963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9750" y="1341438"/>
            <a:ext cx="7464425" cy="358775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4096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844675"/>
            <a:ext cx="4760912" cy="30972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Логические и физические атрибуты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67544" y="2019612"/>
            <a:ext cx="7776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Каждая секция таблицы имеет общие логические атрибуты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Имена и количество столбцов, их порядок и типы, ограничения целостности, атрибут </a:t>
            </a:r>
            <a:r>
              <a:rPr lang="en-US" sz="2400"/>
              <a:t>ROW MOVEMENT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Но каждая из секций имеет собственные физические атрибуты ТП, блочные параметры </a:t>
            </a:r>
            <a:r>
              <a:rPr lang="en-US" sz="2400"/>
              <a:t>PCTFREE</a:t>
            </a:r>
            <a:r>
              <a:rPr lang="ru-RU" sz="2400"/>
              <a:t> и </a:t>
            </a:r>
            <a:r>
              <a:rPr lang="en-US" sz="2400"/>
              <a:t>PCTUSED, </a:t>
            </a:r>
            <a:r>
              <a:rPr lang="ru-RU" sz="2400"/>
              <a:t>атрибуты </a:t>
            </a:r>
            <a:r>
              <a:rPr lang="en-US" sz="2400"/>
              <a:t>COMPRESS </a:t>
            </a:r>
            <a:r>
              <a:rPr lang="ru-RU" sz="2400"/>
              <a:t>и </a:t>
            </a:r>
            <a:r>
              <a:rPr lang="en-US" sz="2400"/>
              <a:t>NOLOGGING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597400535"/>
      </p:ext>
    </p:extLst>
  </p:cSld>
  <p:clrMapOvr>
    <a:masterClrMapping/>
  </p:clrMapOvr>
  <p:transition/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Ссылка на секцию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67544" y="2489988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Данные могут быть выбраны непосредственно из секции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/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Может быть задана ассоциативная ссылка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23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FROM PARTITION</a:t>
            </a:r>
            <a:endParaRPr lang="ru-RU" sz="2400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50" y="3429000"/>
            <a:ext cx="6891486" cy="51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50" y="4941168"/>
            <a:ext cx="7682941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651025"/>
      </p:ext>
    </p:extLst>
  </p:cSld>
  <p:clrMapOvr>
    <a:masterClrMapping/>
  </p:clrMapOvr>
  <p:transition/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490662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Изменение ключа секционирования в данных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67544" y="1628800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Изменение ключа секционирования может потребовать переноса строки в другую секцию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2886539"/>
            <a:ext cx="5760640" cy="61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5133485"/>
            <a:ext cx="5472608" cy="959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3563724"/>
            <a:ext cx="726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 ORA*14402:</a:t>
            </a:r>
            <a:r>
              <a:rPr lang="ru-RU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updating</a:t>
            </a:r>
            <a:r>
              <a:rPr lang="ru-RU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partition</a:t>
            </a:r>
            <a:r>
              <a:rPr lang="ru-RU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key</a:t>
            </a:r>
            <a:r>
              <a:rPr lang="ru-RU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column</a:t>
            </a:r>
            <a:r>
              <a:rPr lang="ru-RU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would</a:t>
            </a:r>
            <a:r>
              <a:rPr lang="ru-RU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cause</a:t>
            </a:r>
            <a:r>
              <a:rPr lang="ru-RU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a</a:t>
            </a:r>
            <a:r>
              <a:rPr lang="ru-RU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partition change</a:t>
            </a:r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95536" y="422108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Выполнение такого переноса нужно явным образом разрешить</a:t>
            </a:r>
          </a:p>
        </p:txBody>
      </p:sp>
    </p:spTree>
    <p:extLst>
      <p:ext uri="{BB962C8B-B14F-4D97-AF65-F5344CB8AC3E}">
        <p14:creationId xmlns:p14="http://schemas.microsoft.com/office/powerpoint/2010/main" val="184171398"/>
      </p:ext>
    </p:extLst>
  </p:cSld>
  <p:clrMapOvr>
    <a:masterClrMapping/>
  </p:clrMapOvr>
  <p:transition/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Исключение секций из выборки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67544" y="2489988"/>
            <a:ext cx="66247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Оптимизатор анализирует фразы </a:t>
            </a:r>
            <a:r>
              <a:rPr lang="en-US" sz="2400"/>
              <a:t>FROM </a:t>
            </a:r>
            <a:r>
              <a:rPr lang="ru-RU" sz="2400"/>
              <a:t>и </a:t>
            </a:r>
            <a:r>
              <a:rPr lang="en-US" sz="2400"/>
              <a:t>WHERE </a:t>
            </a:r>
            <a:r>
              <a:rPr lang="ru-RU" sz="2400"/>
              <a:t>и исключает ненужные секции из просмотра</a:t>
            </a:r>
            <a:endParaRPr lang="en-US" sz="2400"/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Ненужные секции выбираются:</a:t>
            </a:r>
          </a:p>
          <a:p>
            <a:r>
              <a:rPr lang="ru-RU"/>
              <a:t>	</a:t>
            </a:r>
            <a:r>
              <a:rPr lang="ru-RU" sz="2400">
                <a:solidFill>
                  <a:srgbClr val="FF0000"/>
                </a:solidFill>
              </a:rPr>
              <a:t>Статически</a:t>
            </a:r>
            <a:r>
              <a:rPr lang="ru-RU" sz="2400"/>
              <a:t>(если значение указанно явно)</a:t>
            </a:r>
          </a:p>
          <a:p>
            <a:r>
              <a:rPr lang="ru-RU" sz="2400">
                <a:solidFill>
                  <a:srgbClr val="FF0000"/>
                </a:solidFill>
              </a:rPr>
              <a:t>	Динамически</a:t>
            </a:r>
            <a:r>
              <a:rPr lang="ru-RU" sz="2400"/>
              <a:t>(если значение заранее не известно)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2304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Partition pruning</a:t>
            </a:r>
            <a:endParaRPr lang="ru-RU" sz="2400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020" y="1602013"/>
            <a:ext cx="1423570" cy="3833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587767"/>
      </p:ext>
    </p:extLst>
  </p:cSld>
  <p:clrMapOvr>
    <a:masterClrMapping/>
  </p:clrMapOvr>
  <p:transition/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Параллельные операции и секционирование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67544" y="1628800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Секция – единица параллелизма</a:t>
            </a:r>
            <a:br>
              <a:rPr lang="ru-RU" sz="2400"/>
            </a:b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Секции могут сканироваться, загружаться и обновляться параллельно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3140968"/>
            <a:ext cx="424847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336023"/>
      </p:ext>
    </p:extLst>
  </p:cSld>
  <p:clrMapOvr>
    <a:masterClrMapping/>
  </p:clrMapOvr>
  <p:transition/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Секция в ТП </a:t>
            </a:r>
            <a:r>
              <a:rPr lang="en-US" i="1"/>
              <a:t>OFFLINE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67544" y="1988840"/>
            <a:ext cx="67687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Из-за сбоя или при обслуживании некоторые ТП могут находиться в состоянии </a:t>
            </a:r>
            <a:r>
              <a:rPr lang="en-US" sz="2400">
                <a:solidFill>
                  <a:srgbClr val="FF0000"/>
                </a:solidFill>
              </a:rPr>
              <a:t>OFFLINE</a:t>
            </a:r>
            <a:endParaRPr lang="ru-RU" sz="240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При попытке чтения табличных данных из такого ТП выдаётся сообщение об ошибке </a:t>
            </a:r>
          </a:p>
          <a:p>
            <a:r>
              <a:rPr lang="en-US" sz="2000" i="1"/>
              <a:t>           SELECT * FROM DEACORE.SALES;</a:t>
            </a:r>
            <a:endParaRPr lang="ru-RU" sz="2000" i="1"/>
          </a:p>
          <a:p>
            <a:r>
              <a:rPr lang="en-US" sz="2000">
                <a:solidFill>
                  <a:srgbClr val="FF0000"/>
                </a:solidFill>
              </a:rPr>
              <a:t>           ORA-00376: file cannot be read at this time</a:t>
            </a:r>
            <a:endParaRPr lang="ru-RU" sz="200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Но другие секции таблицы доступны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9649" y="1621871"/>
            <a:ext cx="1343178" cy="3948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411216"/>
      </p:ext>
    </p:extLst>
  </p:cSld>
  <p:clrMapOvr>
    <a:masterClrMapping/>
  </p:clrMapOvr>
  <p:transition/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Секционирование и блокировки </a:t>
            </a: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39552" y="1628800"/>
            <a:ext cx="432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Level up </a:t>
            </a:r>
            <a:r>
              <a:rPr lang="ru-RU" sz="2400" i="1">
                <a:solidFill>
                  <a:schemeClr val="bg1">
                    <a:lumMod val="50000"/>
                  </a:schemeClr>
                </a:solidFill>
              </a:rPr>
              <a:t>в иерархии блокировок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2204864"/>
            <a:ext cx="7006101" cy="389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29998"/>
      </p:ext>
    </p:extLst>
  </p:cSld>
  <p:clrMapOvr>
    <a:masterClrMapping/>
  </p:clrMapOvr>
  <p:transition/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404664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Операции над секциями</a:t>
            </a: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39552" y="1406381"/>
            <a:ext cx="74888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ALTER TABLE RENAME PARTITION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 i="1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ru-RU" sz="2400" i="1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ALTER TABLE DROP PARTITION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i="1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i="1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ALTER TABLE MOVE PARTITION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i="1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ru-RU" sz="2400" i="1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ALTER TABLE ADD PARTITION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844824"/>
            <a:ext cx="5995764" cy="58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573" y="2996952"/>
            <a:ext cx="6092699" cy="38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4077072"/>
            <a:ext cx="5832648" cy="60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5252472"/>
            <a:ext cx="5560065" cy="61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79649"/>
      </p:ext>
    </p:extLst>
  </p:cSld>
  <p:clrMapOvr>
    <a:masterClrMapping/>
  </p:clrMapOvr>
  <p:transition/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404664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Операции над секциями</a:t>
            </a: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39552" y="1406381"/>
            <a:ext cx="74888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ALTER TABLE SPLIT PARTITION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ALTER TABLE MERGE PARTITION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ALTER TABLE EXCHANGE PARTITION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550" y="1897358"/>
            <a:ext cx="6445754" cy="124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530" y="4048211"/>
            <a:ext cx="5219638" cy="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677" y="5582147"/>
            <a:ext cx="7005691" cy="72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038226"/>
      </p:ext>
    </p:extLst>
  </p:cSld>
  <p:clrMapOvr>
    <a:masterClrMapping/>
  </p:clrMapOvr>
  <p:transition/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Секционирование и индексы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67544" y="1988840"/>
            <a:ext cx="576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Для ускорения доступа таблицы могут индексироваться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Индексы могут секционироваться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208" y="1628800"/>
            <a:ext cx="1728192" cy="412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821" y="3693735"/>
            <a:ext cx="4464496" cy="190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1615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3900"/>
              <a:t>Лицензирование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19200"/>
            <a:ext cx="8229600" cy="49101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fontAlgn="t" hangingPunct="1">
              <a:buNone/>
            </a:pPr>
            <a:endParaRPr lang="ru-RU" altLang="ru-RU" sz="3300">
              <a:latin typeface="Arial" pitchFamily="34" charset="0"/>
            </a:endParaRPr>
          </a:p>
          <a:p>
            <a:pPr lvl="0" eaLnBrk="1" fontAlgn="t" hangingPunct="1"/>
            <a:r>
              <a:rPr lang="ru-RU" altLang="ru-RU" sz="3300"/>
              <a:t>Named User Plus – по пользователям, можно конкретно подсчитать точное количество пользователей системы</a:t>
            </a:r>
            <a:endParaRPr lang="ru-RU" altLang="ru-RU" sz="3300">
              <a:latin typeface="Arial" pitchFamily="34" charset="0"/>
            </a:endParaRPr>
          </a:p>
          <a:p>
            <a:pPr lvl="0" eaLnBrk="1" fontAlgn="t" hangingPunct="1"/>
            <a:r>
              <a:rPr lang="ru-RU" altLang="ru-RU" sz="3300"/>
              <a:t>Processor – по процессорной мощности серверов на неограниченное количество пользователей</a:t>
            </a:r>
            <a:endParaRPr lang="ru-RU" altLang="ru-RU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588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altLang="ru-RU">
                <a:latin typeface="Bookman Old Style" pitchFamily="18" charset="0"/>
              </a:rPr>
              <a:t>TEMPORARY TABLESPACES</a:t>
            </a:r>
            <a:endParaRPr lang="ru-RU" altLang="ru-RU"/>
          </a:p>
        </p:txBody>
      </p:sp>
      <p:sp>
        <p:nvSpPr>
          <p:cNvPr id="41987" name="Объект 2"/>
          <p:cNvSpPr>
            <a:spLocks noGrp="1"/>
          </p:cNvSpPr>
          <p:nvPr>
            <p:ph sz="quarter" idx="1"/>
          </p:nvPr>
        </p:nvSpPr>
        <p:spPr>
          <a:xfrm>
            <a:off x="457200" y="1196975"/>
            <a:ext cx="8229600" cy="49593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>
              <a:buNone/>
            </a:pPr>
            <a:endParaRPr lang="ru-RU" altLang="ru-RU" sz="2400"/>
          </a:p>
          <a:p>
            <a:pPr marL="0" lvl="0" indent="0">
              <a:buNone/>
            </a:pPr>
            <a:endParaRPr lang="ru-RU" altLang="ru-RU" sz="2400"/>
          </a:p>
        </p:txBody>
      </p:sp>
      <p:pic>
        <p:nvPicPr>
          <p:cNvPr id="4198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6753225" cy="2160587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198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429000"/>
            <a:ext cx="5400675" cy="28241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Локальные и глобальные индексы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95536" y="2276872"/>
            <a:ext cx="66247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>
                <a:solidFill>
                  <a:srgbClr val="FF0000"/>
                </a:solidFill>
              </a:rPr>
              <a:t>Локальные</a:t>
            </a:r>
            <a:r>
              <a:rPr lang="ru-RU" sz="2400"/>
              <a:t>(ВСЕГДА  секционированные)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/>
              <a:t>Создается автоматически для каждой секции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000"/>
          </a:p>
          <a:p>
            <a:pPr marL="342900" indent="-342900">
              <a:buFont typeface="Arial" pitchFamily="34" charset="0"/>
              <a:buChar char="•"/>
            </a:pPr>
            <a:endParaRPr lang="ru-RU" sz="20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>
                <a:solidFill>
                  <a:srgbClr val="FF0000"/>
                </a:solidFill>
              </a:rPr>
              <a:t>Глобальные</a:t>
            </a:r>
            <a:r>
              <a:rPr lang="ru-RU" sz="2400"/>
              <a:t>(ИНОГДА секционированные)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/>
              <a:t>Создаются и управляются вручную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800100" lvl="1" indent="-342900">
              <a:buFont typeface="Arial" pitchFamily="34" charset="0"/>
              <a:buChar char="•"/>
            </a:pP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236420342"/>
      </p:ext>
    </p:extLst>
  </p:cSld>
  <p:clrMapOvr>
    <a:masterClrMapping/>
  </p:clrMapOvr>
  <p:transition/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Диапазонное</a:t>
            </a:r>
            <a:r>
              <a:rPr lang="ru-RU"/>
              <a:t> (</a:t>
            </a:r>
            <a:r>
              <a:rPr lang="en-US" i="1"/>
              <a:t>range</a:t>
            </a:r>
            <a:r>
              <a:rPr lang="en-US"/>
              <a:t>) </a:t>
            </a:r>
            <a:r>
              <a:rPr lang="ru-RU"/>
              <a:t>секционирование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2204864"/>
            <a:ext cx="708828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6914" y="1844824"/>
            <a:ext cx="1433558" cy="320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173638"/>
      </p:ext>
    </p:extLst>
  </p:cSld>
  <p:clrMapOvr>
    <a:masterClrMapping/>
  </p:clrMapOvr>
  <p:transition/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Недостаток диапазонного</a:t>
            </a:r>
            <a:r>
              <a:rPr lang="en-US"/>
              <a:t> </a:t>
            </a:r>
            <a:r>
              <a:rPr lang="ru-RU"/>
              <a:t>секционирования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206084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При загрузке новых данных в таблицу нужно постоянно расщеплять секцию </a:t>
            </a:r>
            <a:r>
              <a:rPr lang="en-US" sz="2400"/>
              <a:t>MAXVALUE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709" y="3270483"/>
            <a:ext cx="7258086" cy="167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658761"/>
      </p:ext>
    </p:extLst>
  </p:cSld>
  <p:clrMapOvr>
    <a:masterClrMapping/>
  </p:clrMapOvr>
  <p:transition/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Интервальное</a:t>
            </a:r>
            <a:r>
              <a:rPr lang="en-US"/>
              <a:t> </a:t>
            </a:r>
            <a:r>
              <a:rPr lang="ru-RU"/>
              <a:t>секционирование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632" y="4126428"/>
            <a:ext cx="74589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Создается единственная диапазонная секция без </a:t>
            </a:r>
            <a:r>
              <a:rPr lang="en-US" sz="2400"/>
              <a:t>MAXVALUE</a:t>
            </a: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Новые секции будут создаваться </a:t>
            </a:r>
            <a:r>
              <a:rPr lang="ru-RU" sz="2400">
                <a:solidFill>
                  <a:srgbClr val="FF0000"/>
                </a:solidFill>
              </a:rPr>
              <a:t>автоматически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ru-RU" sz="2400"/>
              <a:t>(по 1ой операции </a:t>
            </a:r>
            <a:r>
              <a:rPr lang="en-US" sz="2400"/>
              <a:t>INSERT</a:t>
            </a:r>
            <a:r>
              <a:rPr lang="ru-RU" sz="2400"/>
              <a:t>, не попадающей в диапазоны существующих секций)</a:t>
            </a:r>
            <a:endParaRPr lang="en-US" sz="2400"/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772816"/>
            <a:ext cx="7145968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126140"/>
      </p:ext>
    </p:extLst>
  </p:cSld>
  <p:clrMapOvr>
    <a:masterClrMapping/>
  </p:clrMapOvr>
  <p:transition/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Интервальное</a:t>
            </a:r>
            <a:r>
              <a:rPr lang="en-US"/>
              <a:t> </a:t>
            </a:r>
            <a:r>
              <a:rPr lang="ru-RU"/>
              <a:t>секционирование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1628800"/>
            <a:ext cx="6192688" cy="219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576" y="3933055"/>
            <a:ext cx="6176672" cy="260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716499"/>
      </p:ext>
    </p:extLst>
  </p:cSld>
  <p:clrMapOvr>
    <a:masterClrMapping/>
  </p:clrMapOvr>
  <p:transition/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Интервальное</a:t>
            </a:r>
            <a:r>
              <a:rPr lang="en-US"/>
              <a:t> </a:t>
            </a:r>
            <a:r>
              <a:rPr lang="ru-RU"/>
              <a:t>секционирование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905000"/>
            <a:ext cx="6104917" cy="267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969916"/>
      </p:ext>
    </p:extLst>
  </p:cSld>
  <p:clrMapOvr>
    <a:masterClrMapping/>
  </p:clrMapOvr>
  <p:transition/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Размещение интервальных</a:t>
            </a:r>
            <a:r>
              <a:rPr lang="en-US"/>
              <a:t> </a:t>
            </a:r>
            <a:r>
              <a:rPr lang="ru-RU"/>
              <a:t>секций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2636912"/>
            <a:ext cx="5976664" cy="26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204305"/>
      </p:ext>
    </p:extLst>
  </p:cSld>
  <p:clrMapOvr>
    <a:masterClrMapping/>
  </p:clrMapOvr>
  <p:transition/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Изменение интервала</a:t>
            </a:r>
            <a:r>
              <a:rPr lang="en-US"/>
              <a:t> </a:t>
            </a:r>
            <a:r>
              <a:rPr lang="ru-RU"/>
              <a:t>секционирования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2060848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Предустановленный  интервал для секций можно изменить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4902259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Новые секции будут создаваться для интервала нового значения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1470794"/>
            <a:ext cx="2097385" cy="47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3822139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На содержимом существующих интервальных секций это никак не сказывается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086099"/>
            <a:ext cx="4737720" cy="66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94415"/>
      </p:ext>
    </p:extLst>
  </p:cSld>
  <p:clrMapOvr>
    <a:masterClrMapping/>
  </p:clrMapOvr>
  <p:transition/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332656"/>
            <a:ext cx="6779096" cy="8501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err="1"/>
              <a:t>Хэш-секционирование</a:t>
            </a:r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1601553"/>
            <a:ext cx="5760640" cy="4203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022988"/>
      </p:ext>
    </p:extLst>
  </p:cSld>
  <p:clrMapOvr>
    <a:masterClrMapping/>
  </p:clrMapOvr>
  <p:transition/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332656"/>
            <a:ext cx="6779096" cy="8501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err="1"/>
              <a:t>Хэш-секционирование</a:t>
            </a:r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3568" y="5180999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 err="1"/>
              <a:t>Хэширование строк не обозначает, что строки распределятся по секциям случайным образом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3492953"/>
            <a:ext cx="669674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1340768"/>
            <a:ext cx="5128233" cy="243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69767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588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altLang="ru-RU">
                <a:latin typeface="Bookman Old Style" pitchFamily="18" charset="0"/>
              </a:rPr>
              <a:t>TEMPORARY TABLESPACES</a:t>
            </a:r>
            <a:endParaRPr lang="ru-RU" altLang="ru-RU"/>
          </a:p>
        </p:txBody>
      </p:sp>
      <p:pic>
        <p:nvPicPr>
          <p:cNvPr id="4301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412875"/>
            <a:ext cx="8042275" cy="8636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43012" name="Picture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530225" y="2636838"/>
            <a:ext cx="7916863" cy="2376487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p:transition/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Списочное секционирование</a:t>
            </a:r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39552" y="1844824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Списочное секционирование позволяет разбить таблицу по списку дискретных значений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4288" y="1700808"/>
            <a:ext cx="1210479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3045153"/>
            <a:ext cx="4608512" cy="334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514137"/>
      </p:ext>
    </p:extLst>
  </p:cSld>
  <p:clrMapOvr>
    <a:masterClrMapping/>
  </p:clrMapOvr>
  <p:transition/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Композитное </a:t>
            </a:r>
            <a:r>
              <a:rPr lang="ru-RU"/>
              <a:t>секционирование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628800"/>
            <a:ext cx="3499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>
                <a:solidFill>
                  <a:schemeClr val="bg1">
                    <a:lumMod val="50000"/>
                  </a:schemeClr>
                </a:solidFill>
              </a:rPr>
              <a:t>Секционирование секций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2204864"/>
            <a:ext cx="66247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При секционировании большой таблицы сами секции могут оказаться достаточно крупными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Такие секции могут секционироваться по другому критерию секционирования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Допускается 2 уровня секционирования(секции и подсекции)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6121" y="1800820"/>
            <a:ext cx="1881931" cy="358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161784"/>
      </p:ext>
    </p:extLst>
  </p:cSld>
  <p:clrMapOvr>
    <a:masterClrMapping/>
  </p:clrMapOvr>
  <p:transition/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678" y="2306489"/>
            <a:ext cx="5761514" cy="313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980728"/>
            <a:ext cx="3240861" cy="326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1"/>
          <p:cNvSpPr txBox="1"/>
          <p:nvPr/>
        </p:nvSpPr>
        <p:spPr>
          <a:xfrm>
            <a:off x="457200" y="260648"/>
            <a:ext cx="6779096" cy="85010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Композитное </a:t>
            </a:r>
            <a:r>
              <a:rPr lang="ru-RU"/>
              <a:t>секционирование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412776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>
                <a:solidFill>
                  <a:schemeClr val="bg1">
                    <a:lumMod val="50000"/>
                  </a:schemeClr>
                </a:solidFill>
              </a:rPr>
              <a:t>Секции и подсекции</a:t>
            </a:r>
          </a:p>
        </p:txBody>
      </p:sp>
    </p:spTree>
    <p:extLst>
      <p:ext uri="{BB962C8B-B14F-4D97-AF65-F5344CB8AC3E}">
        <p14:creationId xmlns:p14="http://schemas.microsoft.com/office/powerpoint/2010/main" val="2072096610"/>
      </p:ext>
    </p:extLst>
  </p:cSld>
  <p:clrMapOvr>
    <a:masterClrMapping/>
  </p:clrMapOvr>
  <p:transition/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err="1"/>
              <a:t>Экви</a:t>
            </a:r>
            <a:r>
              <a:rPr lang="ru-RU" err="1"/>
              <a:t>секционирование</a:t>
            </a:r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39552" y="1628800"/>
            <a:ext cx="228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err="1">
                <a:solidFill>
                  <a:schemeClr val="bg1">
                    <a:lumMod val="50000"/>
                  </a:schemeClr>
                </a:solidFill>
              </a:rPr>
              <a:t>Equi-partitioning</a:t>
            </a:r>
            <a:endParaRPr lang="ru-RU" sz="2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2204864"/>
            <a:ext cx="6624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Объекты э</a:t>
            </a:r>
            <a:r>
              <a:rPr lang="ru-RU" sz="2400" i="1" err="1"/>
              <a:t>кви</a:t>
            </a:r>
            <a:r>
              <a:rPr lang="ru-RU" sz="2400" err="1"/>
              <a:t>секционированы, если они секционированы одинаковым образом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/>
              <a:t>Общий метод секционирования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/>
              <a:t>Равное количество секций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/>
              <a:t>Те же границы, количество, порядок и типы столбцов в ключе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Объекты могут быть эквисекционированы на одном или разных уровнях(секции, подсекции)</a:t>
            </a:r>
            <a:endParaRPr lang="ru-RU" sz="28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8264" y="1628800"/>
            <a:ext cx="2068108" cy="374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806553"/>
      </p:ext>
    </p:extLst>
  </p:cSld>
  <p:clrMapOvr>
    <a:masterClrMapping/>
  </p:clrMapOvr>
  <p:transition/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Секционирование по ссылке</a:t>
            </a:r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39552" y="1628800"/>
            <a:ext cx="2959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Reference partitioning</a:t>
            </a:r>
            <a:endParaRPr lang="ru-RU" sz="2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204864"/>
            <a:ext cx="66247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Выполняется если таблицы явным образом связаны ссылочными ограничениями целостности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/>
              <a:t>Метод и ключ секционирования подчиненной таблицы наследуется из главной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Манипуляции с секциями главной таблицы автоматически отражаются на секциях подчиненной</a:t>
            </a:r>
            <a:endParaRPr lang="ru-RU" sz="28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8264" y="1556792"/>
            <a:ext cx="1872208" cy="394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055988"/>
      </p:ext>
    </p:extLst>
  </p:cSld>
  <p:clrMapOvr>
    <a:masterClrMapping/>
  </p:clrMapOvr>
  <p:transition/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260648"/>
            <a:ext cx="6779096" cy="85010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Пример ссылочного секционирования</a:t>
            </a: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39552" y="5622339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Родительская таблица не может быть интервальной</a:t>
            </a:r>
            <a:endParaRPr lang="ru-RU" sz="280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" y="1196752"/>
            <a:ext cx="5626968" cy="4327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369613"/>
      </p:ext>
    </p:extLst>
  </p:cSld>
  <p:clrMapOvr>
    <a:masterClrMapping/>
  </p:clrMapOvr>
  <p:transition/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Управление ссылочными секциями</a:t>
            </a:r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39552" y="1628800"/>
            <a:ext cx="2373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Dependent tables</a:t>
            </a:r>
            <a:endParaRPr lang="ru-RU" sz="2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204864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Ссылочные секции появляются и исчезают синхронно с секциями родительской таблицы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5445224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В фразе </a:t>
            </a:r>
            <a:r>
              <a:rPr lang="en-US" sz="2400"/>
              <a:t>DEPENDENT TABLES </a:t>
            </a:r>
            <a:r>
              <a:rPr lang="ru-RU" sz="2400"/>
              <a:t>могут быть указаны все зависимые таблицы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2924944"/>
            <a:ext cx="5040560" cy="262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369613"/>
      </p:ext>
    </p:extLst>
  </p:cSld>
  <p:clrMapOvr>
    <a:masterClrMapping/>
  </p:clrMapOvr>
  <p:transition/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Преимущества ссылочного секционирования</a:t>
            </a: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67544" y="1844824"/>
            <a:ext cx="6624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Ссылочное секционирование позволяет отказаться от вынужденной денормализации таблиц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Ссылочное секционирование гарантирует эквисекционированность таблиц 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Если данные в нескольких таблицах имеют общий жизненный цикл – упрощает сервисные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968539235"/>
      </p:ext>
    </p:extLst>
  </p:cSld>
  <p:clrMapOvr>
    <a:masterClrMapping/>
  </p:clrMapOvr>
  <p:transition/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Виртуальные столбцы в таблице </a:t>
            </a: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67544" y="2204864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Значения в столбцах вычисляются динамически(</a:t>
            </a:r>
            <a:r>
              <a:rPr lang="en-US" sz="2400"/>
              <a:t>“</a:t>
            </a:r>
            <a:r>
              <a:rPr lang="ru-RU" sz="2400"/>
              <a:t>на лету</a:t>
            </a:r>
            <a:r>
              <a:rPr lang="en-US" sz="2400"/>
              <a:t>”</a:t>
            </a:r>
            <a:r>
              <a:rPr lang="ru-RU" sz="240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5445224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Виртуальными могут быть только столбцы в обычных таблицах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6296" y="2214496"/>
            <a:ext cx="1206996" cy="290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507" y="3183521"/>
            <a:ext cx="4941597" cy="1973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290406"/>
      </p:ext>
    </p:extLst>
  </p:cSld>
  <p:clrMapOvr>
    <a:masterClrMapping/>
  </p:clrMapOvr>
  <p:transition/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Описание виртуального столбца</a:t>
            </a: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11560" y="2326228"/>
            <a:ext cx="66247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Выражение должно быть детерминистическим (независимым от времени)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Выражение может ссылаться только на другие столбцы из этой же таблицы(но не виртуальные)</a:t>
            </a:r>
          </a:p>
        </p:txBody>
      </p:sp>
    </p:spTree>
    <p:extLst>
      <p:ext uri="{BB962C8B-B14F-4D97-AF65-F5344CB8AC3E}">
        <p14:creationId xmlns:p14="http://schemas.microsoft.com/office/powerpoint/2010/main" val="176335468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Привилегии</a:t>
            </a:r>
          </a:p>
        </p:txBody>
      </p:sp>
      <p:sp>
        <p:nvSpPr>
          <p:cNvPr id="440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Привилегия - это право выполнять конкретный тип предложений SQL, или право доступа к объекту другого пользователя.  </a:t>
            </a:r>
          </a:p>
          <a:p>
            <a:pPr lvl="0"/>
            <a:r>
              <a:rPr lang="ru-RU" altLang="ru-RU" sz="2600"/>
              <a:t>ORACLE  имеет два   вида   привилегий:   системные  и  объектные.</a:t>
            </a:r>
          </a:p>
          <a:p>
            <a:pPr lvl="0"/>
            <a:r>
              <a:rPr lang="ru-RU" altLang="ru-RU" sz="2600"/>
              <a:t>Назначаются оператором </a:t>
            </a:r>
            <a:r>
              <a:rPr lang="en-US" altLang="ru-RU" sz="2600">
                <a:latin typeface="Gill Sans MT" pitchFamily="34" charset="0"/>
              </a:rPr>
              <a:t>GRANT</a:t>
            </a:r>
          </a:p>
          <a:p>
            <a:pPr lvl="0"/>
            <a:r>
              <a:rPr lang="ru-RU" altLang="ru-RU" sz="2600"/>
              <a:t>Отзываются оператором </a:t>
            </a:r>
            <a:r>
              <a:rPr lang="en-US" altLang="ru-RU" sz="2600">
                <a:latin typeface="Gill Sans MT" pitchFamily="34" charset="0"/>
              </a:rPr>
              <a:t>REVOKE</a:t>
            </a:r>
            <a:endParaRPr lang="ru-RU" altLang="ru-RU" sz="2600"/>
          </a:p>
        </p:txBody>
      </p:sp>
    </p:spTree>
  </p:cSld>
  <p:clrMapOvr>
    <a:masterClrMapping/>
  </p:clrMapOvr>
  <p:transition/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/>
              <a:t>Секционирование по виртуальному столбцу</a:t>
            </a: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7200" y="52292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Виртуальный столбец может быть использован практически в любых схемах секционирования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6256" y="2243807"/>
            <a:ext cx="1925364" cy="301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186" y="1628800"/>
            <a:ext cx="642603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9626417"/>
      </p:ext>
    </p:extLst>
  </p:cSld>
  <p:clrMapOvr>
    <a:masterClrMapping/>
  </p:clrMapOvr>
  <p:transition/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457200" y="620688"/>
            <a:ext cx="6779096" cy="8501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Зачем секционировать	данные?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772816"/>
            <a:ext cx="66247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Секционирование повышает производительность обработки данных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/>
              <a:t>Отбрасывание секций, параллелизм, балансировка дисковой нагрузки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Секционирование упрощает управление крупными объектами хранения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/>
              <a:t>Крупный объект разбивается на индивидуально-управляемые части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400"/>
              <a:t>Секционирование обеспечивает дополнительную надежность системы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/>
              <a:t>Сокращение времени обслуживания, нечувствительность к сбоям</a:t>
            </a:r>
          </a:p>
        </p:txBody>
      </p:sp>
    </p:spTree>
    <p:extLst>
      <p:ext uri="{BB962C8B-B14F-4D97-AF65-F5344CB8AC3E}">
        <p14:creationId xmlns:p14="http://schemas.microsoft.com/office/powerpoint/2010/main" val="3334654023"/>
      </p:ext>
    </p:extLst>
  </p:cSld>
  <p:clrMapOvr>
    <a:masterClrMapping/>
  </p:clrMapOvr>
  <p:transition/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6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baseline="0">
                <a:solidFill>
                  <a:schemeClr val="tx2"/>
                </a:solidFill>
                <a:effectLst/>
                <a:latin typeface="Cambria" pitchFamily="18" charset="0"/>
              </a:defRPr>
            </a:lvl1pPr>
          </a:lstStyle>
          <a:p>
            <a:pPr lvl="0" algn="r" eaLnBrk="1" hangingPunct="1"/>
            <a:r>
              <a:rPr lang="en-US" altLang="ru-RU" b="1">
                <a:solidFill>
                  <a:srgbClr val="000000"/>
                </a:solidFill>
                <a:latin typeface="Bookman Old Style" pitchFamily="18" charset="0"/>
              </a:rPr>
              <a:t>ORACLE</a:t>
            </a:r>
            <a:r>
              <a:rPr lang="ru-RU" altLang="ru-RU" b="1">
                <a:solidFill>
                  <a:srgbClr val="000000"/>
                </a:solidFill>
              </a:rPr>
              <a:t> 12с</a:t>
            </a:r>
            <a:endParaRPr lang="ru-RU" altLang="ru-RU" b="1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 txBox="1"/>
          <p:nvPr/>
        </p:nvSpPr>
        <p:spPr>
          <a:xfrm>
            <a:off x="5935663" y="5157788"/>
            <a:ext cx="2236787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ru-RU" altLang="ru-RU" sz="2000">
                <a:solidFill>
                  <a:srgbClr val="000000"/>
                </a:solidFill>
                <a:latin typeface="Cambria" pitchFamily="18" charset="0"/>
              </a:rPr>
              <a:t>Лекция </a:t>
            </a:r>
            <a:r>
              <a:rPr lang="en-US" altLang="ru-RU" sz="2000">
                <a:solidFill>
                  <a:srgbClr val="000000"/>
                </a:solidFill>
                <a:latin typeface="Arial"/>
              </a:rPr>
              <a:t>1</a:t>
            </a:r>
            <a:r>
              <a:rPr lang="ru-RU" altLang="ru-RU" sz="2000">
                <a:solidFill>
                  <a:srgbClr val="000000"/>
                </a:solidFill>
                <a:latin typeface="Arial"/>
              </a:rPr>
              <a:t>5</a:t>
            </a:r>
          </a:p>
        </p:txBody>
      </p:sp>
      <p:sp>
        <p:nvSpPr>
          <p:cNvPr id="9220" name="Прямоугольник 1"/>
          <p:cNvSpPr/>
          <p:nvPr/>
        </p:nvSpPr>
        <p:spPr>
          <a:xfrm>
            <a:off x="3995738" y="4076700"/>
            <a:ext cx="4176712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Verdana" pitchFamily="34" charset="0"/>
                <a:ea typeface="Arial"/>
              </a:defRPr>
            </a:lvl5pPr>
          </a:lstStyle>
          <a:p>
            <a:pPr marL="0" lvl="0" indent="0" algn="r" eaLnBrk="1" hangingPunct="1"/>
            <a:r>
              <a:rPr lang="ru-RU" altLang="ru-RU" b="1">
                <a:solidFill>
                  <a:srgbClr val="000000"/>
                </a:solidFill>
                <a:latin typeface="Arial"/>
              </a:rPr>
              <a:t>Системные пакеты</a:t>
            </a:r>
            <a:endParaRPr lang="ru-RU" altLang="ru-RU">
              <a:latin typeface="Arial"/>
            </a:endParaRPr>
          </a:p>
        </p:txBody>
      </p:sp>
    </p:spTree>
  </p:cSld>
  <p:clrMapOvr>
    <a:masterClrMapping/>
  </p:clrMapOvr>
  <p:transition/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Системные пакеты Oracle</a:t>
            </a:r>
          </a:p>
        </p:txBody>
      </p:sp>
      <p:sp>
        <p:nvSpPr>
          <p:cNvPr id="102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>
                <a:ea typeface="Calibri" pitchFamily="34" charset="0"/>
              </a:rPr>
              <a:t>Встроенные системные  пакеты:</a:t>
            </a:r>
          </a:p>
          <a:p>
            <a:pPr marL="273050" lvl="0" indent="-273050"/>
            <a:r>
              <a:rPr sz="2600">
                <a:ea typeface="Calibri" pitchFamily="34" charset="0"/>
              </a:rPr>
              <a:t>Устанавливаются во время установки Oracle</a:t>
            </a:r>
          </a:p>
          <a:p>
            <a:pPr marL="273050" lvl="0" indent="-273050"/>
            <a:r>
              <a:rPr sz="2600">
                <a:ea typeface="Calibri" pitchFamily="34" charset="0"/>
              </a:rPr>
              <a:t>Используются для расширения основных функциональных возможностей Oracle</a:t>
            </a:r>
          </a:p>
          <a:p>
            <a:pPr marL="273050" lvl="0" indent="-273050"/>
            <a:r>
              <a:rPr sz="2600">
                <a:ea typeface="Calibri" pitchFamily="34" charset="0"/>
              </a:rPr>
              <a:t>Владелец пакетов - </a:t>
            </a:r>
            <a:r>
              <a:rPr lang="en-US" altLang="en-US" sz="2600">
                <a:ea typeface="Calibri" pitchFamily="34" charset="0"/>
              </a:rPr>
              <a:t>SYS (обычно, есть и другие)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Написаны на C или на PL/SQL</a:t>
            </a:r>
          </a:p>
          <a:p>
            <a:pPr marL="273050" lvl="0" indent="-273050"/>
            <a:endParaRPr sz="2600"/>
          </a:p>
          <a:p>
            <a:pPr marL="273050" lvl="0" indent="-273050"/>
            <a:endParaRPr sz="2600"/>
          </a:p>
          <a:p>
            <a:pPr marL="273050" lvl="0" indent="-273050"/>
            <a:endParaRPr sz="2600"/>
          </a:p>
        </p:txBody>
      </p:sp>
      <p:pic>
        <p:nvPicPr>
          <p:cNvPr id="1024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4292600"/>
            <a:ext cx="7426325" cy="1925638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Системные пакеты Oracle</a:t>
            </a:r>
          </a:p>
        </p:txBody>
      </p:sp>
      <p:pic>
        <p:nvPicPr>
          <p:cNvPr id="1126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41438"/>
            <a:ext cx="7553325" cy="1150937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1126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2924175"/>
            <a:ext cx="4467225" cy="32385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Пакеты </a:t>
            </a:r>
            <a:r>
              <a:rPr lang="en-US" altLang="en-US">
                <a:latin typeface="Bookman Old Style" pitchFamily="18" charset="0"/>
              </a:rPr>
              <a:t>APEX</a:t>
            </a:r>
          </a:p>
        </p:txBody>
      </p:sp>
      <p:sp>
        <p:nvSpPr>
          <p:cNvPr id="12291" name="Объект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08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 eaLnBrk="1" fontAlgn="t" hangingPunct="1"/>
            <a:r>
              <a:rPr lang="en-US" altLang="en-US" sz="2600">
                <a:ea typeface="Calibri" pitchFamily="34" charset="0"/>
              </a:rPr>
              <a:t>APEX – Oracle Application Express – среда разработки веб-приложения </a:t>
            </a:r>
          </a:p>
          <a:p>
            <a:pPr marL="273050" lvl="0" indent="-273050" eaLnBrk="1" fontAlgn="t" hangingPunct="1"/>
            <a:r>
              <a:rPr lang="en-US" altLang="en-US" sz="2600">
                <a:ea typeface="Calibri" pitchFamily="34" charset="0"/>
              </a:rPr>
              <a:t>APEX_CUSTOM_AUTH –проверка подлинности и управления сеансом</a:t>
            </a:r>
          </a:p>
          <a:p>
            <a:pPr marL="273050" lvl="0" indent="-273050" eaLnBrk="1" fontAlgn="t" hangingPunct="1"/>
            <a:r>
              <a:rPr lang="en-US" altLang="en-US" sz="2600">
                <a:ea typeface="Calibri" pitchFamily="34" charset="0"/>
              </a:rPr>
              <a:t>APEX_APPLICATION – использование глобальных переменных</a:t>
            </a:r>
          </a:p>
          <a:p>
            <a:pPr marL="273050" lvl="0" indent="-273050" eaLnBrk="1" fontAlgn="t" hangingPunct="1"/>
            <a:r>
              <a:rPr lang="en-US" altLang="en-US" sz="2600">
                <a:ea typeface="Calibri" pitchFamily="34" charset="0"/>
              </a:rPr>
              <a:t>APEX_ITEM – создание элементов форм на основе SQL-запроса </a:t>
            </a:r>
          </a:p>
          <a:p>
            <a:pPr marL="273050" lvl="0" indent="-273050" eaLnBrk="1" fontAlgn="t" hangingPunct="1"/>
            <a:r>
              <a:rPr lang="en-US" altLang="en-US" sz="2600">
                <a:ea typeface="Calibri" pitchFamily="34" charset="0"/>
              </a:rPr>
              <a:t>APEX_UTIL – различные утилиты состояния сеанса, файлов, авторизации  и пр.</a:t>
            </a:r>
          </a:p>
          <a:p>
            <a:pPr marL="273050" lvl="0" indent="-273050"/>
            <a:endParaRPr lang="en-US" altLang="en-US" sz="26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Пакеты </a:t>
            </a:r>
            <a:r>
              <a:rPr lang="en-US" altLang="en-US">
                <a:latin typeface="Calibri" pitchFamily="34" charset="0"/>
                <a:ea typeface="Calibri" pitchFamily="34" charset="0"/>
              </a:rPr>
              <a:t>dbms_</a:t>
            </a:r>
          </a:p>
        </p:txBody>
      </p:sp>
      <p:pic>
        <p:nvPicPr>
          <p:cNvPr id="133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413"/>
            <a:ext cx="6630988" cy="15843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1331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068638"/>
            <a:ext cx="5505450" cy="10382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DBMS_ADVANCED_REWRITE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DBMS_ADVANCED_REWRITE –  перехват и замена SQL-запросов</a:t>
            </a:r>
          </a:p>
        </p:txBody>
      </p:sp>
      <p:pic>
        <p:nvPicPr>
          <p:cNvPr id="1434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8" y="1989138"/>
            <a:ext cx="4800600" cy="43053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DBMS_ADVISOR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DBMS_ADVISOR – </a:t>
            </a:r>
            <a:r>
              <a:rPr sz="2600" dirty="0"/>
              <a:t>часть набора экспертной системы для решения проблем производительности, связанных с компонентами сервера базы данных</a:t>
            </a:r>
          </a:p>
          <a:p>
            <a:pPr marL="273050" lvl="0" indent="-273050"/>
            <a:r>
              <a:rPr sz="2600" dirty="0">
                <a:ea typeface="Calibri" pitchFamily="34" charset="0"/>
              </a:rPr>
              <a:t>Требуется </a:t>
            </a:r>
            <a:r>
              <a:rPr lang="en-US" altLang="en-US" sz="2600" dirty="0">
                <a:ea typeface="Calibri" pitchFamily="34" charset="0"/>
              </a:rPr>
              <a:t>grant role ADVISOR</a:t>
            </a:r>
          </a:p>
          <a:p>
            <a:pPr marL="273050" lvl="0" indent="-273050"/>
            <a:r>
              <a:rPr lang="en-US" altLang="en-US" sz="2600" dirty="0" err="1">
                <a:ea typeface="Calibri" pitchFamily="34" charset="0"/>
              </a:rPr>
              <a:t>Используется</a:t>
            </a:r>
            <a:r>
              <a:rPr lang="en-US" altLang="en-US" sz="2600" dirty="0">
                <a:ea typeface="Calibri" pitchFamily="34" charset="0"/>
              </a:rPr>
              <a:t> в Enterprise Manager и Automatic Database Diagnostic Monitor (ADDM)</a:t>
            </a:r>
          </a:p>
          <a:p>
            <a:pPr marL="273050" lvl="0" indent="-273050"/>
            <a:endParaRPr lang="en-US" altLang="en-US" sz="2600" dirty="0">
              <a:ea typeface="Calibri" pitchFamily="34" charset="0"/>
            </a:endParaRP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DBMS_SQLTUNE – </a:t>
            </a:r>
            <a:r>
              <a:rPr lang="en-US" altLang="en-US" sz="2600" dirty="0" err="1">
                <a:ea typeface="Calibri" pitchFamily="34" charset="0"/>
              </a:rPr>
              <a:t>сбор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статистики</a:t>
            </a:r>
            <a:r>
              <a:rPr lang="en-US" altLang="en-US" sz="2600" dirty="0">
                <a:ea typeface="Calibri" pitchFamily="34" charset="0"/>
              </a:rPr>
              <a:t>, </a:t>
            </a:r>
            <a:r>
              <a:rPr lang="en-US" altLang="en-US" sz="2600" dirty="0" err="1">
                <a:ea typeface="Calibri" pitchFamily="34" charset="0"/>
              </a:rPr>
              <a:t>используется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при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анализе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производительности</a:t>
            </a:r>
            <a:r>
              <a:rPr lang="en-US" altLang="en-US" sz="2600" dirty="0">
                <a:ea typeface="Calibri" pitchFamily="34" charset="0"/>
              </a:rPr>
              <a:t> SQL-</a:t>
            </a:r>
            <a:r>
              <a:rPr lang="en-US" altLang="en-US" sz="2600" dirty="0" err="1">
                <a:ea typeface="Calibri" pitchFamily="34" charset="0"/>
              </a:rPr>
              <a:t>операторов</a:t>
            </a:r>
            <a:endParaRPr sz="2600" dirty="0"/>
          </a:p>
        </p:txBody>
      </p:sp>
    </p:spTree>
  </p:cSld>
  <p:clrMapOvr>
    <a:masterClrMapping/>
  </p:clrMapOvr>
  <p:transition/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DBMS_APPLICATION_INFO</a:t>
            </a:r>
          </a:p>
        </p:txBody>
      </p:sp>
      <p:sp>
        <p:nvSpPr>
          <p:cNvPr id="163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DBMS_APPLICATION_INFO – присвоение имени процессу для удобства мониторинга и отладки </a:t>
            </a:r>
          </a:p>
          <a:p>
            <a:pPr marL="273050" lvl="0" indent="-273050"/>
            <a:endParaRPr lang="en-US" altLang="en-US" sz="2600">
              <a:ea typeface="Calibri" pitchFamily="34" charset="0"/>
            </a:endParaRPr>
          </a:p>
          <a:p>
            <a:pPr marL="273050" lvl="0" indent="-273050"/>
            <a:endParaRPr sz="2600"/>
          </a:p>
        </p:txBody>
      </p:sp>
      <p:pic>
        <p:nvPicPr>
          <p:cNvPr id="1638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276475"/>
            <a:ext cx="5895975" cy="20891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576262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/>
              <a:t>Группы системных привилегий</a:t>
            </a:r>
            <a:r>
              <a:rPr lang="en-US" altLang="ru-RU">
                <a:latin typeface="Bookman Old Style" pitchFamily="18" charset="0"/>
              </a:rPr>
              <a:t> - </a:t>
            </a:r>
            <a:r>
              <a:rPr lang="ru-RU" altLang="ru-RU"/>
              <a:t>примеры</a:t>
            </a:r>
          </a:p>
        </p:txBody>
      </p:sp>
      <p:graphicFrame>
        <p:nvGraphicFramePr>
          <p:cNvPr id="45059" name="Объект 3"/>
          <p:cNvGraphicFramePr>
            <a:graphicFrameLocks noGrp="1"/>
          </p:cNvGraphicFramePr>
          <p:nvPr>
            <p:ph sz="quarter" idx="4294967295"/>
          </p:nvPr>
        </p:nvGraphicFramePr>
        <p:xfrm>
          <a:off x="468312" y="1196975"/>
          <a:ext cx="8229600" cy="4960938"/>
        </p:xfrm>
        <a:graphic>
          <a:graphicData uri="http://schemas.openxmlformats.org/drawingml/2006/table">
            <a:tbl>
              <a:tblPr/>
              <a:tblGrid>
                <a:gridCol w="352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Группа</a:t>
                      </a:r>
                      <a:endParaRPr b="1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Примеры привилегий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PROCEDURE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CREATE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PROFILE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CREATE  ANY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ROLE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ALTER 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ROLLBACK SEGMENT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ALTER  ANY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SESSION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DROP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SEQUENCE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SYSTEM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TABLE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TABLESPACE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TRIGGER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USER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4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VIEW</a:t>
                      </a: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T="45726" marB="45726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DBMS_AQ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DBMS_AQ – пакет для Advanced Queuing – </a:t>
            </a:r>
            <a:r>
              <a:rPr sz="2600"/>
              <a:t>система обмена очередями сообщений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DBMS_TRANSFORM – пакет для Oracle Advanced Queuing – преобразования данных</a:t>
            </a:r>
          </a:p>
          <a:p>
            <a:pPr marL="273050" lvl="0" indent="-273050"/>
            <a:endParaRPr sz="2600"/>
          </a:p>
          <a:p>
            <a:pPr marL="273050" lvl="0" indent="-273050"/>
            <a:r>
              <a:rPr sz="2600">
                <a:ea typeface="Calibri" pitchFamily="34" charset="0"/>
              </a:rPr>
              <a:t>Процессы: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Процесс захвата изменений - Capture Process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Процесс передачи изменений  - Propagation Process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Процесс внесения изменений  - Apply Process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Очередь  - queue</a:t>
            </a:r>
          </a:p>
        </p:txBody>
      </p:sp>
    </p:spTree>
  </p:cSld>
  <p:clrMapOvr>
    <a:masterClrMapping/>
  </p:clrMapOvr>
  <p:transition/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DBMS_DEFER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DBMS_DEFER – вызов удаленных процедур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DBMS_OFFLINE_OG, DBMS_REPCAT – поддержка репликации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DBMS_REFRESH – создание группы материализованных представлений для обновления как единого целого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Среди прочих пакетов используются Oracle Advanced Replication</a:t>
            </a:r>
          </a:p>
        </p:txBody>
      </p:sp>
    </p:spTree>
  </p:cSld>
  <p:clrMapOvr>
    <a:masterClrMapping/>
  </p:clrMapOvr>
  <p:transition/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DBMS_BACKUP_RESTORE</a:t>
            </a:r>
          </a:p>
        </p:txBody>
      </p:sp>
      <p:sp>
        <p:nvSpPr>
          <p:cNvPr id="194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DBMS_BACKUP_RESTORE – пакет для создания резервных копий для управляющих файлов, журналов повтора, архивных файлов</a:t>
            </a:r>
          </a:p>
        </p:txBody>
      </p:sp>
    </p:spTree>
  </p:cSld>
  <p:clrMapOvr>
    <a:masterClrMapping/>
  </p:clrMapOvr>
  <p:transition/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DBMS_CRYPTO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DBMS_CRYPTO – пакет шифрования данных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Поддерживаются алгоритмы шифрования - DES, AES, RC4, 3DES, 3DES-2KEY</a:t>
            </a:r>
            <a:endParaRPr sz="2600"/>
          </a:p>
        </p:txBody>
      </p:sp>
    </p:spTree>
  </p:cSld>
  <p:clrMapOvr>
    <a:masterClrMapping/>
  </p:clrMapOvr>
  <p:transition/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DBMS_CUBE, DBMS_DIMENSION</a:t>
            </a:r>
          </a:p>
        </p:txBody>
      </p:sp>
      <p:sp>
        <p:nvSpPr>
          <p:cNvPr id="215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DBMS_CUBE - </a:t>
            </a:r>
            <a:r>
              <a:rPr sz="2600"/>
              <a:t>поддерживает развертывание кубических материализованных представлений из существующих реляционных материализованных представлений</a:t>
            </a:r>
            <a:endParaRPr lang="en-US" altLang="en-US" sz="2600">
              <a:ea typeface="Calibri" pitchFamily="34" charset="0"/>
            </a:endParaRP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DBMS_DIMENSION - отображение информации об измерениях – иерархических связях между данными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Data Warehouse  - предметно-ориентированная база данных, предназначенная для отчетов и/или OLAP</a:t>
            </a:r>
          </a:p>
        </p:txBody>
      </p:sp>
    </p:spTree>
  </p:cSld>
  <p:clrMapOvr>
    <a:masterClrMapping/>
  </p:clrMapOvr>
  <p:transition/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DBMS_DEBUG</a:t>
            </a:r>
          </a:p>
        </p:txBody>
      </p:sp>
      <p:sp>
        <p:nvSpPr>
          <p:cNvPr id="225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DBMS_DEBUG – пакет для отладки PL/SQL-кода на сервере</a:t>
            </a:r>
          </a:p>
        </p:txBody>
      </p:sp>
    </p:spTree>
  </p:cSld>
  <p:clrMapOvr>
    <a:masterClrMapping/>
  </p:clrMapOvr>
  <p:transition/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DBMS_DDL</a:t>
            </a:r>
          </a:p>
        </p:txBody>
      </p:sp>
      <p:sp>
        <p:nvSpPr>
          <p:cNvPr id="2355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DBMS_DDL - эквиваленты команд DDL, которые нельзя использовать в PL/SQL непо­средственно: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ALTER COMPILE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CREATE_WRAPPED</a:t>
            </a:r>
          </a:p>
        </p:txBody>
      </p:sp>
    </p:spTree>
  </p:cSld>
  <p:clrMapOvr>
    <a:masterClrMapping/>
  </p:clrMapOvr>
  <p:transition/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DBMS_DESCRIBE</a:t>
            </a:r>
          </a:p>
        </p:txBody>
      </p:sp>
      <p:sp>
        <p:nvSpPr>
          <p:cNvPr id="2457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DBMS_DESCRIBE – позволяет получить информацию о процедурах</a:t>
            </a:r>
          </a:p>
          <a:p>
            <a:pPr marL="273050" lvl="0" indent="-273050"/>
            <a:endParaRPr sz="2600"/>
          </a:p>
        </p:txBody>
      </p:sp>
    </p:spTree>
  </p:cSld>
  <p:clrMapOvr>
    <a:masterClrMapping/>
  </p:clrMapOvr>
  <p:transition/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DBMS_FGA</a:t>
            </a:r>
          </a:p>
        </p:txBody>
      </p:sp>
      <p:sp>
        <p:nvSpPr>
          <p:cNvPr id="256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DBMS_FGA – пакет настройки и использования политик аудита: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добавление /удаление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включение/отключение 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FGA - Fine-Grained Audit</a:t>
            </a:r>
          </a:p>
        </p:txBody>
      </p:sp>
    </p:spTree>
  </p:cSld>
  <p:clrMapOvr>
    <a:masterClrMapping/>
  </p:clrMapOvr>
  <p:transition/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DBMS_FILE_TRANSFER</a:t>
            </a:r>
          </a:p>
        </p:txBody>
      </p:sp>
      <p:sp>
        <p:nvSpPr>
          <p:cNvPr id="2662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12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DBMS_FILE_TRANSFER – пересылка файлов между файловыми системами и базами данных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COPY_FILE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GET_FILE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PUT_FILE</a:t>
            </a:r>
          </a:p>
          <a:p>
            <a:pPr marL="273050" lvl="0" indent="-273050"/>
            <a:endParaRPr sz="2600">
              <a:ea typeface="Calibri" pitchFamily="34" charset="0"/>
            </a:endParaRPr>
          </a:p>
        </p:txBody>
      </p:sp>
      <p:pic>
        <p:nvPicPr>
          <p:cNvPr id="266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405188"/>
            <a:ext cx="5992813" cy="2760662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630238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Объектные привилегии - примеры</a:t>
            </a:r>
          </a:p>
        </p:txBody>
      </p:sp>
      <p:graphicFrame>
        <p:nvGraphicFramePr>
          <p:cNvPr id="46083" name="Таблица 5"/>
          <p:cNvGraphicFramePr>
            <a:graphicFrameLocks noGrp="1"/>
          </p:cNvGraphicFramePr>
          <p:nvPr/>
        </p:nvGraphicFramePr>
        <p:xfrm>
          <a:off x="539750" y="1250950"/>
          <a:ext cx="7993062" cy="5008559"/>
        </p:xfrm>
        <a:graphic>
          <a:graphicData uri="http://schemas.openxmlformats.org/drawingml/2006/table">
            <a:tbl>
              <a:tblPr/>
              <a:tblGrid>
                <a:gridCol w="1598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3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35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Привилегия</a:t>
                      </a: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 b="1">
                          <a:solidFill>
                            <a:srgbClr val="FFFFFF"/>
                          </a:solidFill>
                          <a:latin typeface="Gill Sans MT" pitchFamily="34" charset="0"/>
                        </a:rPr>
                        <a:t>TABLE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 b="1">
                          <a:solidFill>
                            <a:srgbClr val="FFFFFF"/>
                          </a:solidFill>
                          <a:latin typeface="Gill Sans MT" pitchFamily="34" charset="0"/>
                        </a:rPr>
                        <a:t>VIEW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 b="1">
                          <a:solidFill>
                            <a:srgbClr val="FFFFFF"/>
                          </a:solidFill>
                          <a:latin typeface="Gill Sans MT" pitchFamily="34" charset="0"/>
                        </a:rPr>
                        <a:t>SEQUENCE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 b="1">
                          <a:solidFill>
                            <a:srgbClr val="FFFFFF"/>
                          </a:solidFill>
                          <a:latin typeface="Gill Sans MT" pitchFamily="34" charset="0"/>
                        </a:rPr>
                        <a:t>PROCEDURE</a:t>
                      </a:r>
                      <a:endParaRPr b="1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ALTER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8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DELETE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8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EXECUTE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8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INDEX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8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INSERT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817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REFERENCES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08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SELECT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08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UPDATE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Gill Sans MT" pitchFamily="34" charset="0"/>
                        </a:rPr>
                        <a:t>+</a:t>
                      </a:r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/>
                      <a:endParaRPr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91442" marR="91442" marT="44983" marB="44983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DMS_FLASHBACK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DMS_FLASHBACK – пакет поддержки технологии flashback: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DISABLE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ENABLE_AT_SYSTEM_CHANGE_NUMBER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ENABLE_AT_TIME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GET_SYSTEM_CHANGE_NUMBER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TRANSACTION_BACKOUT</a:t>
            </a:r>
          </a:p>
        </p:txBody>
      </p:sp>
    </p:spTree>
  </p:cSld>
  <p:clrMapOvr>
    <a:masterClrMapping/>
  </p:clrMapOvr>
  <p:transition/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DMS_ HS_PASSTHROUGH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HS – Heterogeneous Services 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Пакет поддержки  интерфейса с базами данных отличными от Oracle – ANSI SQL для поддерживаемых баз  данных</a:t>
            </a:r>
          </a:p>
        </p:txBody>
      </p:sp>
    </p:spTree>
  </p:cSld>
  <p:clrMapOvr>
    <a:masterClrMapping/>
  </p:clrMapOvr>
  <p:transition/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DBMS_JAVA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DBMS_JAVA – пакет работы с хранимыми Java-процедурами</a:t>
            </a:r>
          </a:p>
        </p:txBody>
      </p:sp>
    </p:spTree>
  </p:cSld>
  <p:clrMapOvr>
    <a:masterClrMapping/>
  </p:clrMapOvr>
  <p:transition/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DMBS_LDAP</a:t>
            </a:r>
          </a:p>
        </p:txBody>
      </p:sp>
      <p:sp>
        <p:nvSpPr>
          <p:cNvPr id="3072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LDAP – Lightweight Directory Access Protocol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DMBS_LDAP – доступ к LDAP-серверам</a:t>
            </a:r>
          </a:p>
        </p:txBody>
      </p:sp>
    </p:spTree>
  </p:cSld>
  <p:clrMapOvr>
    <a:masterClrMapping/>
  </p:clrMapOvr>
  <p:transition/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DBMS_JOB</a:t>
            </a:r>
          </a:p>
        </p:txBody>
      </p:sp>
      <p:sp>
        <p:nvSpPr>
          <p:cNvPr id="3174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939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DBMS_JOB – поддержка управления заданиями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Задание – процедура, Pl-SQL блок, внешняя процедура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 Выполняется в фоновом режиме, надо задать количество одновременно выполняемых процессов</a:t>
            </a:r>
          </a:p>
          <a:p>
            <a:pPr marL="273050" lvl="0" indent="-273050"/>
            <a:endParaRPr lang="en-US" altLang="en-US" sz="2600">
              <a:ea typeface="Calibri" pitchFamily="34" charset="0"/>
            </a:endParaRPr>
          </a:p>
          <a:p>
            <a:pPr marL="273050" lvl="0" indent="-273050"/>
            <a:endParaRPr lang="en-US" altLang="en-US" sz="2600">
              <a:ea typeface="Calibri" pitchFamily="34" charset="0"/>
            </a:endParaRPr>
          </a:p>
        </p:txBody>
      </p:sp>
      <p:pic>
        <p:nvPicPr>
          <p:cNvPr id="3174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3357563"/>
            <a:ext cx="4246562" cy="8636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DBMS_JOB</a:t>
            </a:r>
          </a:p>
        </p:txBody>
      </p:sp>
      <p:sp>
        <p:nvSpPr>
          <p:cNvPr id="327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95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 dirty="0">
                <a:ea typeface="Calibri" pitchFamily="34" charset="0"/>
              </a:rPr>
              <a:t>SUBMIT</a:t>
            </a:r>
            <a:r>
              <a:rPr lang="en-US" altLang="en-US" sz="2600" dirty="0">
                <a:ea typeface="Calibri" pitchFamily="34" charset="0"/>
              </a:rPr>
              <a:t> – </a:t>
            </a:r>
            <a:r>
              <a:rPr lang="en-US" altLang="en-US" sz="2600" dirty="0" err="1">
                <a:ea typeface="Calibri" pitchFamily="34" charset="0"/>
              </a:rPr>
              <a:t>создание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задания</a:t>
            </a:r>
            <a:endParaRPr lang="en-US" altLang="en-US" sz="2600" dirty="0">
              <a:ea typeface="Calibri" pitchFamily="34" charset="0"/>
            </a:endParaRP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ISUBMIT – </a:t>
            </a:r>
            <a:r>
              <a:rPr lang="en-US" altLang="en-US" sz="2600" dirty="0" err="1">
                <a:ea typeface="Calibri" pitchFamily="34" charset="0"/>
              </a:rPr>
              <a:t>создание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задания</a:t>
            </a:r>
            <a:r>
              <a:rPr lang="en-US" altLang="en-US" sz="2600" dirty="0">
                <a:ea typeface="Calibri" pitchFamily="34" charset="0"/>
              </a:rPr>
              <a:t> с </a:t>
            </a:r>
            <a:r>
              <a:rPr lang="en-US" altLang="en-US" sz="2600" dirty="0" err="1">
                <a:ea typeface="Calibri" pitchFamily="34" charset="0"/>
              </a:rPr>
              <a:t>номером</a:t>
            </a:r>
            <a:endParaRPr lang="en-US" altLang="en-US" sz="2600" dirty="0">
              <a:ea typeface="Calibri" pitchFamily="34" charset="0"/>
            </a:endParaRP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REMOVE – </a:t>
            </a:r>
            <a:r>
              <a:rPr lang="en-US" altLang="en-US" sz="2600" dirty="0" err="1">
                <a:ea typeface="Calibri" pitchFamily="34" charset="0"/>
              </a:rPr>
              <a:t>удаление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задания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из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очереди</a:t>
            </a:r>
            <a:endParaRPr lang="en-US" altLang="en-US" sz="2600" dirty="0">
              <a:ea typeface="Calibri" pitchFamily="34" charset="0"/>
            </a:endParaRP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RUN – </a:t>
            </a:r>
            <a:r>
              <a:rPr lang="en-US" altLang="en-US" sz="2600" dirty="0" err="1">
                <a:ea typeface="Calibri" pitchFamily="34" charset="0"/>
              </a:rPr>
              <a:t>немедленное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выполнение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задания</a:t>
            </a:r>
            <a:r>
              <a:rPr lang="en-US" altLang="en-US" sz="2600" dirty="0">
                <a:ea typeface="Calibri" pitchFamily="34" charset="0"/>
              </a:rPr>
              <a:t> в </a:t>
            </a:r>
            <a:r>
              <a:rPr lang="en-US" altLang="en-US" sz="2600" dirty="0" err="1">
                <a:ea typeface="Calibri" pitchFamily="34" charset="0"/>
              </a:rPr>
              <a:t>пользовательском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сеансе</a:t>
            </a:r>
            <a:r>
              <a:rPr lang="en-US" altLang="en-US" sz="2600" dirty="0">
                <a:ea typeface="Calibri" pitchFamily="34" charset="0"/>
              </a:rPr>
              <a:t> </a:t>
            </a: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BROKEN – </a:t>
            </a:r>
            <a:r>
              <a:rPr lang="en-US" altLang="en-US" sz="2600" dirty="0" err="1">
                <a:ea typeface="Calibri" pitchFamily="34" charset="0"/>
              </a:rPr>
              <a:t>разрушение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задания</a:t>
            </a:r>
            <a:r>
              <a:rPr lang="en-US" altLang="en-US" sz="2600" dirty="0">
                <a:ea typeface="Calibri" pitchFamily="34" charset="0"/>
              </a:rPr>
              <a:t> (16)</a:t>
            </a: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INSTANCE – </a:t>
            </a:r>
            <a:r>
              <a:rPr lang="en-US" altLang="en-US" sz="2600" dirty="0" err="1">
                <a:ea typeface="Calibri" pitchFamily="34" charset="0"/>
              </a:rPr>
              <a:t>указание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экземпляра</a:t>
            </a:r>
            <a:endParaRPr lang="en-US" altLang="en-US" sz="2600" dirty="0">
              <a:ea typeface="Calibri" pitchFamily="34" charset="0"/>
            </a:endParaRP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NEXT_DATE – </a:t>
            </a:r>
            <a:r>
              <a:rPr lang="en-US" altLang="en-US" sz="2600" dirty="0" err="1">
                <a:ea typeface="Calibri" pitchFamily="34" charset="0"/>
              </a:rPr>
              <a:t>изменение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времени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выполнения</a:t>
            </a:r>
            <a:endParaRPr lang="en-US" altLang="en-US" sz="2600" dirty="0">
              <a:ea typeface="Calibri" pitchFamily="34" charset="0"/>
            </a:endParaRP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INTERVAL – </a:t>
            </a:r>
            <a:r>
              <a:rPr lang="en-US" altLang="en-US" sz="2600" dirty="0" err="1">
                <a:ea typeface="Calibri" pitchFamily="34" charset="0"/>
              </a:rPr>
              <a:t>изменение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интервала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выполнения</a:t>
            </a:r>
            <a:endParaRPr lang="en-US" altLang="en-US" sz="2600" dirty="0">
              <a:ea typeface="Calibri" pitchFamily="34" charset="0"/>
            </a:endParaRP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CHANGE – </a:t>
            </a:r>
            <a:r>
              <a:rPr lang="en-US" altLang="en-US" sz="2600" dirty="0" err="1">
                <a:ea typeface="Calibri" pitchFamily="34" charset="0"/>
              </a:rPr>
              <a:t>изменение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параметров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задания</a:t>
            </a:r>
            <a:endParaRPr lang="en-US" altLang="en-US" sz="2600" dirty="0">
              <a:ea typeface="Calibri" pitchFamily="34" charset="0"/>
            </a:endParaRP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WHAT – </a:t>
            </a:r>
            <a:r>
              <a:rPr lang="en-US" altLang="en-US" sz="2600" dirty="0" err="1">
                <a:ea typeface="Calibri" pitchFamily="34" charset="0"/>
              </a:rPr>
              <a:t>изменение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задания</a:t>
            </a:r>
            <a:endParaRPr lang="en-US" altLang="en-US" sz="2600" dirty="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 dirty="0">
                <a:latin typeface="Calibri" pitchFamily="34" charset="0"/>
                <a:ea typeface="Calibri" pitchFamily="34" charset="0"/>
              </a:rPr>
              <a:t>DBMS_JOB</a:t>
            </a: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589588"/>
            <a:ext cx="7135813" cy="487362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379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196975"/>
            <a:ext cx="7269163" cy="15113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379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2763838"/>
            <a:ext cx="7197725" cy="1871662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3798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5" y="3919538"/>
            <a:ext cx="819150" cy="5429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379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4941888"/>
            <a:ext cx="8053388" cy="5746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DBMS_JOB</a:t>
            </a:r>
          </a:p>
        </p:txBody>
      </p:sp>
      <p:pic>
        <p:nvPicPr>
          <p:cNvPr id="348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2951162" cy="1131887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482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2400300"/>
            <a:ext cx="5327650" cy="2001838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4821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4402138"/>
            <a:ext cx="4659313" cy="1906587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DBMS_JOB</a:t>
            </a:r>
          </a:p>
        </p:txBody>
      </p:sp>
      <p:pic>
        <p:nvPicPr>
          <p:cNvPr id="3584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196975"/>
            <a:ext cx="4968875" cy="20828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584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306763"/>
            <a:ext cx="5646738" cy="1487487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584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8" y="4941888"/>
            <a:ext cx="4483100" cy="12541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DBMS_SCHEDULER</a:t>
            </a:r>
          </a:p>
        </p:txBody>
      </p:sp>
      <p:sp>
        <p:nvSpPr>
          <p:cNvPr id="368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Schedule – расписание </a:t>
            </a:r>
            <a:endParaRPr lang="en-US" altLang="en-US" sz="2600">
              <a:latin typeface="Gill Sans MT" pitchFamily="34" charset="0"/>
            </a:endParaRPr>
          </a:p>
          <a:p>
            <a:pPr marL="273050" lvl="0" indent="-273050"/>
            <a:r>
              <a:rPr sz="2600"/>
              <a:t>Program - программа</a:t>
            </a:r>
            <a:endParaRPr lang="en-US" altLang="en-US" sz="2600">
              <a:latin typeface="Gill Sans MT" pitchFamily="34" charset="0"/>
            </a:endParaRPr>
          </a:p>
          <a:p>
            <a:pPr marL="273050" lvl="0" indent="-273050"/>
            <a:r>
              <a:rPr sz="2600"/>
              <a:t>Job</a:t>
            </a:r>
            <a:r>
              <a:rPr lang="en-US" altLang="en-US" sz="2600">
                <a:latin typeface="Gill Sans MT" pitchFamily="34" charset="0"/>
              </a:rPr>
              <a:t> – </a:t>
            </a:r>
            <a:r>
              <a:rPr sz="2600"/>
              <a:t>плановая программа</a:t>
            </a:r>
            <a:br>
              <a:rPr sz="2600"/>
            </a:br>
            <a:endParaRPr sz="2600"/>
          </a:p>
          <a:p>
            <a:pPr marL="273050" lvl="0" indent="-273050"/>
            <a:endParaRPr sz="2600">
              <a:ea typeface="Calibri" pitchFamily="34" charset="0"/>
            </a:endParaRPr>
          </a:p>
          <a:p>
            <a:pPr marL="273050" lvl="0" indent="-273050"/>
            <a:endParaRPr sz="26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588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Роли - </a:t>
            </a:r>
            <a:r>
              <a:rPr lang="en-US" altLang="ru-RU">
                <a:latin typeface="Bookman Old Style" pitchFamily="18" charset="0"/>
              </a:rPr>
              <a:t>ROLES</a:t>
            </a:r>
            <a:endParaRPr lang="ru-RU" altLang="ru-RU"/>
          </a:p>
        </p:txBody>
      </p:sp>
      <p:sp>
        <p:nvSpPr>
          <p:cNvPr id="47107" name="Объект 2"/>
          <p:cNvSpPr>
            <a:spLocks noGrp="1"/>
          </p:cNvSpPr>
          <p:nvPr>
            <p:ph sz="quarter" idx="1"/>
          </p:nvPr>
        </p:nvSpPr>
        <p:spPr>
          <a:xfrm>
            <a:off x="250825" y="1268413"/>
            <a:ext cx="8229600" cy="49593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/>
              <a:t>Роль – это именованный набор привилегий</a:t>
            </a:r>
          </a:p>
          <a:p>
            <a:pPr lvl="0"/>
            <a:endParaRPr lang="ru-RU" altLang="ru-RU" sz="2600"/>
          </a:p>
          <a:p>
            <a:pPr lvl="0"/>
            <a:endParaRPr lang="ru-RU" altLang="ru-RU" sz="2600"/>
          </a:p>
        </p:txBody>
      </p:sp>
      <p:pic>
        <p:nvPicPr>
          <p:cNvPr id="4710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773238"/>
            <a:ext cx="5651500" cy="1008062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4710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2603500"/>
            <a:ext cx="7212013" cy="6096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47110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" y="3182938"/>
            <a:ext cx="5721350" cy="16859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47111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63" y="4854575"/>
            <a:ext cx="5334000" cy="14478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DBMS_SCHEDULER</a:t>
            </a:r>
          </a:p>
        </p:txBody>
      </p:sp>
      <p:pic>
        <p:nvPicPr>
          <p:cNvPr id="378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196975"/>
            <a:ext cx="3673475" cy="1728788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4941888"/>
            <a:ext cx="2705100" cy="14382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2925763"/>
            <a:ext cx="3714750" cy="18573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DBMS_SCHEDULER</a:t>
            </a:r>
          </a:p>
        </p:txBody>
      </p:sp>
      <p:pic>
        <p:nvPicPr>
          <p:cNvPr id="389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41438"/>
            <a:ext cx="2309812" cy="15113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891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1311275"/>
            <a:ext cx="3238500" cy="13335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891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3429000"/>
            <a:ext cx="3476625" cy="25146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38918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3" y="2805113"/>
            <a:ext cx="3217862" cy="33305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DBMS_JOB, DBMS_SCHEDULER</a:t>
            </a:r>
          </a:p>
        </p:txBody>
      </p:sp>
      <p:sp>
        <p:nvSpPr>
          <p:cNvPr id="399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>
                <a:ea typeface="Calibri" pitchFamily="34" charset="0"/>
              </a:rPr>
              <a:t>Представления словаря:</a:t>
            </a:r>
            <a:endParaRPr lang="en-US" altLang="en-US" sz="2600">
              <a:ea typeface="Calibri" pitchFamily="34" charset="0"/>
            </a:endParaRPr>
          </a:p>
          <a:p>
            <a:pPr marL="547688" lvl="1" indent="-273050"/>
            <a:r>
              <a:rPr sz="2300">
                <a:ea typeface="Calibri" pitchFamily="34" charset="0"/>
              </a:rPr>
              <a:t>DBA_JOBS </a:t>
            </a:r>
            <a:endParaRPr lang="en-US" altLang="en-US" sz="2300">
              <a:ea typeface="Calibri" pitchFamily="34" charset="0"/>
            </a:endParaRP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USER_JOBS</a:t>
            </a:r>
          </a:p>
          <a:p>
            <a:pPr marL="547688" lvl="1" indent="-273050"/>
            <a:endParaRPr lang="en-US" altLang="en-US" sz="2300">
              <a:ea typeface="Calibri" pitchFamily="34" charset="0"/>
            </a:endParaRP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USER_SCHEDULER_SCHEDULES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USER_SCHEDULER_PROGRAMS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USER_SCHEDULER_JOBS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USER_SCHEDULER_JOB_LOG</a:t>
            </a:r>
          </a:p>
        </p:txBody>
      </p:sp>
    </p:spTree>
  </p:cSld>
  <p:clrMapOvr>
    <a:masterClrMapping/>
  </p:clrMapOvr>
  <p:transition/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DBMS_JOB, DBMS_SCHEDULER</a:t>
            </a:r>
          </a:p>
        </p:txBody>
      </p:sp>
      <p:sp>
        <p:nvSpPr>
          <p:cNvPr id="409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>
                <a:ea typeface="Calibri" pitchFamily="34" charset="0"/>
              </a:rPr>
              <a:t>Права: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Роль</a:t>
            </a:r>
            <a:r>
              <a:rPr lang="en-US" altLang="en-US" sz="2300">
                <a:ea typeface="Calibri" pitchFamily="34" charset="0"/>
              </a:rPr>
              <a:t> SCHEDULERADMIN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Права на объекты</a:t>
            </a:r>
          </a:p>
        </p:txBody>
      </p:sp>
    </p:spTree>
  </p:cSld>
  <p:clrMapOvr>
    <a:masterClrMapping/>
  </p:clrMapOvr>
  <p:transition/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DBMS_LOB</a:t>
            </a:r>
          </a:p>
        </p:txBody>
      </p:sp>
      <p:sp>
        <p:nvSpPr>
          <p:cNvPr id="419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DBMS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_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LOB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 - работа с большими объектами – изображения, звук, видео, файлы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300" b="1" i="0" u="none" strike="noStrike" kern="1200" cap="all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Blob</a:t>
            </a:r>
            <a:r>
              <a:rPr kumimoji="0" 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– неструктурированные двоичные данные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300" b="1" i="0" u="none" strike="noStrike" kern="1200" cap="all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Clob</a:t>
            </a:r>
            <a:r>
              <a:rPr kumimoji="0" 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– символьные данные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300" b="1" i="0" u="none" strike="noStrike" kern="1200" cap="all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Bfile</a:t>
            </a:r>
            <a:r>
              <a:rPr kumimoji="0" 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 – внешние файлы операционной системы, содержащие двоичные данные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LOB - объект состоит из локатора и значения: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Локатор – это внутренний указатель на фактическое значение большого объекта</a:t>
            </a:r>
          </a:p>
          <a:p>
            <a:pPr marL="547688" marR="0" lvl="1" indent="-27305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3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Значение – это реальное содержимое объекта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+mn-cs" pitchFamily="34" charset="0"/>
              </a:rPr>
              <a:t>Доступ к значениям больших объектов осуществляется с помощью соответствующего локатора</a:t>
            </a: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itchFamily="34" charset="0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itchFamily="34" charset="0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DBMS_LOCK</a:t>
            </a:r>
          </a:p>
        </p:txBody>
      </p:sp>
      <p:sp>
        <p:nvSpPr>
          <p:cNvPr id="430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DBMS_LOCK – пакет управления  блокировками:</a:t>
            </a:r>
          </a:p>
          <a:p>
            <a:pPr marL="547688" lvl="1" indent="-273050"/>
            <a:r>
              <a:rPr sz="2300"/>
              <a:t>Задать блокировку</a:t>
            </a:r>
          </a:p>
          <a:p>
            <a:pPr marL="547688" lvl="1" indent="-273050"/>
            <a:r>
              <a:rPr sz="2300"/>
              <a:t>Задать уникальное имя блокировки</a:t>
            </a:r>
          </a:p>
          <a:p>
            <a:pPr marL="547688" lvl="1" indent="-273050"/>
            <a:r>
              <a:rPr sz="2300"/>
              <a:t>Изменить режим блокировки</a:t>
            </a:r>
          </a:p>
          <a:p>
            <a:pPr marL="547688" lvl="1" indent="-273050"/>
            <a:r>
              <a:rPr sz="2300"/>
              <a:t>Снять блокировку</a:t>
            </a:r>
            <a:endParaRPr sz="23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DBMS_LOGMNR</a:t>
            </a:r>
          </a:p>
        </p:txBody>
      </p:sp>
      <p:sp>
        <p:nvSpPr>
          <p:cNvPr id="440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DBMS_LOGMNR – пакет поддержки технологии Log Miner – анализ данных журналов повторного выполнения</a:t>
            </a:r>
          </a:p>
          <a:p>
            <a:pPr marL="273050" lvl="0" indent="-273050"/>
            <a:endParaRPr lang="en-US" altLang="en-US" sz="26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DBMS_METADATA</a:t>
            </a:r>
          </a:p>
        </p:txBody>
      </p:sp>
      <p:sp>
        <p:nvSpPr>
          <p:cNvPr id="450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DBMS_METADATA – позволяет производить извлечение из словаря информации об объектах базы данных в виде XML или DDL</a:t>
            </a:r>
          </a:p>
          <a:p>
            <a:pPr marL="273050" lvl="0" indent="-273050"/>
            <a:endParaRPr lang="en-US" altLang="en-US" sz="2600">
              <a:ea typeface="Calibri" pitchFamily="34" charset="0"/>
            </a:endParaRPr>
          </a:p>
        </p:txBody>
      </p:sp>
      <p:pic>
        <p:nvPicPr>
          <p:cNvPr id="4506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565400"/>
            <a:ext cx="7010400" cy="14192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DBMS_MONITOR</a:t>
            </a:r>
          </a:p>
        </p:txBody>
      </p:sp>
      <p:sp>
        <p:nvSpPr>
          <p:cNvPr id="460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DBMS_MONITOR – предоставление данных:</a:t>
            </a:r>
          </a:p>
          <a:p>
            <a:pPr marL="547688" lvl="1" indent="-273050"/>
            <a:r>
              <a:rPr sz="2300"/>
              <a:t>Сбор статистики</a:t>
            </a:r>
          </a:p>
          <a:p>
            <a:pPr marL="547688" lvl="1" indent="-273050"/>
            <a:r>
              <a:rPr sz="2300"/>
              <a:t>Сбор трассировочных данных </a:t>
            </a:r>
          </a:p>
        </p:txBody>
      </p:sp>
    </p:spTree>
  </p:cSld>
  <p:clrMapOvr>
    <a:masterClrMapping/>
  </p:clrMapOvr>
  <p:transition/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DBMS_OUTPUT</a:t>
            </a:r>
          </a:p>
        </p:txBody>
      </p:sp>
      <p:sp>
        <p:nvSpPr>
          <p:cNvPr id="471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DBMS_OUTPUT – серверный вывод</a:t>
            </a:r>
          </a:p>
          <a:p>
            <a:pPr marL="273050" lvl="0" indent="-273050"/>
            <a:endParaRPr lang="en-US" altLang="en-US" sz="26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профиля безопасности </a:t>
            </a:r>
          </a:p>
        </p:txBody>
      </p:sp>
      <p:pic>
        <p:nvPicPr>
          <p:cNvPr id="4813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30313"/>
            <a:ext cx="8281987" cy="24860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DBMS_PIPE</a:t>
            </a:r>
          </a:p>
        </p:txBody>
      </p:sp>
      <p:sp>
        <p:nvSpPr>
          <p:cNvPr id="481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572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DBMS_PIPE - обмен сообщениями между сеансами одной или нескольких баз данных</a:t>
            </a:r>
          </a:p>
        </p:txBody>
      </p:sp>
      <p:pic>
        <p:nvPicPr>
          <p:cNvPr id="48132" name="Picture 2" descr="Картинки по запросу dbms_pip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3" y="2852738"/>
            <a:ext cx="5688012" cy="29749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DBMS_PIPE</a:t>
            </a:r>
          </a:p>
        </p:txBody>
      </p:sp>
      <p:sp>
        <p:nvSpPr>
          <p:cNvPr id="4915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36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CREATE_PIPE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NEXT_ITEM_TYPE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PACK_MESSAGE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PURGE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RECEIVE_MESSAGE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REMOVE_PIPE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RESET_BUFFER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UNIQUE_SESSION_NAME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UNPACK_MESSAGE</a:t>
            </a:r>
          </a:p>
        </p:txBody>
      </p:sp>
    </p:spTree>
  </p:cSld>
  <p:clrMapOvr>
    <a:masterClrMapping/>
  </p:clrMapOvr>
  <p:transition/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DBMS_TRACE, DBMS_PROFILER, DBMS_HPROF</a:t>
            </a:r>
          </a:p>
        </p:txBody>
      </p:sp>
      <p:sp>
        <p:nvSpPr>
          <p:cNvPr id="5017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975" cy="4937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Пакеты сбора данных  для анализа производительности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Сохраняются данные о выполнении различных процедур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Плоский и иерархический профайлеры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itchFamily="34" charset="0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DBMS_RANDOM</a:t>
            </a:r>
          </a:p>
        </p:txBody>
      </p:sp>
      <p:sp>
        <p:nvSpPr>
          <p:cNvPr id="512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03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DBMS_RANDOM - генератор случайных чисел</a:t>
            </a:r>
          </a:p>
        </p:txBody>
      </p:sp>
      <p:pic>
        <p:nvPicPr>
          <p:cNvPr id="5120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3600"/>
            <a:ext cx="5346700" cy="24511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120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25" y="2708275"/>
            <a:ext cx="2971800" cy="12096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DBMS_REDACT</a:t>
            </a:r>
          </a:p>
        </p:txBody>
      </p:sp>
      <p:sp>
        <p:nvSpPr>
          <p:cNvPr id="5222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466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>
                <a:ea typeface="Calibri" pitchFamily="34" charset="0"/>
              </a:rPr>
              <a:t>DBMS_REDACT</a:t>
            </a:r>
            <a:r>
              <a:rPr lang="en-US" altLang="en-US" sz="2600">
                <a:ea typeface="Calibri" pitchFamily="34" charset="0"/>
              </a:rPr>
              <a:t> – пакет, который предоставляет интерфейс для работы с Oracle Data Redaction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Маскировка данных, возвращаемых из запросов</a:t>
            </a:r>
          </a:p>
          <a:p>
            <a:pPr marL="273050" lvl="0" indent="-273050"/>
            <a:endParaRPr lang="en-US" altLang="en-US" sz="2600">
              <a:ea typeface="Calibri" pitchFamily="34" charset="0"/>
            </a:endParaRPr>
          </a:p>
        </p:txBody>
      </p:sp>
      <p:pic>
        <p:nvPicPr>
          <p:cNvPr id="52228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708275"/>
            <a:ext cx="4772025" cy="2754313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2229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5661025"/>
            <a:ext cx="8147050" cy="4730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DBMS_REDACT</a:t>
            </a:r>
          </a:p>
        </p:txBody>
      </p:sp>
      <p:sp>
        <p:nvSpPr>
          <p:cNvPr id="532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462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800">
                <a:ea typeface="Times New Roman" pitchFamily="18" charset="0"/>
              </a:rPr>
              <a:t>Создаем политику и добавляем правило, по которому день в дате рождения заменяется на первое число:</a:t>
            </a:r>
          </a:p>
        </p:txBody>
      </p:sp>
      <p:pic>
        <p:nvPicPr>
          <p:cNvPr id="5325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81300"/>
            <a:ext cx="8923338" cy="274796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DBMS_REDACT</a:t>
            </a:r>
          </a:p>
        </p:txBody>
      </p:sp>
      <p:sp>
        <p:nvSpPr>
          <p:cNvPr id="542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800">
                <a:ea typeface="Times New Roman" pitchFamily="18" charset="0"/>
              </a:rPr>
              <a:t>Добавляем в policy условие показывать только 5 последних цифр телефона:</a:t>
            </a:r>
          </a:p>
        </p:txBody>
      </p:sp>
      <p:pic>
        <p:nvPicPr>
          <p:cNvPr id="54276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349500"/>
            <a:ext cx="7632700" cy="3341688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DBMS_REDACT</a:t>
            </a:r>
          </a:p>
        </p:txBody>
      </p:sp>
      <p:sp>
        <p:nvSpPr>
          <p:cNvPr id="5529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85838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800">
                <a:ea typeface="Times New Roman" pitchFamily="18" charset="0"/>
              </a:rPr>
              <a:t>Добавляем в политику условие скрывать домен электронной почты</a:t>
            </a:r>
          </a:p>
        </p:txBody>
      </p:sp>
      <p:pic>
        <p:nvPicPr>
          <p:cNvPr id="55300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2349500"/>
            <a:ext cx="8928100" cy="33559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85875"/>
            <a:ext cx="6264275" cy="423863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632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920875"/>
            <a:ext cx="9036050" cy="1868488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6324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" y="4076700"/>
            <a:ext cx="8929687" cy="1373188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56325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DBMS_REDACT</a:t>
            </a:r>
          </a:p>
        </p:txBody>
      </p:sp>
    </p:spTree>
  </p:cSld>
  <p:clrMapOvr>
    <a:masterClrMapping/>
  </p:clrMapOvr>
  <p:transition/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DBMS_REPAIR</a:t>
            </a:r>
          </a:p>
        </p:txBody>
      </p:sp>
      <p:sp>
        <p:nvSpPr>
          <p:cNvPr id="5734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DBMS_REPAIR – выявление проблем и восстановление при сбоях:</a:t>
            </a:r>
          </a:p>
          <a:p>
            <a:pPr marL="273050" lvl="0" indent="-273050"/>
            <a:r>
              <a:rPr sz="2600"/>
              <a:t>Обнаруживает и сообщает о сбоях в таблице или индексе</a:t>
            </a:r>
            <a:endParaRPr sz="2600">
              <a:ea typeface="Calibri" pitchFamily="34" charset="0"/>
            </a:endParaRPr>
          </a:p>
          <a:p>
            <a:pPr marL="273050" lvl="0" indent="-273050"/>
            <a:r>
              <a:rPr sz="2600"/>
              <a:t>Отмечает блоки как поврежденные при сканировании таблиц и индексов</a:t>
            </a:r>
          </a:p>
          <a:p>
            <a:pPr marL="273050" lvl="0" indent="-273050"/>
            <a:r>
              <a:rPr sz="2600"/>
              <a:t>Предоставляет функции для восстановления внешних ключей «сирот»</a:t>
            </a:r>
            <a:endParaRPr sz="26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Свойства созданного профиля</a:t>
            </a:r>
          </a:p>
        </p:txBody>
      </p:sp>
      <p:pic>
        <p:nvPicPr>
          <p:cNvPr id="4915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916113"/>
            <a:ext cx="7008812" cy="36068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4915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68413"/>
            <a:ext cx="5308600" cy="4699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 dirty="0">
                <a:latin typeface="Calibri" pitchFamily="34" charset="0"/>
                <a:ea typeface="Calibri" pitchFamily="34" charset="0"/>
              </a:rPr>
              <a:t>DBMS_RESOURSE_MANAGER</a:t>
            </a:r>
          </a:p>
        </p:txBody>
      </p:sp>
      <p:sp>
        <p:nvSpPr>
          <p:cNvPr id="5837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DBMS_RESOURSE_MANAGER</a:t>
            </a:r>
          </a:p>
          <a:p>
            <a:pPr marL="273050" lvl="0" indent="-273050"/>
            <a:r>
              <a:rPr lang="en-US" altLang="en-US" sz="2600" dirty="0">
                <a:ea typeface="Calibri" pitchFamily="34" charset="0"/>
              </a:rPr>
              <a:t>RESOURSE_MANAGER_PRIVS</a:t>
            </a:r>
          </a:p>
          <a:p>
            <a:pPr marL="273050" lvl="0" indent="-273050"/>
            <a:r>
              <a:rPr lang="en-US" altLang="en-US" sz="2600" dirty="0" err="1">
                <a:ea typeface="Calibri" pitchFamily="34" charset="0"/>
              </a:rPr>
              <a:t>администрирование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базы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данных</a:t>
            </a:r>
            <a:endParaRPr lang="en-US" altLang="en-US" sz="2600" dirty="0">
              <a:ea typeface="Calibri" pitchFamily="34" charset="0"/>
            </a:endParaRPr>
          </a:p>
          <a:p>
            <a:pPr marL="273050" lvl="0" indent="-273050"/>
            <a:r>
              <a:rPr lang="en-US" altLang="en-US" sz="2600" dirty="0" err="1">
                <a:ea typeface="Calibri" pitchFamily="34" charset="0"/>
              </a:rPr>
              <a:t>сопровождение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планов</a:t>
            </a:r>
            <a:r>
              <a:rPr lang="en-US" altLang="en-US" sz="2600" dirty="0">
                <a:ea typeface="Calibri" pitchFamily="34" charset="0"/>
              </a:rPr>
              <a:t> </a:t>
            </a:r>
            <a:r>
              <a:rPr lang="en-US" altLang="en-US" sz="2600" dirty="0" err="1">
                <a:ea typeface="Calibri" pitchFamily="34" charset="0"/>
              </a:rPr>
              <a:t>ресурсов</a:t>
            </a:r>
            <a:endParaRPr lang="en-US" altLang="en-US" sz="2600" dirty="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DBMS_ROWID</a:t>
            </a:r>
          </a:p>
        </p:txBody>
      </p:sp>
      <p:sp>
        <p:nvSpPr>
          <p:cNvPr id="5939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DBMS_ROWID – пакет для управления ROWID: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создание</a:t>
            </a:r>
            <a:r>
              <a:rPr lang="en-US" altLang="en-US" sz="2300">
                <a:ea typeface="Calibri" pitchFamily="34" charset="0"/>
              </a:rPr>
              <a:t> и извлечение информации о строках таблиц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нахождение строки в блоке</a:t>
            </a:r>
          </a:p>
          <a:p>
            <a:pPr marL="273050" lvl="0" indent="-273050"/>
            <a:endParaRPr sz="26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DBMS_SERVICE</a:t>
            </a:r>
          </a:p>
        </p:txBody>
      </p:sp>
      <p:sp>
        <p:nvSpPr>
          <p:cNvPr id="6041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DBMS_SERVICE – управление службами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Используется в single instance и в RAC (Real Application Cluster)</a:t>
            </a:r>
          </a:p>
          <a:p>
            <a:pPr marL="273050" lvl="0" indent="-273050"/>
            <a:r>
              <a:rPr sz="2600"/>
              <a:t>позволяет создавать, удалять, запускать и останавливать службы </a:t>
            </a:r>
            <a:endParaRPr lang="en-US" altLang="en-US" sz="2600">
              <a:latin typeface="Gill Sans MT" pitchFamily="34" charset="0"/>
            </a:endParaRPr>
          </a:p>
          <a:p>
            <a:pPr marL="273050" lvl="0" indent="-273050"/>
            <a:r>
              <a:rPr sz="2600"/>
              <a:t>позволяет отключать все сеансы</a:t>
            </a:r>
            <a:r>
              <a:rPr lang="en-US" altLang="en-US" sz="2600">
                <a:latin typeface="Gill Sans MT" pitchFamily="34" charset="0"/>
              </a:rPr>
              <a:t> </a:t>
            </a:r>
            <a:r>
              <a:rPr sz="2600"/>
              <a:t>удаленной службы</a:t>
            </a:r>
            <a:endParaRPr sz="26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DBMS_SHARED_POOL</a:t>
            </a:r>
          </a:p>
        </p:txBody>
      </p:sp>
      <p:sp>
        <p:nvSpPr>
          <p:cNvPr id="6144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DBMS_SHARED_POOL – пакет, позволяющий управлять разделяемым пулом SGA:</a:t>
            </a:r>
          </a:p>
          <a:p>
            <a:pPr marL="547688" lvl="1" indent="-273050"/>
            <a:r>
              <a:rPr sz="2300"/>
              <a:t>загрузка больших объектов </a:t>
            </a:r>
          </a:p>
          <a:p>
            <a:pPr marL="547688" lvl="1" indent="-273050"/>
            <a:r>
              <a:rPr sz="2300"/>
              <a:t>часто выполняемые триггеры</a:t>
            </a:r>
          </a:p>
          <a:p>
            <a:pPr marL="547688" lvl="1" indent="-273050"/>
            <a:r>
              <a:rPr sz="2300"/>
              <a:t>поддержка последовательностей</a:t>
            </a:r>
            <a:endParaRPr sz="2300">
              <a:ea typeface="Calibri" pitchFamily="34" charset="0"/>
            </a:endParaRPr>
          </a:p>
        </p:txBody>
      </p:sp>
      <p:pic>
        <p:nvPicPr>
          <p:cNvPr id="6144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3789363"/>
            <a:ext cx="8059737" cy="1871662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DBMS_SPACE</a:t>
            </a:r>
          </a:p>
        </p:txBody>
      </p:sp>
      <p:sp>
        <p:nvSpPr>
          <p:cNvPr id="624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DBMS_SPACE – пакет управления потребностью в дисковом пространстве: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Наличие / отсутствие свободных блоков</a:t>
            </a:r>
          </a:p>
          <a:p>
            <a:pPr marL="547688" lvl="1" indent="-273050"/>
            <a:r>
              <a:rPr sz="2300">
                <a:ea typeface="Calibri" pitchFamily="34" charset="0"/>
              </a:rPr>
              <a:t>Рост объектов</a:t>
            </a:r>
          </a:p>
        </p:txBody>
      </p:sp>
    </p:spTree>
  </p:cSld>
  <p:clrMapOvr>
    <a:masterClrMapping/>
  </p:clrMapOvr>
  <p:transition/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DBMS_SQL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DBMS_SQL – пакет для работы с динамическим SQL</a:t>
            </a:r>
          </a:p>
        </p:txBody>
      </p:sp>
      <p:pic>
        <p:nvPicPr>
          <p:cNvPr id="6349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773238"/>
            <a:ext cx="6037263" cy="4176712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DBMS_STANDARD, STANDARD</a:t>
            </a:r>
          </a:p>
        </p:txBody>
      </p:sp>
      <p:sp>
        <p:nvSpPr>
          <p:cNvPr id="645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DBMS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_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STANDARD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,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STANDARD –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 реализация всех базовых функций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PL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/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SQL</a:t>
            </a: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DBMS_STATS</a:t>
            </a:r>
          </a:p>
        </p:txBody>
      </p:sp>
      <p:sp>
        <p:nvSpPr>
          <p:cNvPr id="6553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780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DBMS_STATS – сбор статистики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статистические данные используются оптимизатором CBO (Cost Based Optimizer)</a:t>
            </a:r>
          </a:p>
        </p:txBody>
      </p:sp>
      <p:pic>
        <p:nvPicPr>
          <p:cNvPr id="6554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213100"/>
            <a:ext cx="6561138" cy="1944688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DBMS_TRANSACTION</a:t>
            </a:r>
          </a:p>
        </p:txBody>
      </p:sp>
      <p:sp>
        <p:nvSpPr>
          <p:cNvPr id="6656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362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DBMS_TRANSACTION</a:t>
            </a:r>
            <a:r>
              <a:rPr kumimoji="0" lang="ru-RU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 – пакет управления транзакциями</a:t>
            </a:r>
            <a:endParaRPr kumimoji="0" lang="en-US" sz="2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Read only   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Read write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*Set isolation level read committed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*Set isolation level serializable</a:t>
            </a:r>
            <a:endParaRPr kumimoji="0" lang="en-US" sz="2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*Lock table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endParaRPr kumimoji="0" lang="ru-RU" sz="2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itchFamily="34" charset="0"/>
            </a:endParaRPr>
          </a:p>
        </p:txBody>
      </p:sp>
      <p:pic>
        <p:nvPicPr>
          <p:cNvPr id="6656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724400"/>
            <a:ext cx="5521325" cy="1595438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Блокировки</a:t>
            </a:r>
          </a:p>
        </p:txBody>
      </p:sp>
      <p:sp>
        <p:nvSpPr>
          <p:cNvPr id="6758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Блокировка –</a:t>
            </a:r>
            <a:r>
              <a:rPr lang="en-US" altLang="en-US" sz="2600">
                <a:latin typeface="Gill Sans MT" pitchFamily="34" charset="0"/>
              </a:rPr>
              <a:t> </a:t>
            </a:r>
            <a:r>
              <a:rPr sz="2600"/>
              <a:t>механизм, используемый для управления одновременным доступом к общему ресурсу</a:t>
            </a:r>
            <a:endParaRPr lang="en-US" altLang="en-US" sz="2600">
              <a:latin typeface="Gill Sans MT" pitchFamily="34" charset="0"/>
            </a:endParaRPr>
          </a:p>
          <a:p>
            <a:pPr marL="273050" lvl="0" indent="-273050"/>
            <a:r>
              <a:rPr sz="2600"/>
              <a:t>ORACLE блокирует данные на уровне строк</a:t>
            </a:r>
            <a:endParaRPr lang="en-US" altLang="en-US" sz="2600">
              <a:latin typeface="Gill Sans MT" pitchFamily="34" charset="0"/>
            </a:endParaRPr>
          </a:p>
          <a:p>
            <a:pPr marL="273050" lvl="0" indent="-273050"/>
            <a:r>
              <a:rPr sz="2600"/>
              <a:t>Используются блокировки и других уровней</a:t>
            </a: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Свойства профиля по умолчанию</a:t>
            </a:r>
          </a:p>
        </p:txBody>
      </p:sp>
      <p:pic>
        <p:nvPicPr>
          <p:cNvPr id="501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41438"/>
            <a:ext cx="5105400" cy="5842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018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276475"/>
            <a:ext cx="6577013" cy="36068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Блокировки</a:t>
            </a:r>
          </a:p>
        </p:txBody>
      </p:sp>
      <p:sp>
        <p:nvSpPr>
          <p:cNvPr id="6861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Блокировка –</a:t>
            </a:r>
            <a:r>
              <a:rPr lang="en-US" altLang="en-US" sz="2600">
                <a:latin typeface="Gill Sans MT" pitchFamily="34" charset="0"/>
              </a:rPr>
              <a:t> </a:t>
            </a:r>
            <a:r>
              <a:rPr sz="2600"/>
              <a:t>механизм, используемый для управления одновременным доступом к общему ресурсу</a:t>
            </a:r>
            <a:endParaRPr lang="en-US" altLang="en-US" sz="2600">
              <a:latin typeface="Gill Sans MT" pitchFamily="34" charset="0"/>
            </a:endParaRPr>
          </a:p>
          <a:p>
            <a:pPr marL="273050" lvl="0" indent="-273050"/>
            <a:r>
              <a:rPr sz="2600"/>
              <a:t>ORACLE блокирует данные таблицы на уровне строк</a:t>
            </a:r>
            <a:endParaRPr lang="en-US" altLang="en-US" sz="2600">
              <a:latin typeface="Gill Sans MT" pitchFamily="34" charset="0"/>
            </a:endParaRPr>
          </a:p>
          <a:p>
            <a:pPr marL="273050" lvl="0" indent="-273050"/>
            <a:r>
              <a:rPr sz="2600"/>
              <a:t>Используются блокировки и других уровней</a:t>
            </a:r>
          </a:p>
          <a:p>
            <a:pPr marL="273050" lvl="0" indent="-273050"/>
            <a:r>
              <a:rPr sz="2600"/>
              <a:t>Цель блокировок - обеспечить целостность и согласованность данных</a:t>
            </a:r>
          </a:p>
          <a:p>
            <a:pPr marL="273050" lvl="0" indent="-273050"/>
            <a:r>
              <a:rPr sz="2600"/>
              <a:t>Пессимистическое и оптимистическое блокирование</a:t>
            </a:r>
          </a:p>
          <a:p>
            <a:pPr marL="273050" lvl="0" indent="-273050"/>
            <a:r>
              <a:rPr sz="2600"/>
              <a:t>Уровни блокирования – монопольный и разделяемый</a:t>
            </a:r>
          </a:p>
          <a:p>
            <a:pPr marL="273050" lvl="0" indent="-273050"/>
            <a:r>
              <a:rPr sz="2600"/>
              <a:t>Взаимные </a:t>
            </a:r>
            <a:r>
              <a:rPr sz="2600">
                <a:ea typeface="Calibri" pitchFamily="34" charset="0"/>
              </a:rPr>
              <a:t>блокировки (</a:t>
            </a:r>
            <a:r>
              <a:rPr lang="en-US" altLang="en-US" sz="2600">
                <a:ea typeface="Calibri" pitchFamily="34" charset="0"/>
              </a:rPr>
              <a:t>deadlocks)</a:t>
            </a:r>
          </a:p>
          <a:p>
            <a:pPr marL="273050" lvl="0" indent="-273050"/>
            <a:r>
              <a:rPr lang="en-US" altLang="en-US" sz="2600">
                <a:ea typeface="Calibri" pitchFamily="34" charset="0"/>
              </a:rPr>
              <a:t>Эскалация блокировок – преобразование блокировок</a:t>
            </a:r>
          </a:p>
        </p:txBody>
      </p:sp>
    </p:spTree>
  </p:cSld>
  <p:clrMapOvr>
    <a:masterClrMapping/>
  </p:clrMapOvr>
  <p:transition/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DBMS_TYPES</a:t>
            </a:r>
          </a:p>
        </p:txBody>
      </p:sp>
      <p:sp>
        <p:nvSpPr>
          <p:cNvPr id="6963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DBMS_TYPES – константы</a:t>
            </a:r>
            <a:r>
              <a:rPr sz="2600"/>
              <a:t>, которые представляют собой встроенные и определяемые пользователем типы</a:t>
            </a:r>
            <a:endParaRPr sz="26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DBMS_UTILITY</a:t>
            </a:r>
          </a:p>
        </p:txBody>
      </p:sp>
      <p:sp>
        <p:nvSpPr>
          <p:cNvPr id="70659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22463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DBMS_UTILITY – набор полезных утилит</a:t>
            </a:r>
          </a:p>
        </p:txBody>
      </p:sp>
      <p:pic>
        <p:nvPicPr>
          <p:cNvPr id="7066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860800"/>
            <a:ext cx="5437188" cy="20891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DBMS_WARNING</a:t>
            </a:r>
          </a:p>
        </p:txBody>
      </p:sp>
      <p:sp>
        <p:nvSpPr>
          <p:cNvPr id="7168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DBMS_WARNING – пакет для установки/сброса уровней предупреждений компилятора PL/SQL</a:t>
            </a:r>
          </a:p>
        </p:txBody>
      </p:sp>
    </p:spTree>
  </p:cSld>
  <p:clrMapOvr>
    <a:masterClrMapping/>
  </p:clrMapOvr>
  <p:transition/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DBMS_XMLGEN, DBMS_XMLQUERY</a:t>
            </a:r>
          </a:p>
        </p:txBody>
      </p:sp>
      <p:sp>
        <p:nvSpPr>
          <p:cNvPr id="7270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49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DBMS_XMLGEN, DBMS_XMLQUERY – пакеты для работы с XML – извлечение данных в формате XML из таблиц и процедур</a:t>
            </a:r>
          </a:p>
        </p:txBody>
      </p:sp>
      <p:pic>
        <p:nvPicPr>
          <p:cNvPr id="7270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2997200"/>
            <a:ext cx="5467350" cy="14668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DBMS_XPLAN</a:t>
            </a:r>
          </a:p>
        </p:txBody>
      </p:sp>
      <p:sp>
        <p:nvSpPr>
          <p:cNvPr id="7373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413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DBMS_XPLAN – получение  плана выполнения оператора</a:t>
            </a:r>
          </a:p>
        </p:txBody>
      </p:sp>
      <p:pic>
        <p:nvPicPr>
          <p:cNvPr id="7373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060575"/>
            <a:ext cx="6019800" cy="41052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UTL_I18N, UTL_LMS</a:t>
            </a:r>
          </a:p>
        </p:txBody>
      </p:sp>
      <p:sp>
        <p:nvSpPr>
          <p:cNvPr id="7475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Globalization Development Kit – пакеты UTL_I18N и UTL_LMS для разработки многоязычных приложений: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UTL_I18N – территориальные настройки пользователя</a:t>
            </a:r>
          </a:p>
          <a:p>
            <a:pPr marL="547688" lvl="1" indent="-273050"/>
            <a:r>
              <a:rPr lang="en-US" altLang="en-US" sz="2300">
                <a:ea typeface="Calibri" pitchFamily="34" charset="0"/>
              </a:rPr>
              <a:t>UTL_LMS – пакет обработки ошибок</a:t>
            </a:r>
          </a:p>
        </p:txBody>
      </p:sp>
    </p:spTree>
  </p:cSld>
  <p:clrMapOvr>
    <a:masterClrMapping/>
  </p:clrMapOvr>
  <p:transition/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476375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Вопросы проектирования многоязычных приложений</a:t>
            </a:r>
          </a:p>
        </p:txBody>
      </p:sp>
      <p:sp>
        <p:nvSpPr>
          <p:cNvPr id="75779" name="Объект 2"/>
          <p:cNvSpPr>
            <a:spLocks noGrp="1"/>
          </p:cNvSpPr>
          <p:nvPr>
            <p:ph sz="quarter" idx="1"/>
          </p:nvPr>
        </p:nvSpPr>
        <p:spPr>
          <a:xfrm>
            <a:off x="457200" y="1700213"/>
            <a:ext cx="8229600" cy="44561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Размерность переменных</a:t>
            </a:r>
          </a:p>
          <a:p>
            <a:pPr marL="273050" lvl="0" indent="-273050"/>
            <a:r>
              <a:rPr sz="2600"/>
              <a:t>Порядок сортировки</a:t>
            </a:r>
          </a:p>
          <a:p>
            <a:pPr marL="273050" lvl="0" indent="-273050"/>
            <a:r>
              <a:rPr sz="2600"/>
              <a:t>Формат денежных величин</a:t>
            </a:r>
          </a:p>
          <a:p>
            <a:pPr marL="273050" lvl="0" indent="-273050"/>
            <a:r>
              <a:rPr sz="2600"/>
              <a:t>Формат даты и времени</a:t>
            </a:r>
          </a:p>
          <a:p>
            <a:pPr marL="273050" lvl="0" indent="-273050"/>
            <a:r>
              <a:rPr sz="2600"/>
              <a:t>Поисковые системы</a:t>
            </a:r>
          </a:p>
        </p:txBody>
      </p:sp>
    </p:spTree>
  </p:cSld>
  <p:clrMapOvr>
    <a:masterClrMapping/>
  </p:clrMapOvr>
  <p:transition/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Терминология</a:t>
            </a:r>
          </a:p>
        </p:txBody>
      </p:sp>
      <p:sp>
        <p:nvSpPr>
          <p:cNvPr id="7680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Глобализация – стратегия разработки приложения, направленная на независимость от локального контекста:</a:t>
            </a:r>
          </a:p>
          <a:p>
            <a:pPr marL="547688" lvl="1" indent="-273050"/>
            <a:r>
              <a:rPr sz="2300"/>
              <a:t>Интернационализация – проектирование приложений, направленных на работу во многих локальных контекстах</a:t>
            </a:r>
          </a:p>
          <a:p>
            <a:pPr marL="547688" lvl="1" indent="-273050"/>
            <a:r>
              <a:rPr sz="2300"/>
              <a:t>Локализация – обеспечение работы приложения в каждом конкретном локальном контексте</a:t>
            </a:r>
          </a:p>
        </p:txBody>
      </p:sp>
    </p:spTree>
  </p:cSld>
  <p:clrMapOvr>
    <a:masterClrMapping/>
  </p:clrMapOvr>
  <p:transition/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>
                <a:latin typeface="Calibri" pitchFamily="34" charset="0"/>
                <a:ea typeface="Calibri" pitchFamily="34" charset="0"/>
              </a:rPr>
              <a:t>Терминология</a:t>
            </a:r>
          </a:p>
        </p:txBody>
      </p:sp>
      <p:sp>
        <p:nvSpPr>
          <p:cNvPr id="7782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Кодовая точка – уникальный идентификатор, определяется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Unicode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, который представляет символ или может объединяться для представления составных символов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Кодировка – отображение между символами и кодовыми точками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Набор символов – множество символов, относящихся к некоторому региону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ru-RU" sz="24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Глиф – графическое представление кодовой точки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NLS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 pitchFamily="34" charset="0"/>
                <a:ea typeface="+mn-ea" pitchFamily="34" charset="0"/>
                <a:cs typeface="Calibri" pitchFamily="34" charset="0"/>
              </a:rPr>
              <a:t> –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 pitchFamily="34" charset="0"/>
                <a:cs typeface="Calibri" pitchFamily="34" charset="0"/>
              </a:rPr>
              <a:t>National Language Support – Globalization Support</a:t>
            </a: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kumimoji="0" lang="ru-RU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Создание пользователя </a:t>
            </a:r>
          </a:p>
        </p:txBody>
      </p:sp>
      <p:pic>
        <p:nvPicPr>
          <p:cNvPr id="5120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195388"/>
            <a:ext cx="6788150" cy="18732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120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500438"/>
            <a:ext cx="5040313" cy="858837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Наборы символов</a:t>
            </a:r>
          </a:p>
        </p:txBody>
      </p:sp>
      <p:sp>
        <p:nvSpPr>
          <p:cNvPr id="7885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55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>
                <a:ea typeface="Calibri" pitchFamily="34" charset="0"/>
              </a:rPr>
              <a:t>Основной (</a:t>
            </a:r>
            <a:r>
              <a:rPr lang="en-US" altLang="ru-RU" sz="2600">
                <a:ea typeface="Calibri" pitchFamily="34" charset="0"/>
              </a:rPr>
              <a:t>database character set)</a:t>
            </a:r>
            <a:endParaRPr lang="ru-RU" altLang="ru-RU" sz="2600">
              <a:ea typeface="Calibri" pitchFamily="34" charset="0"/>
            </a:endParaRPr>
          </a:p>
          <a:p>
            <a:pPr marL="273050" lvl="0" indent="-273050"/>
            <a:r>
              <a:rPr lang="ru-RU" altLang="ru-RU" sz="2600">
                <a:ea typeface="Calibri" pitchFamily="34" charset="0"/>
              </a:rPr>
              <a:t>Дополнительный  (</a:t>
            </a:r>
            <a:r>
              <a:rPr lang="en-US" altLang="ru-RU" sz="2600">
                <a:ea typeface="Calibri" pitchFamily="34" charset="0"/>
              </a:rPr>
              <a:t>national character set)</a:t>
            </a:r>
            <a:endParaRPr lang="ru-RU" altLang="ru-RU" sz="2600">
              <a:ea typeface="Calibri" pitchFamily="34" charset="0"/>
            </a:endParaRPr>
          </a:p>
          <a:p>
            <a:pPr marL="547688" lvl="1" indent="-273050"/>
            <a:r>
              <a:rPr lang="en-US" altLang="en-US" sz="2500">
                <a:ea typeface="Calibri" pitchFamily="34" charset="0"/>
              </a:rPr>
              <a:t>UTF-8 – размер от 1 до 3 байт</a:t>
            </a:r>
          </a:p>
          <a:p>
            <a:pPr marL="547688" lvl="1" indent="-273050"/>
            <a:r>
              <a:rPr lang="en-US" altLang="en-US" sz="2500">
                <a:ea typeface="Calibri" pitchFamily="34" charset="0"/>
              </a:rPr>
              <a:t>UTF-16 – размер 2 байта</a:t>
            </a:r>
          </a:p>
          <a:p>
            <a:pPr marL="547688" lvl="1" indent="-273050"/>
            <a:r>
              <a:rPr lang="en-US" altLang="en-US" sz="2500">
                <a:ea typeface="Calibri" pitchFamily="34" charset="0"/>
              </a:rPr>
              <a:t>Дополнительные символы – 4 байта</a:t>
            </a:r>
          </a:p>
          <a:p>
            <a:pPr marL="273050" lvl="0" indent="-273050"/>
            <a:r>
              <a:rPr lang="ru-RU" altLang="ru-RU" sz="2600">
                <a:ea typeface="Calibri" pitchFamily="34" charset="0"/>
              </a:rPr>
              <a:t>Устанавливаются при создании БД</a:t>
            </a:r>
            <a:endParaRPr lang="en-US" altLang="ru-RU" sz="2600">
              <a:ea typeface="Calibri" pitchFamily="34" charset="0"/>
            </a:endParaRPr>
          </a:p>
          <a:p>
            <a:pPr marL="273050" lvl="0" indent="-273050"/>
            <a:r>
              <a:rPr lang="ru-RU" altLang="ru-RU" sz="2600">
                <a:ea typeface="Calibri" pitchFamily="34" charset="0"/>
              </a:rPr>
              <a:t>Изменяются </a:t>
            </a:r>
            <a:r>
              <a:rPr lang="en-US" altLang="ru-RU" sz="2600">
                <a:ea typeface="Calibri" pitchFamily="34" charset="0"/>
              </a:rPr>
              <a:t>alter database (national) character set</a:t>
            </a:r>
            <a:endParaRPr lang="ru-RU" altLang="ru-RU" sz="2600">
              <a:ea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Наборы символов</a:t>
            </a:r>
          </a:p>
        </p:txBody>
      </p:sp>
      <p:sp>
        <p:nvSpPr>
          <p:cNvPr id="7987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Основной набор символов используется для</a:t>
            </a:r>
            <a:r>
              <a:rPr lang="en-US" altLang="ru-RU" sz="2600">
                <a:latin typeface="Gill Sans MT" pitchFamily="34" charset="0"/>
              </a:rPr>
              <a:t>:</a:t>
            </a:r>
          </a:p>
          <a:p>
            <a:pPr marL="547688" lvl="1" indent="-273050"/>
            <a:r>
              <a:rPr lang="ru-RU" altLang="ru-RU" sz="2300"/>
              <a:t>хранения символьных типов </a:t>
            </a:r>
            <a:r>
              <a:rPr lang="en-US" altLang="ru-RU" sz="2300">
                <a:latin typeface="Gill Sans MT" pitchFamily="34" charset="0"/>
              </a:rPr>
              <a:t>char, varchar2, clob </a:t>
            </a:r>
            <a:r>
              <a:rPr lang="ru-RU" altLang="ru-RU" sz="2300"/>
              <a:t>и </a:t>
            </a:r>
            <a:r>
              <a:rPr lang="en-US" altLang="ru-RU" sz="2300">
                <a:latin typeface="Gill Sans MT" pitchFamily="34" charset="0"/>
              </a:rPr>
              <a:t>long</a:t>
            </a:r>
          </a:p>
          <a:p>
            <a:pPr marL="547688" lvl="1" indent="-273050"/>
            <a:r>
              <a:rPr lang="ru-RU" altLang="ru-RU" sz="2300"/>
              <a:t>описания имен объектов, переменных </a:t>
            </a:r>
          </a:p>
          <a:p>
            <a:pPr marL="547688" lvl="1" indent="-273050"/>
            <a:r>
              <a:rPr lang="ru-RU" altLang="ru-RU" sz="2300"/>
              <a:t>Ввода и хранения </a:t>
            </a:r>
            <a:r>
              <a:rPr lang="en-US" altLang="ru-RU" sz="2300">
                <a:latin typeface="Gill Sans MT" pitchFamily="34" charset="0"/>
              </a:rPr>
              <a:t>PL/SQL </a:t>
            </a:r>
            <a:r>
              <a:rPr lang="ru-RU" altLang="ru-RU" sz="2300"/>
              <a:t>модулей</a:t>
            </a:r>
          </a:p>
          <a:p>
            <a:pPr marL="273050" lvl="0" indent="-273050"/>
            <a:r>
              <a:rPr lang="ru-RU" altLang="ru-RU" sz="2600"/>
              <a:t>Дополнительный набор символов используется для</a:t>
            </a:r>
            <a:r>
              <a:rPr lang="en-US" altLang="ru-RU" sz="2600">
                <a:latin typeface="Gill Sans MT" pitchFamily="34" charset="0"/>
              </a:rPr>
              <a:t>:</a:t>
            </a:r>
          </a:p>
          <a:p>
            <a:pPr marL="547688" lvl="1" indent="-273050"/>
            <a:r>
              <a:rPr lang="ru-RU" altLang="ru-RU" sz="2300"/>
              <a:t>хранения символьных типов </a:t>
            </a:r>
            <a:r>
              <a:rPr lang="en-US" altLang="ru-RU" sz="2300">
                <a:latin typeface="Gill Sans MT" pitchFamily="34" charset="0"/>
              </a:rPr>
              <a:t>nchar, nvarchar2, nclob</a:t>
            </a:r>
          </a:p>
          <a:p>
            <a:pPr marL="273050" lvl="0" indent="-273050"/>
            <a:r>
              <a:rPr lang="ru-RU" altLang="ru-RU" sz="2600"/>
              <a:t>Кроме символов алфавита в набор включаются знаки препинания, числа, символы денежных единиц и пр.</a:t>
            </a:r>
          </a:p>
        </p:txBody>
      </p:sp>
    </p:spTree>
  </p:cSld>
  <p:clrMapOvr>
    <a:masterClrMapping/>
  </p:clrMapOvr>
  <p:transition/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Определение наборов символов</a:t>
            </a:r>
          </a:p>
        </p:txBody>
      </p:sp>
      <p:pic>
        <p:nvPicPr>
          <p:cNvPr id="8089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244600"/>
            <a:ext cx="3038475" cy="44481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090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9838"/>
            <a:ext cx="3714750" cy="48863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Определение наборов символов</a:t>
            </a:r>
          </a:p>
        </p:txBody>
      </p:sp>
      <p:pic>
        <p:nvPicPr>
          <p:cNvPr id="8192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412875"/>
            <a:ext cx="3600450" cy="44005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Определение наборов символов</a:t>
            </a:r>
          </a:p>
        </p:txBody>
      </p:sp>
      <p:pic>
        <p:nvPicPr>
          <p:cNvPr id="8294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41438"/>
            <a:ext cx="6613525" cy="44640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Определение наборов символов</a:t>
            </a:r>
          </a:p>
        </p:txBody>
      </p:sp>
      <p:sp>
        <p:nvSpPr>
          <p:cNvPr id="83971" name="Объект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8351837" cy="5256212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ru-RU" altLang="ru-RU" sz="2600"/>
              <a:t>Переменная окружения </a:t>
            </a:r>
            <a:r>
              <a:rPr lang="en-US" altLang="ru-RU" sz="2600">
                <a:latin typeface="Gill Sans MT" pitchFamily="34" charset="0"/>
              </a:rPr>
              <a:t>NLS_LANG</a:t>
            </a:r>
            <a:r>
              <a:rPr lang="ru-RU" altLang="ru-RU" sz="2600"/>
              <a:t>:</a:t>
            </a:r>
          </a:p>
          <a:p>
            <a:pPr marL="273050" lvl="0" indent="-273050"/>
            <a:r>
              <a:rPr lang="en-US" altLang="ru-RU" sz="2600">
                <a:latin typeface="Gill Sans MT" pitchFamily="34" charset="0"/>
              </a:rPr>
              <a:t>NLS_LANG = language_territory.charset</a:t>
            </a:r>
            <a:endParaRPr lang="ru-RU" altLang="ru-RU" sz="2600"/>
          </a:p>
          <a:p>
            <a:pPr marL="547688" lvl="1" indent="-273050"/>
            <a:r>
              <a:rPr lang="ru-RU" altLang="ru-RU" sz="2300"/>
              <a:t>Язык (</a:t>
            </a:r>
            <a:r>
              <a:rPr lang="en-US" altLang="ru-RU" sz="2300">
                <a:latin typeface="Gill Sans MT" pitchFamily="34" charset="0"/>
              </a:rPr>
              <a:t>LANGUAGE)</a:t>
            </a:r>
            <a:r>
              <a:rPr lang="ru-RU" altLang="ru-RU" sz="2300"/>
              <a:t> – имена месяцев, имена дней, направление текста, сокращения для времени и дат. По умолчанию </a:t>
            </a:r>
            <a:r>
              <a:rPr lang="en-US" altLang="ru-RU" sz="2300">
                <a:latin typeface="Gill Sans MT" pitchFamily="34" charset="0"/>
              </a:rPr>
              <a:t>AMERICAN</a:t>
            </a:r>
          </a:p>
          <a:p>
            <a:pPr marL="547688" lvl="1" indent="-273050"/>
            <a:r>
              <a:rPr lang="ru-RU" altLang="ru-RU" sz="2300"/>
              <a:t>Территория (</a:t>
            </a:r>
            <a:r>
              <a:rPr lang="en-US" altLang="ru-RU" sz="2300">
                <a:latin typeface="Gill Sans MT" pitchFamily="34" charset="0"/>
              </a:rPr>
              <a:t>TERRITORY</a:t>
            </a:r>
            <a:r>
              <a:rPr lang="ru-RU" altLang="ru-RU" sz="2300"/>
              <a:t>) – настройки календаря, формат даты, формат денежной единицы. Если не указан, то будет взято значение, соответствующее языку (для </a:t>
            </a:r>
            <a:r>
              <a:rPr lang="en-US" altLang="ru-RU" sz="2300">
                <a:latin typeface="Gill Sans MT" pitchFamily="34" charset="0"/>
              </a:rPr>
              <a:t>RUSSIAN </a:t>
            </a:r>
            <a:r>
              <a:rPr lang="ru-RU" altLang="ru-RU" sz="2300"/>
              <a:t>- </a:t>
            </a:r>
            <a:r>
              <a:rPr lang="en-US" altLang="ru-RU" sz="2300">
                <a:latin typeface="Gill Sans MT" pitchFamily="34" charset="0"/>
              </a:rPr>
              <a:t>CIS</a:t>
            </a:r>
            <a:r>
              <a:rPr lang="ru-RU" altLang="ru-RU" sz="2300"/>
              <a:t>)</a:t>
            </a:r>
            <a:endParaRPr lang="en-US" altLang="ru-RU" sz="2300">
              <a:latin typeface="Gill Sans MT" pitchFamily="34" charset="0"/>
            </a:endParaRPr>
          </a:p>
          <a:p>
            <a:pPr marL="547688" lvl="1" indent="-273050"/>
            <a:r>
              <a:rPr lang="ru-RU" altLang="ru-RU" sz="2300"/>
              <a:t>Набор символов (</a:t>
            </a:r>
            <a:r>
              <a:rPr lang="en-US" altLang="ru-RU" sz="2300">
                <a:latin typeface="Gill Sans MT" pitchFamily="34" charset="0"/>
              </a:rPr>
              <a:t>CHARACTER SET</a:t>
            </a:r>
            <a:r>
              <a:rPr lang="ru-RU" altLang="ru-RU" sz="2300"/>
              <a:t>) – отображение символов, отображение и конвертация заглавных букв, порядок замещения символов при преобразовании</a:t>
            </a:r>
            <a:r>
              <a:rPr lang="en-US" altLang="ru-RU" sz="2300">
                <a:latin typeface="Gill Sans MT" pitchFamily="34" charset="0"/>
              </a:rPr>
              <a:t>. </a:t>
            </a:r>
            <a:r>
              <a:rPr lang="ru-RU" altLang="ru-RU" sz="2300"/>
              <a:t>Каждому языку поставлен в соответствие набор символов по умолчанию</a:t>
            </a:r>
            <a:endParaRPr lang="en-US" altLang="ru-RU" sz="2300">
              <a:latin typeface="Gill Sans MT" pitchFamily="34" charset="0"/>
            </a:endParaRPr>
          </a:p>
          <a:p>
            <a:pPr marL="273050" lvl="0" indent="-273050"/>
            <a:endParaRPr lang="ru-RU" altLang="ru-RU" sz="2600"/>
          </a:p>
        </p:txBody>
      </p:sp>
    </p:spTree>
  </p:cSld>
  <p:clrMapOvr>
    <a:masterClrMapping/>
  </p:clrMapOvr>
  <p:transition/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Порядок сортировки строк</a:t>
            </a:r>
          </a:p>
        </p:txBody>
      </p:sp>
      <p:sp>
        <p:nvSpPr>
          <p:cNvPr id="8499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sz="2600"/>
              <a:t>Двоичная</a:t>
            </a:r>
          </a:p>
          <a:p>
            <a:pPr marL="273050" lvl="0" indent="-273050"/>
            <a:r>
              <a:rPr sz="2600"/>
              <a:t>Одноязычная</a:t>
            </a:r>
          </a:p>
          <a:p>
            <a:pPr marL="273050" lvl="0" indent="-273050"/>
            <a:r>
              <a:rPr sz="2600"/>
              <a:t>Многоязычная</a:t>
            </a:r>
          </a:p>
          <a:p>
            <a:pPr marL="273050" lvl="0" indent="-273050"/>
            <a:endParaRPr sz="2600"/>
          </a:p>
        </p:txBody>
      </p:sp>
    </p:spTree>
  </p:cSld>
  <p:clrMapOvr>
    <a:masterClrMapping/>
  </p:clrMapOvr>
  <p:transition/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Порядок сортировки строк</a:t>
            </a:r>
          </a:p>
        </p:txBody>
      </p:sp>
      <p:pic>
        <p:nvPicPr>
          <p:cNvPr id="860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68413"/>
            <a:ext cx="3990975" cy="23145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602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0" y="1412875"/>
            <a:ext cx="1704975" cy="17145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602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3789363"/>
            <a:ext cx="3867150" cy="22574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602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0" y="3984625"/>
            <a:ext cx="1495425" cy="18669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Порядок сортировки строк</a:t>
            </a:r>
          </a:p>
        </p:txBody>
      </p:sp>
      <p:pic>
        <p:nvPicPr>
          <p:cNvPr id="8704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1438"/>
            <a:ext cx="3819525" cy="22669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704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5" y="1484313"/>
            <a:ext cx="1276350" cy="6762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704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3716338"/>
            <a:ext cx="3914775" cy="22193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704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625" y="3506788"/>
            <a:ext cx="1457325" cy="24288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UTL_FILE</a:t>
            </a:r>
          </a:p>
        </p:txBody>
      </p:sp>
      <p:sp>
        <p:nvSpPr>
          <p:cNvPr id="88067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UTL_FILE – пакет, обеспечивающий файловый ввод/вывод</a:t>
            </a:r>
          </a:p>
        </p:txBody>
      </p:sp>
      <p:pic>
        <p:nvPicPr>
          <p:cNvPr id="8806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060575"/>
            <a:ext cx="5832475" cy="2189163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806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5" y="4581525"/>
            <a:ext cx="2762250" cy="11334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68413"/>
            <a:ext cx="7993062" cy="4906962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sp>
        <p:nvSpPr>
          <p:cNvPr id="17411" name="Rectang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Лицензирование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Попытка подключения к БД</a:t>
            </a:r>
          </a:p>
        </p:txBody>
      </p:sp>
      <p:pic>
        <p:nvPicPr>
          <p:cNvPr id="5222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1196975"/>
            <a:ext cx="8088313" cy="51181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</p:cSld>
  <p:clrMapOvr>
    <a:masterClrMapping/>
  </p:clrMapOvr>
  <p:transition/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UTL_URL</a:t>
            </a:r>
          </a:p>
        </p:txBody>
      </p:sp>
      <p:sp>
        <p:nvSpPr>
          <p:cNvPr id="89091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UTL_URL – извлечение адреса из строки и наоборот</a:t>
            </a:r>
          </a:p>
        </p:txBody>
      </p:sp>
    </p:spTree>
  </p:cSld>
  <p:clrMapOvr>
    <a:masterClrMapping/>
  </p:clrMapOvr>
  <p:transition/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en-US">
                <a:latin typeface="Calibri" pitchFamily="34" charset="0"/>
                <a:ea typeface="Calibri" pitchFamily="34" charset="0"/>
              </a:rPr>
              <a:t>UTL_HTTP</a:t>
            </a:r>
          </a:p>
        </p:txBody>
      </p:sp>
      <p:sp>
        <p:nvSpPr>
          <p:cNvPr id="90115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273050" lvl="0" indent="-273050"/>
            <a:r>
              <a:rPr lang="en-US" altLang="en-US" sz="2600">
                <a:ea typeface="Calibri" pitchFamily="34" charset="0"/>
              </a:rPr>
              <a:t>UTL_HTTP – </a:t>
            </a:r>
            <a:r>
              <a:rPr sz="2600"/>
              <a:t>за</a:t>
            </a:r>
            <a:r>
              <a:rPr sz="2600">
                <a:ea typeface="Calibri" pitchFamily="34" charset="0"/>
              </a:rPr>
              <a:t>грузка данных веб-страниц</a:t>
            </a:r>
          </a:p>
        </p:txBody>
      </p:sp>
    </p:spTree>
  </p:cSld>
  <p:clrMapOvr>
    <a:masterClrMapping/>
  </p:clrMapOvr>
  <p:transition/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Попытка подключения к БД</a:t>
            </a:r>
          </a:p>
        </p:txBody>
      </p:sp>
      <p:pic>
        <p:nvPicPr>
          <p:cNvPr id="5325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90638"/>
            <a:ext cx="7839075" cy="43148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Заголовок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Приложение – Некоторые представления словаря данных</a:t>
            </a:r>
          </a:p>
        </p:txBody>
      </p:sp>
      <p:graphicFrame>
        <p:nvGraphicFramePr>
          <p:cNvPr id="54275" name="Таблица 2"/>
          <p:cNvGraphicFramePr>
            <a:graphicFrameLocks noGrp="1"/>
          </p:cNvGraphicFramePr>
          <p:nvPr/>
        </p:nvGraphicFramePr>
        <p:xfrm>
          <a:off x="468312" y="1557337"/>
          <a:ext cx="8280400" cy="4676776"/>
        </p:xfrm>
        <a:graphic>
          <a:graphicData uri="http://schemas.openxmlformats.org/drawingml/2006/table">
            <a:tbl>
              <a:tblPr/>
              <a:tblGrid>
                <a:gridCol w="3024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6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ПРЕДСТАВЛЕНИЕ БАЗЫ ДАННЫХ</a:t>
                      </a:r>
                      <a:endParaRPr sz="1600" b="1" dirty="0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Описание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DBA_USERS</a:t>
                      </a:r>
                      <a:endParaRPr sz="1600" b="1" dirty="0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Хранит информацию о всех, кто имеет учетную запись в базе данных </a:t>
                      </a:r>
                      <a:r>
                        <a:rPr sz="1600" dirty="0" err="1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Oracle</a:t>
                      </a: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. Вместе с именем и хешированным паролем пользователя хранится имя назначенного ему пользователя.</a:t>
                      </a:r>
                      <a:endParaRPr sz="1600"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DBA_PROFILE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Для каждого профиля хранит информацию о ресурсах и их лимитах.</a:t>
                      </a:r>
                      <a:endParaRPr sz="1600"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2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DBA_ROLES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Детализирует все роли, содержащиеся в базе данных.</a:t>
                      </a:r>
                      <a:endParaRPr sz="1600"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DBA_ROLE_PRIVS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Роли, которые были назначены конкретным пользователям и другим ролям.</a:t>
                      </a:r>
                      <a:endParaRPr sz="1600"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DBA_SYS_PRIVS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Системные привилегии, которые были выданы конкретным пользователям или ролям.</a:t>
                      </a:r>
                      <a:endParaRPr sz="1600"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68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DBA_TAB_PRIVS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Привилегии </a:t>
                      </a:r>
                      <a:r>
                        <a:rPr sz="1600" dirty="0" err="1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Select</a:t>
                      </a: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, </a:t>
                      </a:r>
                      <a:r>
                        <a:rPr sz="1600" dirty="0" err="1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Insert</a:t>
                      </a: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 и </a:t>
                      </a:r>
                      <a:r>
                        <a:rPr sz="1600" dirty="0" err="1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Update</a:t>
                      </a: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, которые были выданы конкретным пользователям или ролям.</a:t>
                      </a:r>
                      <a:endParaRPr sz="1600"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4" marB="9524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t>Приложение – Некоторые представления словаря данных</a:t>
            </a:r>
          </a:p>
        </p:txBody>
      </p:sp>
      <p:graphicFrame>
        <p:nvGraphicFramePr>
          <p:cNvPr id="55299" name="Таблица 4"/>
          <p:cNvGraphicFramePr>
            <a:graphicFrameLocks noGrp="1"/>
          </p:cNvGraphicFramePr>
          <p:nvPr/>
        </p:nvGraphicFramePr>
        <p:xfrm>
          <a:off x="468312" y="1628775"/>
          <a:ext cx="8135938" cy="4614864"/>
        </p:xfrm>
        <a:graphic>
          <a:graphicData uri="http://schemas.openxmlformats.org/drawingml/2006/table">
            <a:tbl>
              <a:tblPr/>
              <a:tblGrid>
                <a:gridCol w="3824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9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ПРЕДСТАВЛЕНИЕ БАЗЫ ДАННЫХ</a:t>
                      </a:r>
                      <a:endParaRPr sz="11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9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Описание</a:t>
                      </a:r>
                      <a:endParaRPr sz="11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381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DBA_COL_PRIVS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Привилегии Select, Insert и Update, которые были выданы конкретным пользователям или ролям.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381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ROLE_ROLE_PRIVS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Роли, назначенные другим ролям.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ROLE_SYS_PRIVS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Системные привилегии, выданные ролям.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4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ROLE_TAB_PRIVS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Привилегии доступа к таблицам, выданные ролям.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ROLE_COL_PRIVS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Привилегии доступа к столбцам таблиц, выданные ролям.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USER_ROLE_PRIVS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Роли, назначенные текущему пользователю.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438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USER_SYS_PRIVS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Системные привилегии, выданные текущему пользователю.</a:t>
                      </a:r>
                      <a:endParaRPr sz="160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D5D7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8025"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 pitchFamily="34" charset="0"/>
                        </a:rPr>
                        <a:t>USER_TAB_PRIVS</a:t>
                      </a:r>
                      <a:endParaRPr sz="1600" b="1">
                        <a:solidFill>
                          <a:srgbClr val="FFFFFF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ru-RU"/>
                      </a:defPPr>
                      <a:lvl1pPr marL="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kumimoji="0" lang="ru-RU" altLang="en-US" sz="1800" b="0" i="0" u="none" baseline="0"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Arial" pitchFamily="34" charset="0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sz="16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Привилегии доступа к таблицам, выданные текущему пользователю.</a:t>
                      </a:r>
                      <a:endParaRPr sz="1600" dirty="0">
                        <a:solidFill>
                          <a:srgbClr val="000000"/>
                        </a:solidFill>
                        <a:latin typeface="Calibri" pitchFamily="34" charset="0"/>
                        <a:ea typeface="Calibri" pitchFamily="34" charset="0"/>
                      </a:endParaRPr>
                    </a:p>
                  </a:txBody>
                  <a:tcPr marL="9524" marR="9524" marT="9525" marB="9525">
                    <a:lnL w="12700">
                      <a:solidFill>
                        <a:schemeClr val="bg1"/>
                      </a:solidFill>
                      <a:miter lim="800000"/>
                    </a:lnL>
                    <a:lnR w="12700">
                      <a:solidFill>
                        <a:schemeClr val="bg1"/>
                      </a:solidFill>
                      <a:miter lim="800000"/>
                    </a:lnR>
                    <a:lnT w="12700">
                      <a:solidFill>
                        <a:schemeClr val="bg1"/>
                      </a:solidFill>
                      <a:miter lim="800000"/>
                    </a:lnT>
                    <a:lnB w="12700">
                      <a:solidFill>
                        <a:schemeClr val="bg1"/>
                      </a:solidFill>
                      <a:miter lim="800000"/>
                    </a:lnB>
                    <a:solidFill>
                      <a:srgbClr val="EB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576263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ru-RU" altLang="ru-RU"/>
              <a:t>Вопросы?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 txBox="1"/>
          <p:nvPr/>
        </p:nvSpPr>
        <p:spPr>
          <a:xfrm>
            <a:off x="5940425" y="5157788"/>
            <a:ext cx="2236788" cy="4905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Лекция 3</a:t>
            </a:r>
          </a:p>
        </p:txBody>
      </p:sp>
      <p:sp>
        <p:nvSpPr>
          <p:cNvPr id="10243" name="Прямоугольник 1"/>
          <p:cNvSpPr/>
          <p:nvPr/>
        </p:nvSpPr>
        <p:spPr>
          <a:xfrm>
            <a:off x="2771775" y="4076700"/>
            <a:ext cx="5400675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Архитектура </a:t>
            </a:r>
            <a:r>
              <a:rPr lang="en-US" altLang="ru-RU" sz="1800" b="1" dirty="0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ORACLE</a:t>
            </a:r>
            <a:r>
              <a:rPr lang="ru-RU" altLang="ru-RU" sz="1800" b="1" dirty="0">
                <a:solidFill>
                  <a:srgbClr val="000000"/>
                </a:solidFill>
                <a:latin typeface="Verdana" pitchFamily="34" charset="0"/>
                <a:ea typeface="Arial" pitchFamily="34" charset="0"/>
              </a:rPr>
              <a:t>: Внешняя память</a:t>
            </a:r>
            <a:endParaRPr lang="ru-RU" altLang="ru-RU" sz="1800" dirty="0">
              <a:latin typeface="Verdana" pitchFamily="34" charset="0"/>
              <a:ea typeface="Arial" pitchFamily="34" charset="0"/>
            </a:endParaRPr>
          </a:p>
        </p:txBody>
      </p:sp>
      <p:sp>
        <p:nvSpPr>
          <p:cNvPr id="10244" name="Rectangle 2"/>
          <p:cNvSpPr txBox="1"/>
          <p:nvPr/>
        </p:nvSpPr>
        <p:spPr>
          <a:xfrm>
            <a:off x="468313" y="1125538"/>
            <a:ext cx="7772400" cy="1066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>
                <a:solidFill>
                  <a:srgbClr val="000000"/>
                </a:solidFill>
                <a:latin typeface="Cambria" pitchFamily="18" charset="0"/>
                <a:ea typeface="Arial" pitchFamily="34" charset="0"/>
              </a:rPr>
              <a:t>Администрирование баз данных и приложений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dirty="0"/>
              <a:t>Архитектура </a:t>
            </a:r>
            <a:r>
              <a:rPr lang="en-US" altLang="ru-RU" dirty="0">
                <a:latin typeface="Bookman Old Style" pitchFamily="18" charset="0"/>
              </a:rPr>
              <a:t>Oracle </a:t>
            </a:r>
            <a:r>
              <a:rPr lang="ru-RU" altLang="ru-RU" dirty="0"/>
              <a:t>– основные термины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229600" cy="4937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b="1" dirty="0"/>
              <a:t>База данных </a:t>
            </a:r>
            <a:r>
              <a:rPr lang="ru-RU" altLang="ru-RU" sz="2600" dirty="0"/>
              <a:t>- набор физических файлов операционной системы</a:t>
            </a:r>
          </a:p>
          <a:p>
            <a:pPr lvl="0"/>
            <a:r>
              <a:rPr lang="ru-RU" altLang="ru-RU" sz="2600" b="1" dirty="0"/>
              <a:t>Экземпляр</a:t>
            </a:r>
            <a:r>
              <a:rPr lang="ru-RU" altLang="ru-RU" sz="2600" dirty="0"/>
              <a:t> - набор процессов </a:t>
            </a:r>
            <a:r>
              <a:rPr lang="ru-RU" altLang="ru-RU" sz="2600" dirty="0" err="1"/>
              <a:t>Oracle</a:t>
            </a:r>
            <a:r>
              <a:rPr lang="ru-RU" altLang="ru-RU" sz="2600" dirty="0"/>
              <a:t> и область SGA</a:t>
            </a:r>
          </a:p>
          <a:p>
            <a:pPr lvl="0"/>
            <a:endParaRPr lang="ru-RU" altLang="ru-RU" sz="2600" dirty="0"/>
          </a:p>
          <a:p>
            <a:pPr lvl="0"/>
            <a:endParaRPr lang="ru-RU" altLang="ru-RU" sz="2600" dirty="0"/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dirty="0"/>
              <a:t>Схема архитектуры </a:t>
            </a:r>
            <a:r>
              <a:rPr lang="en-US" altLang="ru-RU" dirty="0">
                <a:latin typeface="Bookman Old Style" pitchFamily="18" charset="0"/>
              </a:rPr>
              <a:t>Oracle </a:t>
            </a:r>
            <a:endParaRPr lang="ru-RU" altLang="ru-RU" dirty="0"/>
          </a:p>
        </p:txBody>
      </p:sp>
      <p:pic>
        <p:nvPicPr>
          <p:cNvPr id="12291" name="Picture 2" descr="Картинки по запросу архитектура ora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419225"/>
            <a:ext cx="6624638" cy="4748213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990600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lang="ru-RU" altLang="ru-RU" dirty="0"/>
              <a:t>Основные компоненты архитектуры </a:t>
            </a:r>
            <a:r>
              <a:rPr lang="en-US" altLang="ru-RU" dirty="0">
                <a:latin typeface="Bookman Old Style" pitchFamily="18" charset="0"/>
              </a:rPr>
              <a:t>Oracle</a:t>
            </a:r>
            <a:endParaRPr lang="ru-RU" altLang="ru-RU" dirty="0"/>
          </a:p>
        </p:txBody>
      </p:sp>
      <p:sp>
        <p:nvSpPr>
          <p:cNvPr id="13315" name="Объект 2"/>
          <p:cNvSpPr>
            <a:spLocks noGrp="1"/>
          </p:cNvSpPr>
          <p:nvPr>
            <p:ph sz="quarter" idx="1"/>
          </p:nvPr>
        </p:nvSpPr>
        <p:spPr>
          <a:xfrm>
            <a:off x="468313" y="1557338"/>
            <a:ext cx="8229600" cy="417512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b="1" dirty="0"/>
              <a:t>Файлы</a:t>
            </a:r>
            <a:r>
              <a:rPr lang="ru-RU" altLang="ru-RU" sz="2600" dirty="0"/>
              <a:t>, образующие базу данных и поддерживающие экземпляр - файлы параметров, сообщений, данных, временных данных и журналов повторного выполнения</a:t>
            </a:r>
          </a:p>
          <a:p>
            <a:pPr lvl="0"/>
            <a:r>
              <a:rPr lang="ru-RU" altLang="ru-RU" sz="2600" b="1" dirty="0"/>
              <a:t>Структуры памяти</a:t>
            </a:r>
            <a:r>
              <a:rPr lang="en-US" altLang="ru-RU" sz="2600" dirty="0">
                <a:latin typeface="Gill Sans MT" pitchFamily="34" charset="0"/>
              </a:rPr>
              <a:t> -</a:t>
            </a:r>
            <a:r>
              <a:rPr lang="ru-RU" altLang="ru-RU" sz="2600" dirty="0"/>
              <a:t> системная глобальная область (</a:t>
            </a:r>
            <a:r>
              <a:rPr lang="ru-RU" altLang="ru-RU" sz="2600" dirty="0" err="1"/>
              <a:t>System</a:t>
            </a:r>
            <a:r>
              <a:rPr lang="ru-RU" altLang="ru-RU" sz="2600" dirty="0"/>
              <a:t> </a:t>
            </a:r>
            <a:r>
              <a:rPr lang="ru-RU" altLang="ru-RU" sz="2600" dirty="0" err="1"/>
              <a:t>Global</a:t>
            </a:r>
            <a:r>
              <a:rPr lang="ru-RU" altLang="ru-RU" sz="2600" dirty="0"/>
              <a:t> </a:t>
            </a:r>
            <a:r>
              <a:rPr lang="ru-RU" altLang="ru-RU" sz="2600" dirty="0" err="1"/>
              <a:t>Area</a:t>
            </a:r>
            <a:r>
              <a:rPr lang="ru-RU" altLang="ru-RU" sz="2600" dirty="0"/>
              <a:t> — SGA) и входящие в SGA пулы</a:t>
            </a:r>
          </a:p>
          <a:p>
            <a:pPr lvl="0"/>
            <a:r>
              <a:rPr lang="ru-RU" altLang="ru-RU" sz="2600" dirty="0"/>
              <a:t> </a:t>
            </a:r>
            <a:r>
              <a:rPr lang="ru-RU" altLang="ru-RU" sz="2600" b="1" dirty="0"/>
              <a:t>Физические процессы или потоки</a:t>
            </a:r>
            <a:r>
              <a:rPr lang="en-US" altLang="ru-RU" sz="2600" dirty="0">
                <a:latin typeface="Gill Sans MT" pitchFamily="34" charset="0"/>
              </a:rPr>
              <a:t> - </a:t>
            </a:r>
            <a:r>
              <a:rPr lang="ru-RU" altLang="ru-RU" sz="2600" dirty="0"/>
              <a:t>серверные процессы, фоновые процессы и подчиненные процессы</a:t>
            </a:r>
          </a:p>
          <a:p>
            <a:pPr lvl="0"/>
            <a:endParaRPr lang="ru-RU" altLang="ru-RU" sz="2600" dirty="0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522287"/>
          </a:xfrm>
          <a:noFill/>
          <a:ln>
            <a:miter lim="800000"/>
          </a:ln>
        </p:spPr>
        <p:txBody>
          <a:bodyPr wrap="square" lIns="91440" tIns="45720" rIns="91440" bIns="45720"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3200" b="0" i="0" u="none" kern="1200" baseline="0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lvl="0"/>
            <a:r>
              <a:rPr dirty="0"/>
              <a:t>Архитектура внешней памяти</a:t>
            </a:r>
          </a:p>
        </p:txBody>
      </p:sp>
      <p:sp>
        <p:nvSpPr>
          <p:cNvPr id="1433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 anchorCtr="0">
            <a:spAutoFit/>
          </a:bodyPr>
          <a:lstStyle>
            <a:defPPr>
              <a:defRPr lang="ru-RU"/>
            </a:defPPr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2300" b="0" i="0" u="non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96963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8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600" b="0" i="0" u="non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alt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itchFamily="34" charset="0"/>
              <a:ea typeface="Arial" pitchFamily="34" charset="0"/>
            </a:endParaRPr>
          </a:p>
        </p:txBody>
      </p:sp>
      <p:sp>
        <p:nvSpPr>
          <p:cNvPr id="14340" name="Объект 2"/>
          <p:cNvSpPr>
            <a:spLocks noGrp="1"/>
          </p:cNvSpPr>
          <p:nvPr>
            <p:ph sz="quarter" idx="1"/>
          </p:nvPr>
        </p:nvSpPr>
        <p:spPr>
          <a:xfrm>
            <a:off x="457200" y="1268413"/>
            <a:ext cx="8229600" cy="4968875"/>
          </a:xfrm>
          <a:noFill/>
          <a:ln>
            <a:miter lim="800000"/>
          </a:ln>
        </p:spPr>
        <p:txBody>
          <a:bodyPr wrap="square" lIns="91440" tIns="45720" rIns="91440" bIns="45720" anchor="t" anchorCtr="0">
            <a:noAutofit/>
          </a:bodyPr>
          <a:lstStyle>
            <a:lvl1pPr marL="273050" indent="-273050" algn="l" defTabSz="9144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kumimoji="0" lang="ru-RU" altLang="en-US" sz="20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547688" indent="-27305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kumimoji="0" lang="ru-RU" altLang="en-US" sz="1800" b="0" i="0" u="none" baseline="0">
                <a:solidFill>
                  <a:schemeClr val="tx2"/>
                </a:solidFill>
                <a:effectLst/>
                <a:latin typeface="Calibri" pitchFamily="34" charset="0"/>
              </a:defRPr>
            </a:lvl2pPr>
            <a:lvl3pPr marL="822325" indent="-228600" algn="l" defTabSz="9144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kumimoji="0" lang="ru-RU" altLang="en-US" sz="16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096962" indent="-228600" algn="l" defTabSz="914400" rtl="0" eaLnBrk="0" fontAlgn="base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umimoji="0" lang="ru-RU" altLang="en-US" sz="14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371600" indent="-228600" algn="l" defTabSz="914400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rPr lang="ru-RU" altLang="ru-RU" sz="2600" b="1" dirty="0"/>
              <a:t>Экземпляр</a:t>
            </a:r>
          </a:p>
          <a:p>
            <a:pPr lvl="1"/>
            <a:r>
              <a:rPr lang="ru-RU" altLang="ru-RU" sz="2300" dirty="0"/>
              <a:t>Файлы параметров</a:t>
            </a:r>
          </a:p>
          <a:p>
            <a:pPr lvl="0"/>
            <a:r>
              <a:rPr lang="ru-RU" altLang="ru-RU" sz="2600" b="1" dirty="0"/>
              <a:t>База данных</a:t>
            </a:r>
            <a:r>
              <a:rPr lang="ru-RU" altLang="ru-RU" sz="2600" dirty="0"/>
              <a:t> </a:t>
            </a:r>
          </a:p>
          <a:p>
            <a:pPr lvl="1"/>
            <a:r>
              <a:rPr lang="ru-RU" altLang="ru-RU" sz="2300" dirty="0"/>
              <a:t>Файлы данных</a:t>
            </a:r>
          </a:p>
          <a:p>
            <a:pPr lvl="1"/>
            <a:r>
              <a:rPr lang="ru-RU" altLang="ru-RU" sz="2300" dirty="0"/>
              <a:t>Файлы журнала повторного выполнения</a:t>
            </a:r>
          </a:p>
          <a:p>
            <a:pPr lvl="1"/>
            <a:r>
              <a:rPr lang="ru-RU" altLang="ru-RU" sz="2300" dirty="0"/>
              <a:t>Управляющие файлы</a:t>
            </a:r>
          </a:p>
          <a:p>
            <a:pPr lvl="1"/>
            <a:r>
              <a:rPr lang="ru-RU" altLang="ru-RU" sz="2300" dirty="0"/>
              <a:t>Временные файлы</a:t>
            </a:r>
          </a:p>
          <a:p>
            <a:pPr lvl="1"/>
            <a:r>
              <a:rPr lang="ru-RU" altLang="ru-RU" sz="2300" dirty="0"/>
              <a:t>Файлы паролей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4.0.1060"/>
  <p:tag name="AS_RELEASE_DATE" val="2022.10.14"/>
  <p:tag name="AS_TITLE" val="Aspose.Slides for .NET5"/>
  <p:tag name="AS_VERSION" val="22.10"/>
</p:tagLst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Bookman Old Style"/>
        <a:cs typeface="Arial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Gill Sans MT"/>
        <a:cs typeface="Arial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/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0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1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2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3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4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5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6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7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8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19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0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1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2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3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4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5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6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7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8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9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0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1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2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3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4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5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6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7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8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9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0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1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2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3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4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5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6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7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8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9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5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50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51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52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53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54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55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6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7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8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9.xml><?xml version="1.0" encoding="utf-8"?>
<a:themeOverride xmlns:a="http://schemas.openxmlformats.org/drawingml/2006/main">
  <a:clrScheme name="Начальная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10014</TotalTime>
  <Words>19111</Words>
  <Application>Microsoft Office PowerPoint</Application>
  <PresentationFormat>Экран (4:3)</PresentationFormat>
  <Paragraphs>3226</Paragraphs>
  <Slides>902</Slides>
  <Notes>14</Notes>
  <HiddenSlides>5</HiddenSlides>
  <MMClips>0</MMClips>
  <ScaleCrop>false</ScaleCrop>
  <HeadingPairs>
    <vt:vector size="8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29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902</vt:i4>
      </vt:variant>
    </vt:vector>
  </HeadingPairs>
  <TitlesOfParts>
    <vt:vector size="946" baseType="lpstr">
      <vt:lpstr>Adobe Garamond Pro Bold</vt:lpstr>
      <vt:lpstr>Arial</vt:lpstr>
      <vt:lpstr>Bookman Old Style</vt:lpstr>
      <vt:lpstr>Calibri</vt:lpstr>
      <vt:lpstr>Cambria</vt:lpstr>
      <vt:lpstr>Courier New</vt:lpstr>
      <vt:lpstr>Gill Sans MT</vt:lpstr>
      <vt:lpstr>inherit</vt:lpstr>
      <vt:lpstr>Symbol</vt:lpstr>
      <vt:lpstr>Times New Roman</vt:lpstr>
      <vt:lpstr>Verdana</vt:lpstr>
      <vt:lpstr>Wingdings</vt:lpstr>
      <vt:lpstr>Wingdings 3</vt:lpstr>
      <vt:lpstr>Office Theme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Начальная</vt:lpstr>
      <vt:lpstr>Тема Office</vt:lpstr>
      <vt:lpstr>Тема Office</vt:lpstr>
      <vt:lpstr>Начальная</vt:lpstr>
      <vt:lpstr>Visio.Drawing.11</vt:lpstr>
      <vt:lpstr>Visio</vt:lpstr>
      <vt:lpstr>Администрирование баз данных и приложений</vt:lpstr>
      <vt:lpstr>До того, как начать</vt:lpstr>
      <vt:lpstr>Администрирование баз данных</vt:lpstr>
      <vt:lpstr>Понятия RTO и RPO</vt:lpstr>
      <vt:lpstr>Oracle Corporation</vt:lpstr>
      <vt:lpstr>СУБД ORACLE - объектно-реляционная система управления базами данных</vt:lpstr>
      <vt:lpstr>Основные редакции СУБД ORACLE 12c</vt:lpstr>
      <vt:lpstr>Лицензирование</vt:lpstr>
      <vt:lpstr>Лицензирование</vt:lpstr>
      <vt:lpstr>Дистрибутивы СУБД ORACLE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Инсталляция ORACLE 12с EE</vt:lpstr>
      <vt:lpstr>Список пользователей и паролей по умолчанию</vt:lpstr>
      <vt:lpstr>Как проверить установку?</vt:lpstr>
      <vt:lpstr>Программы ORACLE 12с</vt:lpstr>
      <vt:lpstr>Сервисы ORACLE 12с</vt:lpstr>
      <vt:lpstr>Пользователи и группы ORACLE 12с</vt:lpstr>
      <vt:lpstr>Редактор реестра</vt:lpstr>
      <vt:lpstr>Основные системные пользователи Oracle</vt:lpstr>
      <vt:lpstr>Системная роль Администратора базы данных</vt:lpstr>
      <vt:lpstr>Специальные системные привилегии</vt:lpstr>
      <vt:lpstr>Установка соединения с экземпляром</vt:lpstr>
      <vt:lpstr>Установка соединения SQLPlus</vt:lpstr>
      <vt:lpstr>Установка соединения SQL Developer</vt:lpstr>
      <vt:lpstr>Установка соединения SQL Developer</vt:lpstr>
      <vt:lpstr>Установка соединения SQL Developer</vt:lpstr>
      <vt:lpstr>Экземпляр Oracle (инстанс)</vt:lpstr>
      <vt:lpstr>Архитектура экземпляра Oracle</vt:lpstr>
      <vt:lpstr>SID – system identifier и  Global Database Name</vt:lpstr>
      <vt:lpstr>Запуск и остановка экземпляра</vt:lpstr>
      <vt:lpstr>Запуск и остановка экземпляра</vt:lpstr>
      <vt:lpstr>Запуск и остановка экземпляра</vt:lpstr>
      <vt:lpstr>Вопросы?</vt:lpstr>
      <vt:lpstr>Презентация PowerPoint</vt:lpstr>
      <vt:lpstr>В этой лекции</vt:lpstr>
      <vt:lpstr>Словарь Oracle  Таблицы базы данных Oracle</vt:lpstr>
      <vt:lpstr>Словарь Oracle</vt:lpstr>
      <vt:lpstr>Словарь данных</vt:lpstr>
      <vt:lpstr>Описание словаря данных</vt:lpstr>
      <vt:lpstr>Запросы к словарю данных</vt:lpstr>
      <vt:lpstr>Примеры запросов к словарю данных</vt:lpstr>
      <vt:lpstr>Примеры запросов к словарю данных</vt:lpstr>
      <vt:lpstr>Примеры запросов к словарю данных</vt:lpstr>
      <vt:lpstr>Словарь - заключение</vt:lpstr>
      <vt:lpstr>Мультиарендная архитектура</vt:lpstr>
      <vt:lpstr>Мультиарендная архитектура</vt:lpstr>
      <vt:lpstr>Oracle Multitenant</vt:lpstr>
      <vt:lpstr>Создание PDB в Oracle Database Configuration Assistant</vt:lpstr>
      <vt:lpstr>Создание PDB в Oracle Database Configuration Assistant</vt:lpstr>
      <vt:lpstr>Создание PDB в Oracle Database Configuration Assistant</vt:lpstr>
      <vt:lpstr>Создание PDB в Oracle Database Configuration Assistant</vt:lpstr>
      <vt:lpstr>Создание PDB в Oracle Database Configuration Assistant</vt:lpstr>
      <vt:lpstr>Создание PDB в Oracle Database Configuration Assistant</vt:lpstr>
      <vt:lpstr>Создание PDB в Oracle Database Configuration Assistant</vt:lpstr>
      <vt:lpstr>Создание PDB в Oracle Database Configuration Assistant</vt:lpstr>
      <vt:lpstr>Соединение с PDB и действия над ней</vt:lpstr>
      <vt:lpstr>Соединение с PDB и действия над ней</vt:lpstr>
      <vt:lpstr>Соединение с PDB и действия над ней</vt:lpstr>
      <vt:lpstr>Создание общих пользователей</vt:lpstr>
      <vt:lpstr>Создание общих пользователей</vt:lpstr>
      <vt:lpstr>Подключение в SQL Developer</vt:lpstr>
      <vt:lpstr>Создание инфраструктуры базы данных </vt:lpstr>
      <vt:lpstr>Табличные пространства - TABLESPACES</vt:lpstr>
      <vt:lpstr>Табличные пространства - TABLESPACES</vt:lpstr>
      <vt:lpstr>TABLESPACES</vt:lpstr>
      <vt:lpstr>PERMANENT TABLESPACES</vt:lpstr>
      <vt:lpstr>PERMANENT TABLESPACES</vt:lpstr>
      <vt:lpstr>TEMPORARY TABLESPACES</vt:lpstr>
      <vt:lpstr>TEMPORARY TABLESPACES</vt:lpstr>
      <vt:lpstr>Привилегии</vt:lpstr>
      <vt:lpstr>Группы системных привилегий - примеры</vt:lpstr>
      <vt:lpstr>Объектные привилегии - примеры</vt:lpstr>
      <vt:lpstr>Роли - ROLES</vt:lpstr>
      <vt:lpstr>Создание профиля безопасности </vt:lpstr>
      <vt:lpstr>Свойства созданного профиля</vt:lpstr>
      <vt:lpstr>Свойства профиля по умолчанию</vt:lpstr>
      <vt:lpstr>Создание пользователя </vt:lpstr>
      <vt:lpstr>Попытка подключения к БД</vt:lpstr>
      <vt:lpstr>Попытка подключения к БД</vt:lpstr>
      <vt:lpstr>Приложение – Некоторые представления словаря данных</vt:lpstr>
      <vt:lpstr>Приложение – Некоторые представления словаря данных</vt:lpstr>
      <vt:lpstr>Вопросы?</vt:lpstr>
      <vt:lpstr>Презентация PowerPoint</vt:lpstr>
      <vt:lpstr>Архитектура Oracle – основные термины</vt:lpstr>
      <vt:lpstr>Схема архитектуры Oracle </vt:lpstr>
      <vt:lpstr>Основные компоненты архитектуры Oracle</vt:lpstr>
      <vt:lpstr>Архитектура внешней памяти</vt:lpstr>
      <vt:lpstr>Архитектура внешней памяти</vt:lpstr>
      <vt:lpstr>Схема архитектуры внешней памяти</vt:lpstr>
      <vt:lpstr>Месторасположение файлов базы данных</vt:lpstr>
      <vt:lpstr>Месторасположение файлов базы данных</vt:lpstr>
      <vt:lpstr>Табличное пространство</vt:lpstr>
      <vt:lpstr>Табличное пространство</vt:lpstr>
      <vt:lpstr>Предопределенные табличные пространства</vt:lpstr>
      <vt:lpstr>Табличные пространства</vt:lpstr>
      <vt:lpstr>Виды табличных пространств</vt:lpstr>
      <vt:lpstr>Создание табличного пространства</vt:lpstr>
      <vt:lpstr>Параметры табличного пространства</vt:lpstr>
      <vt:lpstr>Создание таблиц</vt:lpstr>
      <vt:lpstr>Табличное пространство для временных данных</vt:lpstr>
      <vt:lpstr>Временное табличное пространство</vt:lpstr>
      <vt:lpstr>Табличное пространство для отката UNDO</vt:lpstr>
      <vt:lpstr>Табличные пространства в представлениях словаря</vt:lpstr>
      <vt:lpstr>Схема архитектуры внешней памяти</vt:lpstr>
      <vt:lpstr>Сегмент</vt:lpstr>
      <vt:lpstr>Экстент</vt:lpstr>
      <vt:lpstr>Блоки</vt:lpstr>
      <vt:lpstr>Сегмент – экстент – блок</vt:lpstr>
      <vt:lpstr>Сегмент</vt:lpstr>
      <vt:lpstr>Сегмент</vt:lpstr>
      <vt:lpstr>Сегмент</vt:lpstr>
      <vt:lpstr>Сегмент</vt:lpstr>
      <vt:lpstr>Сегмент</vt:lpstr>
      <vt:lpstr>Сегмент</vt:lpstr>
      <vt:lpstr>Сегмент</vt:lpstr>
      <vt:lpstr>Сегмент</vt:lpstr>
      <vt:lpstr>Сегмент</vt:lpstr>
      <vt:lpstr>Сегмент</vt:lpstr>
      <vt:lpstr>Экстент</vt:lpstr>
      <vt:lpstr>Экстент - пример</vt:lpstr>
      <vt:lpstr>Экстент - пример</vt:lpstr>
      <vt:lpstr>Экстент - пример удаления таблицы</vt:lpstr>
      <vt:lpstr>Экстент - сжатие </vt:lpstr>
      <vt:lpstr>Блок</vt:lpstr>
      <vt:lpstr>Блок</vt:lpstr>
      <vt:lpstr>Блок в файле параметров</vt:lpstr>
      <vt:lpstr>Итого</vt:lpstr>
      <vt:lpstr>Вопросы?</vt:lpstr>
      <vt:lpstr>Презентация PowerPoint</vt:lpstr>
      <vt:lpstr>Архитектура внешней памяти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Файл параметров</vt:lpstr>
      <vt:lpstr>Управляющие файлы </vt:lpstr>
      <vt:lpstr>Управляющие файлы </vt:lpstr>
      <vt:lpstr>Управляющие файлы </vt:lpstr>
      <vt:lpstr>Управляющие файлы</vt:lpstr>
      <vt:lpstr>Управляющие файлы – изменение</vt:lpstr>
      <vt:lpstr>Управляющие файлы – изменение</vt:lpstr>
      <vt:lpstr>Управляющие файлы – изменение</vt:lpstr>
      <vt:lpstr>Управляющие файлы – изменение</vt:lpstr>
      <vt:lpstr>Файл паролей</vt:lpstr>
      <vt:lpstr>Аутентификация администраторов</vt:lpstr>
      <vt:lpstr>Файл паролей</vt:lpstr>
      <vt:lpstr>Файл паролей</vt:lpstr>
      <vt:lpstr>Файлы сообщений</vt:lpstr>
      <vt:lpstr>Файлы сообщений</vt:lpstr>
      <vt:lpstr>Журналы повтора</vt:lpstr>
      <vt:lpstr>Журналы повтора</vt:lpstr>
      <vt:lpstr>Журналы повтора</vt:lpstr>
      <vt:lpstr>Журналы повтора</vt:lpstr>
      <vt:lpstr>Журналы повтора - добавление новой группы</vt:lpstr>
      <vt:lpstr>Журналы повтора - добавление файла в группу</vt:lpstr>
      <vt:lpstr>Журналы повтора - переключение журналов</vt:lpstr>
      <vt:lpstr>Журналы повтора - переключение журналов</vt:lpstr>
      <vt:lpstr>Журналы повтора – удаление файла</vt:lpstr>
      <vt:lpstr>Журналы повтора – удаление группы</vt:lpstr>
      <vt:lpstr>Журналы повтора - параметры</vt:lpstr>
      <vt:lpstr>Архивы журналов повтора </vt:lpstr>
      <vt:lpstr>Архивы</vt:lpstr>
      <vt:lpstr>Архивы</vt:lpstr>
      <vt:lpstr>Архивы</vt:lpstr>
      <vt:lpstr>Архивы журналов повтора </vt:lpstr>
      <vt:lpstr>Архивы</vt:lpstr>
      <vt:lpstr>Архивы</vt:lpstr>
      <vt:lpstr>Архивы</vt:lpstr>
      <vt:lpstr>Вопросы?</vt:lpstr>
      <vt:lpstr>Презентация PowerPoint</vt:lpstr>
      <vt:lpstr>При запуске экземпляра</vt:lpstr>
      <vt:lpstr>Хранение и использование данных</vt:lpstr>
      <vt:lpstr>Схема экземпляра</vt:lpstr>
      <vt:lpstr>Области оперативной памяти</vt:lpstr>
      <vt:lpstr>SGA</vt:lpstr>
      <vt:lpstr>PGA</vt:lpstr>
      <vt:lpstr>PGA</vt:lpstr>
      <vt:lpstr>UGA</vt:lpstr>
      <vt:lpstr>UGA – User Global Area</vt:lpstr>
      <vt:lpstr>Режим выделенного сервера</vt:lpstr>
      <vt:lpstr>Режим разделяемого сервера</vt:lpstr>
      <vt:lpstr>Режимы соединений </vt:lpstr>
      <vt:lpstr>Структура SGA</vt:lpstr>
      <vt:lpstr>Основные пулы области SGA</vt:lpstr>
      <vt:lpstr>Презентация PowerPoint</vt:lpstr>
      <vt:lpstr>Представления словаря</vt:lpstr>
      <vt:lpstr>Гранулы – granule</vt:lpstr>
      <vt:lpstr>Представления словаря</vt:lpstr>
      <vt:lpstr>Представления словаря</vt:lpstr>
      <vt:lpstr>Параметры SGA</vt:lpstr>
      <vt:lpstr>Параметры SGA</vt:lpstr>
      <vt:lpstr>Параметры SGA – изменение</vt:lpstr>
      <vt:lpstr>Структура SGA</vt:lpstr>
      <vt:lpstr>Буферный пул</vt:lpstr>
      <vt:lpstr>Буферный пул</vt:lpstr>
      <vt:lpstr>Буферный пул</vt:lpstr>
      <vt:lpstr>Буферный пул</vt:lpstr>
      <vt:lpstr>Буферный пул</vt:lpstr>
      <vt:lpstr>Буферный пул – вытеснение блоков</vt:lpstr>
      <vt:lpstr>Буферный пул – вытеснение блоков</vt:lpstr>
      <vt:lpstr>Пулы буферного кэша</vt:lpstr>
      <vt:lpstr>Параметры пулов буферного кэша</vt:lpstr>
      <vt:lpstr>Пулы буферного кэша</vt:lpstr>
      <vt:lpstr>Пулы буферного кэша</vt:lpstr>
      <vt:lpstr>Пулы буферного кэша</vt:lpstr>
      <vt:lpstr>Помещение таблицы в определенный пул</vt:lpstr>
      <vt:lpstr>CACHE</vt:lpstr>
      <vt:lpstr>Структура SGA</vt:lpstr>
      <vt:lpstr>Буфер журналов повторного выполнения</vt:lpstr>
      <vt:lpstr>Параметр LOG_BUFFER</vt:lpstr>
      <vt:lpstr>Ожидание освобождения буфера журналов повтора</vt:lpstr>
      <vt:lpstr>Изменения размеров буфера журналов повтора</vt:lpstr>
      <vt:lpstr>Файл параметров</vt:lpstr>
      <vt:lpstr>Структура SGA</vt:lpstr>
      <vt:lpstr>Фиксированная область SGA</vt:lpstr>
      <vt:lpstr>Структура SGA</vt:lpstr>
      <vt:lpstr>Разделяемый пул</vt:lpstr>
      <vt:lpstr>Поддержка словаря данных</vt:lpstr>
      <vt:lpstr>Поддержка словаря данных</vt:lpstr>
      <vt:lpstr>Разделяемый пул</vt:lpstr>
      <vt:lpstr>Управление размером разделяемого пула</vt:lpstr>
      <vt:lpstr>Управление размером разделяемого пула</vt:lpstr>
      <vt:lpstr>Объекты в разделяемом пуле</vt:lpstr>
      <vt:lpstr>Структура SGA</vt:lpstr>
      <vt:lpstr>Большой пул</vt:lpstr>
      <vt:lpstr>Большой пул</vt:lpstr>
      <vt:lpstr>Большой пул – параметры</vt:lpstr>
      <vt:lpstr>Большой пул – параметры</vt:lpstr>
      <vt:lpstr>Структура SGA</vt:lpstr>
      <vt:lpstr>Java-пул</vt:lpstr>
      <vt:lpstr>Параметры Java-пула</vt:lpstr>
      <vt:lpstr>Вопросы?</vt:lpstr>
      <vt:lpstr>Архитектура ORACLE</vt:lpstr>
      <vt:lpstr>Архитектура Oracle</vt:lpstr>
      <vt:lpstr>Процессы и потоки Windows</vt:lpstr>
      <vt:lpstr>Процессы Oracle</vt:lpstr>
      <vt:lpstr>Серверные процессы</vt:lpstr>
      <vt:lpstr>Серверные процессы</vt:lpstr>
      <vt:lpstr>Oracle Net Listener</vt:lpstr>
      <vt:lpstr>Oracle Net Listener – Службы</vt:lpstr>
      <vt:lpstr>Oracle Net Listener</vt:lpstr>
      <vt:lpstr>Oracle Net Listener</vt:lpstr>
      <vt:lpstr>Oracle Net Listener – старт экземпляра</vt:lpstr>
      <vt:lpstr>Oracle Net Listener – запрос на соединение </vt:lpstr>
      <vt:lpstr>Oracle Net Listener</vt:lpstr>
      <vt:lpstr>Oracle Net Listener</vt:lpstr>
      <vt:lpstr>Oracle Net Listener</vt:lpstr>
      <vt:lpstr>Oracle Net Listener</vt:lpstr>
      <vt:lpstr>Oracle Net Listener</vt:lpstr>
      <vt:lpstr>Oracle Net Listener</vt:lpstr>
      <vt:lpstr>Oracle Net Listener</vt:lpstr>
      <vt:lpstr>Серверные процессы</vt:lpstr>
      <vt:lpstr>Режимы сессий</vt:lpstr>
      <vt:lpstr>Dedicated server</vt:lpstr>
      <vt:lpstr>Shared server</vt:lpstr>
      <vt:lpstr>Параметры dispatcher</vt:lpstr>
      <vt:lpstr>Параметры dispatcher</vt:lpstr>
      <vt:lpstr>Параметры dispatcher</vt:lpstr>
      <vt:lpstr>Сравнение режимов выделенного и разделяемого серверов</vt:lpstr>
      <vt:lpstr>Фоновые процессы</vt:lpstr>
      <vt:lpstr>Фоновые процессы</vt:lpstr>
      <vt:lpstr>LREG</vt:lpstr>
      <vt:lpstr>DBWn</vt:lpstr>
      <vt:lpstr>DBWn</vt:lpstr>
      <vt:lpstr>DBWn</vt:lpstr>
      <vt:lpstr>CKPT </vt:lpstr>
      <vt:lpstr>CKPT </vt:lpstr>
      <vt:lpstr>LGWR</vt:lpstr>
      <vt:lpstr>LGWR</vt:lpstr>
      <vt:lpstr>LGWR</vt:lpstr>
      <vt:lpstr>Параметры LGWR</vt:lpstr>
      <vt:lpstr>Параметры LGWR</vt:lpstr>
      <vt:lpstr>Параметры LGWR</vt:lpstr>
      <vt:lpstr>ARCn</vt:lpstr>
      <vt:lpstr>ARCn</vt:lpstr>
      <vt:lpstr>ARCn</vt:lpstr>
      <vt:lpstr>PMON</vt:lpstr>
      <vt:lpstr>SMON</vt:lpstr>
      <vt:lpstr>RECO</vt:lpstr>
      <vt:lpstr>RECO</vt:lpstr>
      <vt:lpstr>RECO</vt:lpstr>
      <vt:lpstr>RECO</vt:lpstr>
      <vt:lpstr>FBDA</vt:lpstr>
      <vt:lpstr>Режимы старта и останова экземпляра</vt:lpstr>
      <vt:lpstr>Старт экземпляра базы данных Oracle </vt:lpstr>
      <vt:lpstr>Останов экземпляра  базы данных</vt:lpstr>
      <vt:lpstr>STARTUP NOMOUNT </vt:lpstr>
      <vt:lpstr>STARTUP MOUNT </vt:lpstr>
      <vt:lpstr>STARTUP OPEN </vt:lpstr>
      <vt:lpstr>SHUTDOWN NORMAL </vt:lpstr>
      <vt:lpstr>SHUTDOWN TRANSACTIONAL </vt:lpstr>
      <vt:lpstr>SHUTDOWN IMMEDIATE </vt:lpstr>
      <vt:lpstr>SHUTDOWN ABORT </vt:lpstr>
      <vt:lpstr>Вопросы?</vt:lpstr>
      <vt:lpstr>Презентация PowerPoint</vt:lpstr>
      <vt:lpstr>Типы соединений клиента с сервером</vt:lpstr>
      <vt:lpstr>Oracle Net</vt:lpstr>
      <vt:lpstr>Соединение клиента с сервером</vt:lpstr>
      <vt:lpstr>Дескрипторы соединений</vt:lpstr>
      <vt:lpstr>Идентификаторы соединений</vt:lpstr>
      <vt:lpstr>Строки соединений</vt:lpstr>
      <vt:lpstr>Oracle - клиент</vt:lpstr>
      <vt:lpstr>Oracle - клиент</vt:lpstr>
      <vt:lpstr>Oracle - клиент</vt:lpstr>
      <vt:lpstr>Oracle - клиент</vt:lpstr>
      <vt:lpstr>Oracle - клиент</vt:lpstr>
      <vt:lpstr>Виды подключений к Oracle</vt:lpstr>
      <vt:lpstr>Basic – соединение</vt:lpstr>
      <vt:lpstr>Basic – соединение</vt:lpstr>
      <vt:lpstr>Basic – соединение</vt:lpstr>
      <vt:lpstr>Basic – соединение</vt:lpstr>
      <vt:lpstr>Basic – соединение</vt:lpstr>
      <vt:lpstr>TNS-соединение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Создание локального именования</vt:lpstr>
      <vt:lpstr>Проверка TNS</vt:lpstr>
      <vt:lpstr>Утилита TNSPing</vt:lpstr>
      <vt:lpstr>LDAP-соединение</vt:lpstr>
      <vt:lpstr>Local/bequeath-соединение</vt:lpstr>
      <vt:lpstr>Local/bequeath-соединение</vt:lpstr>
      <vt:lpstr>Local/bequeath-соединение</vt:lpstr>
      <vt:lpstr>Вопросы?</vt:lpstr>
      <vt:lpstr>Администрирование баз данных и приложений</vt:lpstr>
      <vt:lpstr>Основные объекты базы данных</vt:lpstr>
      <vt:lpstr>Пользователи и схемы</vt:lpstr>
      <vt:lpstr>Таблицы</vt:lpstr>
      <vt:lpstr>Таблицы</vt:lpstr>
      <vt:lpstr>Таблицы</vt:lpstr>
      <vt:lpstr>Параметры</vt:lpstr>
      <vt:lpstr>Параметры PCTFREE и PCTUSED </vt:lpstr>
      <vt:lpstr>Управление параметрами заполнения блока</vt:lpstr>
      <vt:lpstr>Таблицы</vt:lpstr>
      <vt:lpstr>Типы данных ORACLE - символьные</vt:lpstr>
      <vt:lpstr>Поддержка национальных языков</vt:lpstr>
      <vt:lpstr>Пример</vt:lpstr>
      <vt:lpstr>Пример</vt:lpstr>
      <vt:lpstr>Пример</vt:lpstr>
      <vt:lpstr>Пример</vt:lpstr>
      <vt:lpstr>Пример</vt:lpstr>
      <vt:lpstr>NLS</vt:lpstr>
      <vt:lpstr>Презентация PowerPoint</vt:lpstr>
      <vt:lpstr>Пример</vt:lpstr>
      <vt:lpstr>Типы данных ORACLE – символьные </vt:lpstr>
      <vt:lpstr>Типы данных ORACLE – дата/время</vt:lpstr>
      <vt:lpstr>Типы данных ORACLE – числовые</vt:lpstr>
      <vt:lpstr>Таблицы</vt:lpstr>
      <vt:lpstr>Временные таблицы</vt:lpstr>
      <vt:lpstr>Временные таблицы</vt:lpstr>
      <vt:lpstr>Временные таблицы</vt:lpstr>
      <vt:lpstr>Временные таблицы</vt:lpstr>
      <vt:lpstr>Временные таблицы</vt:lpstr>
      <vt:lpstr>Временные таблицы</vt:lpstr>
      <vt:lpstr>Временные таблицы</vt:lpstr>
      <vt:lpstr>Временные таблицы</vt:lpstr>
      <vt:lpstr>Временные таблицы</vt:lpstr>
      <vt:lpstr>Временные таблицы</vt:lpstr>
      <vt:lpstr>EXTERNAL TABLE</vt:lpstr>
      <vt:lpstr>EXTERNAL TABLE</vt:lpstr>
      <vt:lpstr>EXTERNAL TABLE</vt:lpstr>
      <vt:lpstr>EXTERNAL TABLE</vt:lpstr>
      <vt:lpstr>Последовательности</vt:lpstr>
      <vt:lpstr>Последовательности</vt:lpstr>
      <vt:lpstr>Последовательности</vt:lpstr>
      <vt:lpstr>Последовательности</vt:lpstr>
      <vt:lpstr>Oracle Identity </vt:lpstr>
      <vt:lpstr>Oracle Identity </vt:lpstr>
      <vt:lpstr>Oracle Identity </vt:lpstr>
      <vt:lpstr>Кластеры</vt:lpstr>
      <vt:lpstr>Кластеры</vt:lpstr>
      <vt:lpstr>Хэш-кластеры</vt:lpstr>
      <vt:lpstr>Кластеры</vt:lpstr>
      <vt:lpstr>Кластеры</vt:lpstr>
      <vt:lpstr>Кластеры</vt:lpstr>
      <vt:lpstr>Кластеры</vt:lpstr>
      <vt:lpstr>Синонимы</vt:lpstr>
      <vt:lpstr>Синонимы</vt:lpstr>
      <vt:lpstr>Синонимы</vt:lpstr>
      <vt:lpstr>Синонимы</vt:lpstr>
      <vt:lpstr>Представления</vt:lpstr>
      <vt:lpstr>Представления</vt:lpstr>
      <vt:lpstr>Представления</vt:lpstr>
      <vt:lpstr>Представления</vt:lpstr>
      <vt:lpstr>Материализованные представления</vt:lpstr>
      <vt:lpstr>Материализованные представления</vt:lpstr>
      <vt:lpstr>Материализованные представления</vt:lpstr>
      <vt:lpstr>Материализованные представления</vt:lpstr>
      <vt:lpstr>Материализованные представления</vt:lpstr>
      <vt:lpstr>Материализованные представления</vt:lpstr>
      <vt:lpstr>Материализованные представления</vt:lpstr>
      <vt:lpstr>Индексы</vt:lpstr>
      <vt:lpstr>Оптимизация запросов</vt:lpstr>
      <vt:lpstr>Оптимизация запросов</vt:lpstr>
      <vt:lpstr>Оптимизация запросов</vt:lpstr>
      <vt:lpstr>Оптимизация запросов</vt:lpstr>
      <vt:lpstr>Оптимизация запросов</vt:lpstr>
      <vt:lpstr>Селективность</vt:lpstr>
      <vt:lpstr>Кардинальность</vt:lpstr>
      <vt:lpstr>План запроса</vt:lpstr>
      <vt:lpstr>План запроса</vt:lpstr>
      <vt:lpstr>План запроса</vt:lpstr>
      <vt:lpstr>План запроса</vt:lpstr>
      <vt:lpstr>План запроса</vt:lpstr>
      <vt:lpstr>Индексы</vt:lpstr>
      <vt:lpstr>Индексы</vt:lpstr>
      <vt:lpstr>Индексы</vt:lpstr>
      <vt:lpstr>Индексы</vt:lpstr>
      <vt:lpstr>Индексы</vt:lpstr>
      <vt:lpstr>Индексы</vt:lpstr>
      <vt:lpstr>Nested Loops Join</vt:lpstr>
      <vt:lpstr>Indexed Nested Loops Join</vt:lpstr>
      <vt:lpstr>Merge Join</vt:lpstr>
      <vt:lpstr>Hash Join</vt:lpstr>
      <vt:lpstr>План запроса</vt:lpstr>
      <vt:lpstr>План запроса</vt:lpstr>
      <vt:lpstr>План запроса</vt:lpstr>
      <vt:lpstr>План запроса</vt:lpstr>
      <vt:lpstr>План запроса</vt:lpstr>
      <vt:lpstr>Database Link</vt:lpstr>
      <vt:lpstr>Database Link</vt:lpstr>
      <vt:lpstr>Database Link</vt:lpstr>
      <vt:lpstr>PUBLIC DATABASE LINK</vt:lpstr>
      <vt:lpstr>PUBLIC DATABASE LINK</vt:lpstr>
      <vt:lpstr>DATABASE LINK</vt:lpstr>
      <vt:lpstr>Database Link</vt:lpstr>
      <vt:lpstr>Database Link</vt:lpstr>
      <vt:lpstr>Database Link</vt:lpstr>
      <vt:lpstr>Вопросы?</vt:lpstr>
      <vt:lpstr>Архитектура ORACLE</vt:lpstr>
      <vt:lpstr>Привилегии и роли</vt:lpstr>
      <vt:lpstr>Системные привилегии</vt:lpstr>
      <vt:lpstr>Объекты грантов для системных привилегий</vt:lpstr>
      <vt:lpstr>Объектные привилегии</vt:lpstr>
      <vt:lpstr>Объекты грантов для объектных привилегий</vt:lpstr>
      <vt:lpstr>Аудит</vt:lpstr>
      <vt:lpstr>Уровни аудита</vt:lpstr>
      <vt:lpstr>Детальный аудит</vt:lpstr>
      <vt:lpstr>Конфигурация аудита</vt:lpstr>
      <vt:lpstr>Проверка отслеживаемых действий аудита</vt:lpstr>
      <vt:lpstr>Формат команды включения аудита</vt:lpstr>
      <vt:lpstr>Контроль журнала аудита</vt:lpstr>
      <vt:lpstr>Контроль журнала аудита</vt:lpstr>
      <vt:lpstr>Контроль журнала аудита</vt:lpstr>
      <vt:lpstr>Контроль журнала аудита</vt:lpstr>
      <vt:lpstr>Аудит – итоги</vt:lpstr>
      <vt:lpstr>Привилегии и роли</vt:lpstr>
      <vt:lpstr>Вопросы?</vt:lpstr>
      <vt:lpstr>ORACLE 12c</vt:lpstr>
      <vt:lpstr>Характеристика языка PL/SQL</vt:lpstr>
      <vt:lpstr>Характеристика языка PL/SQL</vt:lpstr>
      <vt:lpstr>DBMS_output</vt:lpstr>
      <vt:lpstr>DBMS_output</vt:lpstr>
      <vt:lpstr>Схема блока PL/SQL</vt:lpstr>
      <vt:lpstr>Схема блока PL/SQL</vt:lpstr>
      <vt:lpstr>Анонимный блок PL/SQL</vt:lpstr>
      <vt:lpstr>Анонимный блок PL/SQL</vt:lpstr>
      <vt:lpstr>Именованные блоки PL/SQL</vt:lpstr>
      <vt:lpstr>Секция объявления</vt:lpstr>
      <vt:lpstr>Секция исключительных ситуаций </vt:lpstr>
      <vt:lpstr>Sqlerrm и sqlcode </vt:lpstr>
      <vt:lpstr>Секция исключительных ситуаций </vt:lpstr>
      <vt:lpstr>Вложенные блоки</vt:lpstr>
      <vt:lpstr>Предупреждения компилятора</vt:lpstr>
      <vt:lpstr>Предупреждения компилятора</vt:lpstr>
      <vt:lpstr>Предупреждения компилятора</vt:lpstr>
      <vt:lpstr>Идентификаторы</vt:lpstr>
      <vt:lpstr>Идентификаторы</vt:lpstr>
      <vt:lpstr>Спецсимволы и зарезервированные слова PL/SQL</vt:lpstr>
      <vt:lpstr>Спецсимволы и зарезервированные слова PL/SQL</vt:lpstr>
      <vt:lpstr>Литералы</vt:lpstr>
      <vt:lpstr>Метки</vt:lpstr>
      <vt:lpstr>Символы специального значения</vt:lpstr>
      <vt:lpstr>Типы данных ORACLE - символьные</vt:lpstr>
      <vt:lpstr>Типы данных ORACLE – символьные </vt:lpstr>
      <vt:lpstr>Типы данных ORACLE – дата/время</vt:lpstr>
      <vt:lpstr>Типы данных ORACLE – числовые</vt:lpstr>
      <vt:lpstr>Неявные преобразования типов данных</vt:lpstr>
      <vt:lpstr>Character Set</vt:lpstr>
      <vt:lpstr>Поддержка национальных языков</vt:lpstr>
      <vt:lpstr>Поддержка национальных языков</vt:lpstr>
      <vt:lpstr>Поддержка национальных языков</vt:lpstr>
      <vt:lpstr>Поддержка национальных языков</vt:lpstr>
      <vt:lpstr>Семантика символов</vt:lpstr>
      <vt:lpstr>Семантика символов</vt:lpstr>
      <vt:lpstr>Типы данных PL/SQL </vt:lpstr>
      <vt:lpstr>Скалярные типы данных</vt:lpstr>
      <vt:lpstr>Символы/строки</vt:lpstr>
      <vt:lpstr>Символы/строки</vt:lpstr>
      <vt:lpstr>Символы/строки</vt:lpstr>
      <vt:lpstr>    Числовые типы данных</vt:lpstr>
      <vt:lpstr>Числовые типы данных</vt:lpstr>
      <vt:lpstr>Числовые типы данных</vt:lpstr>
      <vt:lpstr>Булев тип</vt:lpstr>
      <vt:lpstr>Дата и время </vt:lpstr>
      <vt:lpstr>Дата и время </vt:lpstr>
      <vt:lpstr>Дата и время</vt:lpstr>
      <vt:lpstr>Дата и время </vt:lpstr>
      <vt:lpstr>Константы</vt:lpstr>
      <vt:lpstr>Связанные объявления переменных</vt:lpstr>
      <vt:lpstr>%TYPE и %ROWTYPE</vt:lpstr>
      <vt:lpstr>Constraints</vt:lpstr>
      <vt:lpstr>Constraints</vt:lpstr>
      <vt:lpstr>Оператор IF</vt:lpstr>
      <vt:lpstr>Оператор CASE</vt:lpstr>
      <vt:lpstr>Циклы loop, for, while </vt:lpstr>
      <vt:lpstr>TO_NUMBER()</vt:lpstr>
      <vt:lpstr>TO_CHAR()</vt:lpstr>
      <vt:lpstr>TO_CHAR()</vt:lpstr>
      <vt:lpstr>TO_CHAR()</vt:lpstr>
      <vt:lpstr>TO_CHAR()</vt:lpstr>
      <vt:lpstr>Вопросы?</vt:lpstr>
      <vt:lpstr>ORACLE 12с</vt:lpstr>
      <vt:lpstr>Записи</vt:lpstr>
      <vt:lpstr>Записи</vt:lpstr>
      <vt:lpstr>Записи</vt:lpstr>
      <vt:lpstr>Записи</vt:lpstr>
      <vt:lpstr>Использование полей записи</vt:lpstr>
      <vt:lpstr>Вложенные записи</vt:lpstr>
      <vt:lpstr>Присваивание записей</vt:lpstr>
      <vt:lpstr>Запись - параметр процедуры и функции</vt:lpstr>
      <vt:lpstr>Записи</vt:lpstr>
      <vt:lpstr>Записи</vt:lpstr>
      <vt:lpstr>Коллекции</vt:lpstr>
      <vt:lpstr>Презентация PowerPoint</vt:lpstr>
      <vt:lpstr>Термины</vt:lpstr>
      <vt:lpstr>Ограниченная и неограниченная коллекция</vt:lpstr>
      <vt:lpstr>Разреженные и плотные коллекции</vt:lpstr>
      <vt:lpstr>Работа с коллекциями</vt:lpstr>
      <vt:lpstr>Массивы переменной длины</vt:lpstr>
      <vt:lpstr>Массивы переменной длины</vt:lpstr>
      <vt:lpstr>Массивы переменной длины</vt:lpstr>
      <vt:lpstr>Массивы переменной длины</vt:lpstr>
      <vt:lpstr>Массивы переменной длины</vt:lpstr>
      <vt:lpstr>Массивы переменной длины</vt:lpstr>
      <vt:lpstr>Массивы переменной длины</vt:lpstr>
      <vt:lpstr>Вложенные таблицы</vt:lpstr>
      <vt:lpstr>Вложенные таблицы </vt:lpstr>
      <vt:lpstr>Ассоциативные массивы</vt:lpstr>
      <vt:lpstr>Ассоциативные массивы</vt:lpstr>
      <vt:lpstr>Методы и исключения коллекций</vt:lpstr>
      <vt:lpstr>Сравнение характеристик коллекций</vt:lpstr>
      <vt:lpstr>Вопросы?</vt:lpstr>
      <vt:lpstr>ORACLE 12с</vt:lpstr>
      <vt:lpstr>Курсоры</vt:lpstr>
      <vt:lpstr>Операторы управления явным курсором</vt:lpstr>
      <vt:lpstr>Атрибуты курсора</vt:lpstr>
      <vt:lpstr>Курсоры</vt:lpstr>
      <vt:lpstr>Курсоры</vt:lpstr>
      <vt:lpstr>Неявные курсоры</vt:lpstr>
      <vt:lpstr>Неявные курсоры</vt:lpstr>
      <vt:lpstr>Неявные курсоры</vt:lpstr>
      <vt:lpstr>Неявные курсоры</vt:lpstr>
      <vt:lpstr>Неявные курсоры</vt:lpstr>
      <vt:lpstr>PRAGMA</vt:lpstr>
      <vt:lpstr>Неявные курсоры – исключения</vt:lpstr>
      <vt:lpstr>Неявные курсоры</vt:lpstr>
      <vt:lpstr>Неявные курсоры – атрибуты курсора</vt:lpstr>
      <vt:lpstr>Неявные курсоры</vt:lpstr>
      <vt:lpstr>Неявные курсоры – UPDATE</vt:lpstr>
      <vt:lpstr>Неявные курсоры – UPDATE</vt:lpstr>
      <vt:lpstr>Неявные курсоры –INSERT</vt:lpstr>
      <vt:lpstr>Неявные курсоры –INSERT</vt:lpstr>
      <vt:lpstr>Неявные курсоры –INSERT</vt:lpstr>
      <vt:lpstr>Неявные курсоры – DELETE</vt:lpstr>
      <vt:lpstr>Неявные курсоры – DELETE</vt:lpstr>
      <vt:lpstr>Неявные курсоры – RETURNING</vt:lpstr>
      <vt:lpstr>Неявные курсоры – RETURNING</vt:lpstr>
      <vt:lpstr>Неявные курсоры – RETURNING</vt:lpstr>
      <vt:lpstr>Неявные курсоры – RETURNING</vt:lpstr>
      <vt:lpstr>Явные курсоры</vt:lpstr>
      <vt:lpstr>Явные курсоры</vt:lpstr>
      <vt:lpstr>Курсоры</vt:lpstr>
      <vt:lpstr>Явные курсоры</vt:lpstr>
      <vt:lpstr>  Явные курсоры</vt:lpstr>
      <vt:lpstr>Явные курсоры</vt:lpstr>
      <vt:lpstr>Явные курсоры</vt:lpstr>
      <vt:lpstr>Явные курсоры</vt:lpstr>
      <vt:lpstr>Явные курсоры с параметрами</vt:lpstr>
      <vt:lpstr>Явные курсоры с параметрами</vt:lpstr>
      <vt:lpstr>Явные курсоры с RETURN</vt:lpstr>
      <vt:lpstr>Явные курсоры</vt:lpstr>
      <vt:lpstr>WHERE CURRENT OF</vt:lpstr>
      <vt:lpstr>WHERE CURRENT OF</vt:lpstr>
      <vt:lpstr>Использование ROWID</vt:lpstr>
      <vt:lpstr>Использование ROWID</vt:lpstr>
      <vt:lpstr>Использование ROWNUM</vt:lpstr>
      <vt:lpstr>SELECT FOR UPDATE</vt:lpstr>
      <vt:lpstr>SELECT FOR UPDATE</vt:lpstr>
      <vt:lpstr>Курсорные переменные </vt:lpstr>
      <vt:lpstr>Курсорные переменные </vt:lpstr>
      <vt:lpstr>Курсорные переменные </vt:lpstr>
      <vt:lpstr>Курсорные переменные </vt:lpstr>
      <vt:lpstr>Курсорные переменные </vt:lpstr>
      <vt:lpstr>Курсорные переменные </vt:lpstr>
      <vt:lpstr>Курсорные подзапросы</vt:lpstr>
      <vt:lpstr>Динамические курсоры</vt:lpstr>
      <vt:lpstr>Динамические курсоры</vt:lpstr>
      <vt:lpstr>Динамические курсоры</vt:lpstr>
      <vt:lpstr>Динамические курсоры</vt:lpstr>
      <vt:lpstr>Динамические курсоры - OPEN FOR </vt:lpstr>
      <vt:lpstr>Параметры Oracle, связанные с курсорами </vt:lpstr>
      <vt:lpstr>Параметры Oracle, связанные с курсорами </vt:lpstr>
      <vt:lpstr>Вопросы?</vt:lpstr>
      <vt:lpstr>ORACLE 12с</vt:lpstr>
      <vt:lpstr>Обработка исключений</vt:lpstr>
      <vt:lpstr>Обработка исключений</vt:lpstr>
      <vt:lpstr>Стратегия обработки исключений</vt:lpstr>
      <vt:lpstr>Термины обработки исключений</vt:lpstr>
      <vt:lpstr>Термины обработки исключений</vt:lpstr>
      <vt:lpstr>Предопределенные исключения</vt:lpstr>
      <vt:lpstr>Sqlerrm и sqlcode </vt:lpstr>
      <vt:lpstr>Объявление именованных исключений</vt:lpstr>
      <vt:lpstr>Связывание исключений с кодом ошибки</vt:lpstr>
      <vt:lpstr>Генерация и обработка исключений</vt:lpstr>
      <vt:lpstr>Генерация и обработка исключений</vt:lpstr>
      <vt:lpstr>Генерация и обработка исключений</vt:lpstr>
      <vt:lpstr>Генерация и обработка исключений</vt:lpstr>
      <vt:lpstr>Генерация и обработка исключений</vt:lpstr>
      <vt:lpstr>RAISE_APPLICATION_ERROR</vt:lpstr>
      <vt:lpstr>RAISE_APPLICATION_ERROR</vt:lpstr>
      <vt:lpstr>Распространение исключения</vt:lpstr>
      <vt:lpstr>Распространение исключения</vt:lpstr>
      <vt:lpstr>Распространение исключения</vt:lpstr>
      <vt:lpstr>Распространение исключения</vt:lpstr>
      <vt:lpstr>Вопросы?</vt:lpstr>
      <vt:lpstr>ORACLE 12с</vt:lpstr>
      <vt:lpstr>Встроенные функции</vt:lpstr>
      <vt:lpstr>Числовые функции</vt:lpstr>
      <vt:lpstr>Символьные функции</vt:lpstr>
      <vt:lpstr>Работа с датами </vt:lpstr>
      <vt:lpstr>Функции конвертирования</vt:lpstr>
      <vt:lpstr>Sqlerrm и sqlcode </vt:lpstr>
      <vt:lpstr>Функции регулярных выражений</vt:lpstr>
      <vt:lpstr>Функции регулярных выражений</vt:lpstr>
      <vt:lpstr>Функции регулярных выражений</vt:lpstr>
      <vt:lpstr>Метасимволы привязки</vt:lpstr>
      <vt:lpstr>Квантификаторы и операторы повтора</vt:lpstr>
      <vt:lpstr>Предопределенные символьные классы POSIX</vt:lpstr>
      <vt:lpstr>Альтернативное сопоставление и группировка</vt:lpstr>
      <vt:lpstr>Метасимвол ссылки</vt:lpstr>
      <vt:lpstr>Вопросы?</vt:lpstr>
      <vt:lpstr>ORACLE 12с</vt:lpstr>
      <vt:lpstr>Программные модули</vt:lpstr>
      <vt:lpstr>Локальные программные модули</vt:lpstr>
      <vt:lpstr>Перегрузка программных модулей</vt:lpstr>
      <vt:lpstr>Локальные процедуры </vt:lpstr>
      <vt:lpstr>Локальные функции</vt:lpstr>
      <vt:lpstr>Программные модули</vt:lpstr>
      <vt:lpstr>Процедура</vt:lpstr>
      <vt:lpstr>Привилегии</vt:lpstr>
      <vt:lpstr>Параметры</vt:lpstr>
      <vt:lpstr>Тип данных параметров</vt:lpstr>
      <vt:lpstr>Параметры</vt:lpstr>
      <vt:lpstr>Значения по умолчанию</vt:lpstr>
      <vt:lpstr>Передача параметров</vt:lpstr>
      <vt:lpstr>Синтаксис</vt:lpstr>
      <vt:lpstr>Процедуры</vt:lpstr>
      <vt:lpstr>Вызов процедуры</vt:lpstr>
      <vt:lpstr>Отладка</vt:lpstr>
      <vt:lpstr>Отладка</vt:lpstr>
      <vt:lpstr>Отладка</vt:lpstr>
      <vt:lpstr>Переменные</vt:lpstr>
      <vt:lpstr>Вызов процедур</vt:lpstr>
      <vt:lpstr>Вызов процедур</vt:lpstr>
      <vt:lpstr>Вызов процедур</vt:lpstr>
      <vt:lpstr>Значения по умолчанию - DEFAULT </vt:lpstr>
      <vt:lpstr>Значения по умолчанию - DEFAULT </vt:lpstr>
      <vt:lpstr>Компиляция</vt:lpstr>
      <vt:lpstr>Вызов процедуры пользователем, не являющимся владельцем</vt:lpstr>
      <vt:lpstr>AUTHID {CURRENT_USER|DEFINER}</vt:lpstr>
      <vt:lpstr>SQL-оператор CALL вызова процедур </vt:lpstr>
      <vt:lpstr>USER_PROCEDURES</vt:lpstr>
      <vt:lpstr>USER_SOURCE</vt:lpstr>
      <vt:lpstr>Функция</vt:lpstr>
      <vt:lpstr>Функции</vt:lpstr>
      <vt:lpstr>Функция </vt:lpstr>
      <vt:lpstr>SQL Developer</vt:lpstr>
      <vt:lpstr>Отладка</vt:lpstr>
      <vt:lpstr>Применение функций в SELECT</vt:lpstr>
      <vt:lpstr>Функция без параметров</vt:lpstr>
      <vt:lpstr>Вызов в SELECT </vt:lpstr>
      <vt:lpstr>Ключевые слова</vt:lpstr>
      <vt:lpstr>DETERMINISTIC</vt:lpstr>
      <vt:lpstr>Пакеты</vt:lpstr>
      <vt:lpstr>Пакеты</vt:lpstr>
      <vt:lpstr>Спецификация пакета</vt:lpstr>
      <vt:lpstr>Пример заголовка пакета </vt:lpstr>
      <vt:lpstr>Пример использования пакета </vt:lpstr>
      <vt:lpstr>Пример спецификации пакета </vt:lpstr>
      <vt:lpstr>Пример реализации пакета </vt:lpstr>
      <vt:lpstr>Пример использования пакета </vt:lpstr>
      <vt:lpstr>Пример пакета Serially Reusable</vt:lpstr>
      <vt:lpstr>Пример пакета Serially Reusable </vt:lpstr>
      <vt:lpstr>Пакеты</vt:lpstr>
      <vt:lpstr>Пакеты</vt:lpstr>
      <vt:lpstr>Вопросы?</vt:lpstr>
      <vt:lpstr>ORACLE 12с</vt:lpstr>
      <vt:lpstr>Триггеры</vt:lpstr>
      <vt:lpstr>Применение триггеров</vt:lpstr>
      <vt:lpstr>Привилегии</vt:lpstr>
      <vt:lpstr>Привилегии</vt:lpstr>
      <vt:lpstr>Привилегии</vt:lpstr>
      <vt:lpstr>Транзакции</vt:lpstr>
      <vt:lpstr>Автономные транзакции</vt:lpstr>
      <vt:lpstr>Триггеры</vt:lpstr>
      <vt:lpstr>Классификация триггеров</vt:lpstr>
      <vt:lpstr>DML-триггеры</vt:lpstr>
      <vt:lpstr>Уровни триггеров</vt:lpstr>
      <vt:lpstr>Порядок выполнения DML-триггеров</vt:lpstr>
      <vt:lpstr>Триггерные события DML</vt:lpstr>
      <vt:lpstr>Создание триггера на вставку</vt:lpstr>
      <vt:lpstr>Выполнение триггера</vt:lpstr>
      <vt:lpstr>Триггер на обновление</vt:lpstr>
      <vt:lpstr>Триггер на удаление</vt:lpstr>
      <vt:lpstr>Триггеры for each row</vt:lpstr>
      <vt:lpstr>Триггеры for each row</vt:lpstr>
      <vt:lpstr>Предикаты триггера</vt:lpstr>
      <vt:lpstr>Предикаты триггера</vt:lpstr>
      <vt:lpstr>Применение набора триггеров</vt:lpstr>
      <vt:lpstr>Применение набора триггеров</vt:lpstr>
      <vt:lpstr>Применение набора триггеров</vt:lpstr>
      <vt:lpstr>Порядок выполнения триггеров</vt:lpstr>
      <vt:lpstr>Порядок выполнения триггеров</vt:lpstr>
      <vt:lpstr>Порядок выполнения триггеров</vt:lpstr>
      <vt:lpstr>Before - триггеры </vt:lpstr>
      <vt:lpstr>Before - триггеры </vt:lpstr>
      <vt:lpstr>Before - триггеры </vt:lpstr>
      <vt:lpstr>Before - триггеры </vt:lpstr>
      <vt:lpstr>Псевдозаписи new, old </vt:lpstr>
      <vt:lpstr>Псевдозаписи new, old </vt:lpstr>
      <vt:lpstr>Псевдозаписи  new, old</vt:lpstr>
      <vt:lpstr>Псевдозаписи  new, old </vt:lpstr>
      <vt:lpstr>Псевдозаписи new, old </vt:lpstr>
      <vt:lpstr>Выражение  REFERENCING</vt:lpstr>
      <vt:lpstr>Выражение WHEN</vt:lpstr>
      <vt:lpstr>Мутация таблиц</vt:lpstr>
      <vt:lpstr>Мутация таблиц</vt:lpstr>
      <vt:lpstr>Триггеры замещения - INSTEAD OF</vt:lpstr>
      <vt:lpstr>Триггеры замещения - INSTEAD OF</vt:lpstr>
      <vt:lpstr>Триггеры замещения - INSTEAD OF</vt:lpstr>
      <vt:lpstr>Порядок выполнения триггеров</vt:lpstr>
      <vt:lpstr>Включение/отключение триггеров</vt:lpstr>
      <vt:lpstr>Триггеры - словарь</vt:lpstr>
      <vt:lpstr>Триггеры - словарь</vt:lpstr>
      <vt:lpstr>Системные триггеры</vt:lpstr>
      <vt:lpstr>Триггерные события DDL уровня схемы</vt:lpstr>
      <vt:lpstr>Триггерные события DDL уровня схемы</vt:lpstr>
      <vt:lpstr>Триггерные события базы данных</vt:lpstr>
      <vt:lpstr>Триггерные события базы данных</vt:lpstr>
      <vt:lpstr>Системные триггеры</vt:lpstr>
      <vt:lpstr>logon/logoff – триггер</vt:lpstr>
      <vt:lpstr>logon/logoff – триггер</vt:lpstr>
      <vt:lpstr>Вопросы?</vt:lpstr>
      <vt:lpstr>Секционирование данных в СУБД ORACLE</vt:lpstr>
      <vt:lpstr>Секционирование</vt:lpstr>
      <vt:lpstr>Презентация PowerPoint</vt:lpstr>
      <vt:lpstr>Секция – отдельный сегмент</vt:lpstr>
      <vt:lpstr>Физические атрибуты секций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ORACLE 12с</vt:lpstr>
      <vt:lpstr>Системные пакеты Oracle</vt:lpstr>
      <vt:lpstr>Системные пакеты Oracle</vt:lpstr>
      <vt:lpstr>Пакеты APEX</vt:lpstr>
      <vt:lpstr>Пакеты dbms_</vt:lpstr>
      <vt:lpstr>DBMS_ADVANCED_REWRITE</vt:lpstr>
      <vt:lpstr>DBMS_ADVISOR</vt:lpstr>
      <vt:lpstr>DBMS_APPLICATION_INFO</vt:lpstr>
      <vt:lpstr>DBMS_AQ</vt:lpstr>
      <vt:lpstr>DBMS_DEFER</vt:lpstr>
      <vt:lpstr>DBMS_BACKUP_RESTORE</vt:lpstr>
      <vt:lpstr>DBMS_CRYPTO</vt:lpstr>
      <vt:lpstr>DBMS_CUBE, DBMS_DIMENSION</vt:lpstr>
      <vt:lpstr>DBMS_DEBUG</vt:lpstr>
      <vt:lpstr>DBMS_DDL</vt:lpstr>
      <vt:lpstr>DBMS_DESCRIBE</vt:lpstr>
      <vt:lpstr>DBMS_FGA</vt:lpstr>
      <vt:lpstr>DBMS_FILE_TRANSFER</vt:lpstr>
      <vt:lpstr>DMS_FLASHBACK</vt:lpstr>
      <vt:lpstr>DMS_ HS_PASSTHROUGH</vt:lpstr>
      <vt:lpstr>DBMS_JAVA</vt:lpstr>
      <vt:lpstr>DMBS_LDAP</vt:lpstr>
      <vt:lpstr>DBMS_JOB</vt:lpstr>
      <vt:lpstr>DBMS_JOB</vt:lpstr>
      <vt:lpstr>DBMS_JOB</vt:lpstr>
      <vt:lpstr>DBMS_JOB</vt:lpstr>
      <vt:lpstr>DBMS_JOB</vt:lpstr>
      <vt:lpstr>DBMS_SCHEDULER</vt:lpstr>
      <vt:lpstr>DBMS_SCHEDULER</vt:lpstr>
      <vt:lpstr>DBMS_SCHEDULER</vt:lpstr>
      <vt:lpstr>DBMS_JOB, DBMS_SCHEDULER</vt:lpstr>
      <vt:lpstr>DBMS_JOB, DBMS_SCHEDULER</vt:lpstr>
      <vt:lpstr>DBMS_LOB</vt:lpstr>
      <vt:lpstr>DBMS_LOCK</vt:lpstr>
      <vt:lpstr>DBMS_LOGMNR</vt:lpstr>
      <vt:lpstr>DBMS_METADATA</vt:lpstr>
      <vt:lpstr>DBMS_MONITOR</vt:lpstr>
      <vt:lpstr>DBMS_OUTPUT</vt:lpstr>
      <vt:lpstr>DBMS_PIPE</vt:lpstr>
      <vt:lpstr>DBMS_PIPE</vt:lpstr>
      <vt:lpstr>DBMS_TRACE, DBMS_PROFILER, DBMS_HPROF</vt:lpstr>
      <vt:lpstr>DBMS_RANDOM</vt:lpstr>
      <vt:lpstr>DBMS_REDACT</vt:lpstr>
      <vt:lpstr>DBMS_REDACT</vt:lpstr>
      <vt:lpstr>DBMS_REDACT</vt:lpstr>
      <vt:lpstr>DBMS_REDACT</vt:lpstr>
      <vt:lpstr>DBMS_REDACT</vt:lpstr>
      <vt:lpstr>DBMS_REPAIR</vt:lpstr>
      <vt:lpstr>DBMS_RESOURSE_MANAGER</vt:lpstr>
      <vt:lpstr>DBMS_ROWID</vt:lpstr>
      <vt:lpstr>DBMS_SERVICE</vt:lpstr>
      <vt:lpstr>DBMS_SHARED_POOL</vt:lpstr>
      <vt:lpstr>DBMS_SPACE</vt:lpstr>
      <vt:lpstr>DBMS_SQL</vt:lpstr>
      <vt:lpstr>DBMS_STANDARD, STANDARD</vt:lpstr>
      <vt:lpstr>DBMS_STATS</vt:lpstr>
      <vt:lpstr>DBMS_TRANSACTION</vt:lpstr>
      <vt:lpstr>Блокировки</vt:lpstr>
      <vt:lpstr>Блокировки</vt:lpstr>
      <vt:lpstr>DBMS_TYPES</vt:lpstr>
      <vt:lpstr>DBMS_UTILITY</vt:lpstr>
      <vt:lpstr>DBMS_WARNING</vt:lpstr>
      <vt:lpstr>DBMS_XMLGEN, DBMS_XMLQUERY</vt:lpstr>
      <vt:lpstr>DBMS_XPLAN</vt:lpstr>
      <vt:lpstr>UTL_I18N, UTL_LMS</vt:lpstr>
      <vt:lpstr>Вопросы проектирования многоязычных приложений</vt:lpstr>
      <vt:lpstr>Терминология</vt:lpstr>
      <vt:lpstr>Терминология</vt:lpstr>
      <vt:lpstr>Наборы символов</vt:lpstr>
      <vt:lpstr>Наборы символов</vt:lpstr>
      <vt:lpstr>Определение наборов символов</vt:lpstr>
      <vt:lpstr>Определение наборов символов</vt:lpstr>
      <vt:lpstr>Определение наборов символов</vt:lpstr>
      <vt:lpstr>Определение наборов символов</vt:lpstr>
      <vt:lpstr>Порядок сортировки строк</vt:lpstr>
      <vt:lpstr>Порядок сортировки строк</vt:lpstr>
      <vt:lpstr>Порядок сортировки строк</vt:lpstr>
      <vt:lpstr>UTL_FILE</vt:lpstr>
      <vt:lpstr>UTL_URL</vt:lpstr>
      <vt:lpstr>UTL_HTTP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Администрирование баз данных и приложений</dc:title>
  <cp:lastModifiedBy>Юлия Гринцевич</cp:lastModifiedBy>
  <cp:revision>23</cp:revision>
  <cp:lastPrinted>2022-11-20T21:43:53Z</cp:lastPrinted>
  <dcterms:created xsi:type="dcterms:W3CDTF">2022-11-20T21:43:53Z</dcterms:created>
  <dcterms:modified xsi:type="dcterms:W3CDTF">2023-05-11T17:58:08Z</dcterms:modified>
</cp:coreProperties>
</file>